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8" r:id="rId5"/>
    <p:sldId id="259" r:id="rId6"/>
    <p:sldId id="261" r:id="rId7"/>
    <p:sldId id="266" r:id="rId8"/>
    <p:sldId id="265" r:id="rId9"/>
    <p:sldId id="262" r:id="rId10"/>
    <p:sldId id="267" r:id="rId11"/>
    <p:sldId id="263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B557C2-851F-43B3-A827-DDE41C95A6B8}" v="508" dt="2024-01-21T22:15:22.625"/>
    <p1510:client id="{08B857BC-B7A7-47A6-9909-EA0E368FDAAA}" v="2" dt="2024-01-21T19:39:56.351"/>
    <p1510:client id="{21FF1123-D67E-4D3A-9597-988BBC20D1C3}" v="94" dt="2024-01-21T22:19:57.235"/>
    <p1510:client id="{3433C35F-2176-44A4-AA9F-C4696259A8EB}" v="28" dt="2024-01-21T20:17:39.990"/>
    <p1510:client id="{4AF7A95B-FD11-4AF2-BB7F-DF096D0E69A1}" v="572" dt="2024-01-21T21:00:21.746"/>
    <p1510:client id="{C0F307F5-E21B-42A2-B4AD-2AC2835814AD}" v="39" dt="2024-01-21T20:46:01.7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CB902C-F160-9DAB-F796-7E9438E8C7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EDC5F30-7FD6-3665-31BA-9F57A859AC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DD8A844-B510-BBEB-750A-EF03F7080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9A7FE-FBCD-4F27-9E3B-1C325C883C04}" type="datetimeFigureOut">
              <a:rPr lang="ru-RU" smtClean="0"/>
              <a:t>19.02.2024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E61C407-650F-285D-7BBE-35BA6A7DE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51CABFD-0065-8869-9F21-664D76F6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AF56B-C111-4285-AEE5-E5934EB932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7835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449073-CE18-9B6A-D03B-9432CB560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44EA0AF-A0BE-C853-4777-FD4FA69DC8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D477ABD-642E-98E4-B90E-BEA935C4B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9A7FE-FBCD-4F27-9E3B-1C325C883C04}" type="datetimeFigureOut">
              <a:rPr lang="ru-RU" smtClean="0"/>
              <a:t>19.02.2024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FD56556-F8DD-835D-721E-50B895430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8DE730F-8202-51D8-76B4-B7002054E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AF56B-C111-4285-AEE5-E5934EB932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5321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B6DDD8B-51D5-7E73-E104-9275A5F126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F01B9E4-B094-8B75-38C5-192C24CEF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4D29F2B-C30C-3C39-12AD-FBF897246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9A7FE-FBCD-4F27-9E3B-1C325C883C04}" type="datetimeFigureOut">
              <a:rPr lang="ru-RU" smtClean="0"/>
              <a:t>19.02.2024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0DBE2B8-B9AF-31EF-EB4A-2444822AF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6F40EC9-5696-1F01-8FC2-45BCF65C4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AF56B-C111-4285-AEE5-E5934EB932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2611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923C89-FE78-117E-4543-D87ACB0ED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75B4E3C-30AB-957A-0C8A-181828F354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D66C630-B900-5A7B-513D-60E74FF25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9A7FE-FBCD-4F27-9E3B-1C325C883C04}" type="datetimeFigureOut">
              <a:rPr lang="ru-RU" smtClean="0"/>
              <a:t>19.02.2024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CD60380-B00E-8A39-0FD7-7671EA33E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56E29FB-B2EB-3951-2827-4426C2A34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AF56B-C111-4285-AEE5-E5934EB932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5371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EF3BDD-4BF0-7B93-248F-1074B4283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7B0F23A-EEA2-99B9-4905-0B7F4A1D54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73C1622-E158-80E5-9CF7-3E3F2E765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9A7FE-FBCD-4F27-9E3B-1C325C883C04}" type="datetimeFigureOut">
              <a:rPr lang="ru-RU" smtClean="0"/>
              <a:t>19.02.2024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020024E-44D6-EE95-44A7-2FF83685F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D67BF3F-7DD2-50CB-5D96-0DAC39D13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AF56B-C111-4285-AEE5-E5934EB932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7162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FE54C0-89C5-DE46-D6A5-2531EB389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077A06F-19CF-F15F-50CD-3A1DA67569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F35810E-D6C2-0055-AE96-D932675298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AB2AFD1-AA48-51B3-94D3-932301104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9A7FE-FBCD-4F27-9E3B-1C325C883C04}" type="datetimeFigureOut">
              <a:rPr lang="ru-RU" smtClean="0"/>
              <a:t>19.02.2024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28B9160-550E-DD02-A1F1-F873F7F2E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93CA1C6-6C97-AEF5-EE44-4C272C98A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AF56B-C111-4285-AEE5-E5934EB932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0115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3AC041-5CD9-53C7-13C1-C6A3D6C61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048F27D-0BEC-65CB-332E-3AFFA496C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A9EC9FA-B5CC-256C-BC21-FD8C91CC63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CF403BD-382B-7204-12F2-1F1AC3A9F6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627A3B6-10D2-3FA5-E126-1C13492E7E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A78DD5E-22E8-066E-14B2-0A83EBDBD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9A7FE-FBCD-4F27-9E3B-1C325C883C04}" type="datetimeFigureOut">
              <a:rPr lang="ru-RU" smtClean="0"/>
              <a:t>19.02.2024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E3DE62B-C33A-34F0-E18E-6B53CA10E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EC5CA17-CC18-1C42-3D36-02C5DBE38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AF56B-C111-4285-AEE5-E5934EB932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9214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EC1BE5-8EC4-91CE-A49D-355324418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2E54BB2-D533-D477-BAB2-237FC5AF2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9A7FE-FBCD-4F27-9E3B-1C325C883C04}" type="datetimeFigureOut">
              <a:rPr lang="ru-RU" smtClean="0"/>
              <a:t>19.02.2024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D40BC0F-3F74-75E0-3339-1C7D2BE9B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6F4EE8B-2661-E4EF-2E4C-96950ACF1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AF56B-C111-4285-AEE5-E5934EB932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1933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FAA7414-F4A0-ED3B-2091-A5D4DF29A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9A7FE-FBCD-4F27-9E3B-1C325C883C04}" type="datetimeFigureOut">
              <a:rPr lang="ru-RU" smtClean="0"/>
              <a:t>19.02.2024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8AFD96C-18DF-CC6A-EDCB-39B60D9EC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7BA96E3-3CB3-C110-C95C-4E463696A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AF56B-C111-4285-AEE5-E5934EB932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4632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FC35DB-AC8B-C210-113F-7C433B089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A88DC63-1805-E13E-F249-B563309EB4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7F568FC-61DD-0A3F-3054-3FDC4AD953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B6FB0F5-CFF8-D183-CF6F-89FE8A71B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9A7FE-FBCD-4F27-9E3B-1C325C883C04}" type="datetimeFigureOut">
              <a:rPr lang="ru-RU" smtClean="0"/>
              <a:t>19.02.2024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F3ED8C2-397E-D10E-0BD3-E7F6F00EE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03B4621-1945-ACD3-C89D-22BBD03F6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AF56B-C111-4285-AEE5-E5934EB932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3335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A6942A-C8BD-9918-3EDA-FFF05BAFB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8BFFB37-7204-95E4-D194-B67C5F5C2A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1529616-1319-EBD2-1ADF-2F2A8D2C7E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80A21C3-5D24-B528-2928-288FC1606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9A7FE-FBCD-4F27-9E3B-1C325C883C04}" type="datetimeFigureOut">
              <a:rPr lang="ru-RU" smtClean="0"/>
              <a:t>19.02.2024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27F2B02-A1C9-282A-63E3-7EC3AE814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3E7005A-9F59-EA70-F68C-22CB1B5E5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AF56B-C111-4285-AEE5-E5934EB932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7731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F9E69C-A2EA-5F5C-FFCE-70C648083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BB994A6-E6C4-8CA3-02C5-5183C40710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EFF35A4-582C-B386-E085-DE2E49A825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29A7FE-FBCD-4F27-9E3B-1C325C883C04}" type="datetimeFigureOut">
              <a:rPr lang="ru-RU" smtClean="0"/>
              <a:t>19.02.2024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6E7E956-8848-5D9B-39DB-4E7CAF57D8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40B546B-172A-DBFC-833C-ABE4BE2932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CAF56B-C111-4285-AEE5-E5934EB932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7753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96C89E-2215-C64E-6A47-850699EA8D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solidFill>
                  <a:srgbClr val="000000"/>
                </a:solidFill>
                <a:latin typeface="-apple-system"/>
              </a:rPr>
              <a:t>П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рогнозирование цен на жилье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A8D5AA3-C1BA-0949-4201-8C981F594E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Пустынная Юлия, 5030102/00401</a:t>
            </a:r>
          </a:p>
        </p:txBody>
      </p:sp>
    </p:spTree>
    <p:extLst>
      <p:ext uri="{BB962C8B-B14F-4D97-AF65-F5344CB8AC3E}">
        <p14:creationId xmlns:p14="http://schemas.microsoft.com/office/powerpoint/2010/main" val="15726234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1F6E13-E175-4B02-957B-6FFF79F6F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</a:t>
            </a:r>
          </a:p>
        </p:txBody>
      </p:sp>
      <p:pic>
        <p:nvPicPr>
          <p:cNvPr id="5" name="Объект 4" descr="Изображение выглядит как текст, снимок экрана, График, линия&#10;&#10;Автоматически созданное описание">
            <a:extLst>
              <a:ext uri="{FF2B5EF4-FFF2-40B4-BE49-F238E27FC236}">
                <a16:creationId xmlns:a16="http://schemas.microsoft.com/office/drawing/2014/main" id="{86851AB9-4EAF-4269-B859-E06E94AD0B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5922654" cy="435133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D93C716-2DA6-4D23-B2F2-BF8948C3627B}"/>
              </a:ext>
            </a:extLst>
          </p:cNvPr>
          <p:cNvSpPr txBox="1"/>
          <p:nvPr/>
        </p:nvSpPr>
        <p:spPr>
          <a:xfrm>
            <a:off x="6591668" y="1943279"/>
            <a:ext cx="550292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ru-RU" sz="2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Зависимость корня средней квадратичной оценки от размера выборки для тестирования</a:t>
            </a:r>
            <a:endParaRPr lang="ru-RU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035654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98D2AE-48D4-9BDC-1B54-0EC60F12A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6271"/>
            <a:ext cx="10515600" cy="1325563"/>
          </a:xfrm>
        </p:spPr>
        <p:txBody>
          <a:bodyPr/>
          <a:lstStyle/>
          <a:p>
            <a:r>
              <a:rPr lang="ru-RU" dirty="0">
                <a:cs typeface="Calibri Light"/>
              </a:rPr>
              <a:t>Функции потерь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08F83209-AC13-3CAC-8C86-958FCA4CB5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vert="horz" lIns="91440" tIns="45720" rIns="91440" bIns="45720" rtlCol="0" anchor="t">
                <a:normAutofit/>
              </a:bodyPr>
              <a:lstStyle/>
              <a:p>
                <a:r>
                  <a:rPr lang="ru-RU" dirty="0">
                    <a:ea typeface="+mn-lt"/>
                    <a:cs typeface="+mn-lt"/>
                  </a:rPr>
                  <a:t>Для линейной регрессии – средняя квадратичная ошибка</a:t>
                </a:r>
              </a:p>
              <a:p>
                <a:r>
                  <a:rPr lang="ru-RU" dirty="0">
                    <a:cs typeface="Calibri" panose="020F0502020204030204"/>
                  </a:rPr>
                  <a:t>Для метода Случайного Леса это функция загрязнения Джини</a:t>
                </a:r>
                <a:br>
                  <a:rPr lang="ru-RU" dirty="0">
                    <a:cs typeface="Calibri" panose="020F0502020204030204"/>
                  </a:rPr>
                </a:br>
                <a:r>
                  <a:rPr lang="ru-RU" dirty="0">
                    <a:cs typeface="Calibri" panose="020F0502020204030204"/>
                  </a:rPr>
                  <a:t>1 -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𝛴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1400" dirty="0">
                    <a:cs typeface="Calibri" panose="020F0502020204030204"/>
                  </a:rPr>
                  <a:t>i</a:t>
                </a:r>
                <a:endParaRPr lang="ru-RU" dirty="0">
                  <a:cs typeface="Calibri" panose="020F0502020204030204"/>
                </a:endParaRPr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08F83209-AC13-3CAC-8C86-958FCA4CB5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4230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14D13E-2449-866B-125C-36F3AF0D5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Pipeline </a:t>
            </a:r>
            <a:r>
              <a:rPr lang="ru-RU"/>
              <a:t>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0F3BFCE-469C-2087-E062-C24978D9D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Входные данные: </a:t>
            </a:r>
            <a:r>
              <a:rPr lang="en-US" dirty="0"/>
              <a:t>csv</a:t>
            </a:r>
            <a:r>
              <a:rPr lang="ru-RU" dirty="0"/>
              <a:t>-файл с данными.</a:t>
            </a:r>
          </a:p>
          <a:p>
            <a:pPr lvl="1"/>
            <a:r>
              <a:rPr lang="ru-RU" dirty="0" err="1"/>
              <a:t>Препроцессинг</a:t>
            </a:r>
            <a:r>
              <a:rPr lang="ru-RU" dirty="0"/>
              <a:t> полученной информации: убираются не заполненные полностью строки, добавляются новые переменные, рассчитанные из старых, переменные кодируются числами (если они представлены неудобными типами) и т.д.</a:t>
            </a:r>
          </a:p>
          <a:p>
            <a:pPr lvl="1"/>
            <a:r>
              <a:rPr lang="ru-RU" dirty="0"/>
              <a:t>Прогнозирование цен: с помощью 2-х алгоритмов получаем значения цен на жильё.</a:t>
            </a:r>
          </a:p>
          <a:p>
            <a:r>
              <a:rPr lang="ru-RU" dirty="0"/>
              <a:t>Выходные данные: цены на жильё.</a:t>
            </a:r>
          </a:p>
        </p:txBody>
      </p:sp>
    </p:spTree>
    <p:extLst>
      <p:ext uri="{BB962C8B-B14F-4D97-AF65-F5344CB8AC3E}">
        <p14:creationId xmlns:p14="http://schemas.microsoft.com/office/powerpoint/2010/main" val="3256987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FF7081-F805-CEEE-4E76-42921134C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>
                <a:cs typeface="Calibri Light"/>
              </a:rPr>
              <a:t>Алгоритм работы</a:t>
            </a:r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53DAA1F-0CD4-AFB0-B63A-678F7026A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ea typeface="Calibri"/>
                <a:cs typeface="Calibri"/>
              </a:rPr>
              <a:t>Исходный </a:t>
            </a:r>
            <a:r>
              <a:rPr lang="en-US" dirty="0">
                <a:ea typeface="Calibri"/>
                <a:cs typeface="Calibri"/>
              </a:rPr>
              <a:t>csv-</a:t>
            </a:r>
            <a:r>
              <a:rPr lang="ru-RU" dirty="0">
                <a:ea typeface="Calibri"/>
                <a:cs typeface="Calibri"/>
              </a:rPr>
              <a:t>файл</a:t>
            </a:r>
          </a:p>
          <a:p>
            <a:r>
              <a:rPr lang="ru-RU" dirty="0" err="1">
                <a:ea typeface="Calibri"/>
                <a:cs typeface="Calibri"/>
              </a:rPr>
              <a:t>Препроцессинг</a:t>
            </a:r>
            <a:endParaRPr lang="ru-RU" dirty="0">
              <a:ea typeface="Calibri"/>
              <a:cs typeface="Calibri"/>
            </a:endParaRPr>
          </a:p>
          <a:p>
            <a:r>
              <a:rPr lang="ru-RU" dirty="0">
                <a:ea typeface="Calibri"/>
                <a:cs typeface="Calibri"/>
              </a:rPr>
              <a:t>Применение модели линейной регрессии</a:t>
            </a:r>
          </a:p>
          <a:p>
            <a:r>
              <a:rPr lang="ru-RU" dirty="0">
                <a:ea typeface="Calibri"/>
                <a:cs typeface="Calibri"/>
              </a:rPr>
              <a:t>Применение метода случайного леса</a:t>
            </a:r>
          </a:p>
          <a:p>
            <a:r>
              <a:rPr lang="ru-RU" dirty="0">
                <a:ea typeface="Calibri"/>
                <a:cs typeface="Calibri"/>
              </a:rPr>
              <a:t>Возвращаем предсказанную цену на жильё</a:t>
            </a:r>
          </a:p>
        </p:txBody>
      </p:sp>
    </p:spTree>
    <p:extLst>
      <p:ext uri="{BB962C8B-B14F-4D97-AF65-F5344CB8AC3E}">
        <p14:creationId xmlns:p14="http://schemas.microsoft.com/office/powerpoint/2010/main" val="1922552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74AA7E-39CE-996F-3E11-33A1E4561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Входные данные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0FC54C-57F1-E0D1-FF0A-86DB48925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/>
              <a:t>Использовался </a:t>
            </a:r>
            <a:r>
              <a:rPr lang="ru-RU" dirty="0" err="1"/>
              <a:t>датасет</a:t>
            </a:r>
            <a:r>
              <a:rPr lang="ru-RU" dirty="0"/>
              <a:t>: </a:t>
            </a:r>
            <a:r>
              <a:rPr lang="en-US" dirty="0"/>
              <a:t>https://www.kaggle.com/datasets/camnugent/california-housing-prices?resource=download</a:t>
            </a:r>
            <a:endParaRPr lang="ru-RU" dirty="0"/>
          </a:p>
          <a:p>
            <a:r>
              <a:rPr lang="ru-RU" dirty="0" err="1"/>
              <a:t>Датасет</a:t>
            </a:r>
            <a:r>
              <a:rPr lang="ru-RU" dirty="0"/>
              <a:t> с ценами на жильё в Калифорнии</a:t>
            </a:r>
          </a:p>
          <a:p>
            <a:r>
              <a:rPr lang="ru-RU" dirty="0"/>
              <a:t>Представлены такие признаки, как: широта, долгота, близость к океану, общее количество комнат, количество спален, средний возраст дома в блоке, количество людей в блоке, количество семей в блоке, средний доход, средняя цена на жилье в блоке.</a:t>
            </a:r>
          </a:p>
          <a:p>
            <a:r>
              <a:rPr lang="ru-RU" dirty="0">
                <a:ea typeface="Calibri"/>
                <a:cs typeface="Calibri"/>
              </a:rPr>
              <a:t>Обучающая выборка - 16346 домов, тестовая – 4087 домов</a:t>
            </a:r>
          </a:p>
        </p:txBody>
      </p:sp>
    </p:spTree>
    <p:extLst>
      <p:ext uri="{BB962C8B-B14F-4D97-AF65-F5344CB8AC3E}">
        <p14:creationId xmlns:p14="http://schemas.microsoft.com/office/powerpoint/2010/main" val="335022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4CFB1A-BA6C-703F-F10A-10AC595D8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a typeface="Calibri Light"/>
                <a:cs typeface="Calibri Light"/>
              </a:rPr>
              <a:t>Анализирование данных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F8367E3-7DD5-9288-F68C-044211E121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2634" y="2120629"/>
            <a:ext cx="3237689" cy="377423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dirty="0">
                <a:ea typeface="+mn-lt"/>
                <a:cs typeface="+mn-lt"/>
              </a:rPr>
              <a:t>На приведённых графиках можно увидеть, как рассеяны дома по каждому из признаков</a:t>
            </a:r>
          </a:p>
        </p:txBody>
      </p:sp>
      <p:pic>
        <p:nvPicPr>
          <p:cNvPr id="5" name="Рисунок 4" descr="Изображение выглядит как текст, диаграмма, План, График&#10;&#10;Автоматически созданное описание">
            <a:extLst>
              <a:ext uri="{FF2B5EF4-FFF2-40B4-BE49-F238E27FC236}">
                <a16:creationId xmlns:a16="http://schemas.microsoft.com/office/drawing/2014/main" id="{48B09A4E-E5B7-4665-858B-954F2DB634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8356" y="1690688"/>
            <a:ext cx="8588545" cy="4642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722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E41E47-FB3C-7E99-3FEA-76D470AA9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650"/>
            <a:ext cx="10515600" cy="1325563"/>
          </a:xfrm>
        </p:spPr>
        <p:txBody>
          <a:bodyPr/>
          <a:lstStyle/>
          <a:p>
            <a:r>
              <a:rPr lang="ru-RU" dirty="0">
                <a:ea typeface="Calibri Light"/>
                <a:cs typeface="Calibri Light"/>
              </a:rPr>
              <a:t>Анализирование данных</a:t>
            </a:r>
            <a:endParaRPr lang="ru-RU" dirty="0"/>
          </a:p>
        </p:txBody>
      </p:sp>
      <p:pic>
        <p:nvPicPr>
          <p:cNvPr id="5" name="Объект 4" descr="Изображение выглядит как текст, снимок экрана, Прямоугольник,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853AE6B1-2D2B-418F-B8E4-211F45E616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33" y="1264596"/>
            <a:ext cx="8831555" cy="5009644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6EC77D5-B758-4BB7-9729-29F6A58655CA}"/>
              </a:ext>
            </a:extLst>
          </p:cNvPr>
          <p:cNvSpPr txBox="1"/>
          <p:nvPr/>
        </p:nvSpPr>
        <p:spPr>
          <a:xfrm>
            <a:off x="8850358" y="2779134"/>
            <a:ext cx="2856322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/>
              <a:t>Здесь представлена матрица корреляций</a:t>
            </a:r>
          </a:p>
        </p:txBody>
      </p:sp>
    </p:spTree>
    <p:extLst>
      <p:ext uri="{BB962C8B-B14F-4D97-AF65-F5344CB8AC3E}">
        <p14:creationId xmlns:p14="http://schemas.microsoft.com/office/powerpoint/2010/main" val="774505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D461B1-0BDC-40F6-91B2-E9AB7F63C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a typeface="Calibri Light"/>
                <a:cs typeface="Calibri Light"/>
              </a:rPr>
              <a:t>Анализирование данных</a:t>
            </a:r>
            <a:endParaRPr lang="ru-RU" dirty="0"/>
          </a:p>
        </p:txBody>
      </p:sp>
      <p:pic>
        <p:nvPicPr>
          <p:cNvPr id="5" name="Объект 4" descr="Изображение выглядит как текст, снимок экрана, карта, линия&#10;&#10;Автоматически созданное описание">
            <a:extLst>
              <a:ext uri="{FF2B5EF4-FFF2-40B4-BE49-F238E27FC236}">
                <a16:creationId xmlns:a16="http://schemas.microsoft.com/office/drawing/2014/main" id="{698D7E26-DCFF-4D1F-B964-620C263F8D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22" y="1690688"/>
            <a:ext cx="8428779" cy="4351338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6877BE9-D423-41CB-A8E7-7E181651B7D1}"/>
              </a:ext>
            </a:extLst>
          </p:cNvPr>
          <p:cNvSpPr txBox="1"/>
          <p:nvPr/>
        </p:nvSpPr>
        <p:spPr>
          <a:xfrm>
            <a:off x="8802101" y="1851367"/>
            <a:ext cx="3292489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Тут можно увидеть зависимость цены жилья от его расположения</a:t>
            </a:r>
          </a:p>
        </p:txBody>
      </p:sp>
    </p:spTree>
    <p:extLst>
      <p:ext uri="{BB962C8B-B14F-4D97-AF65-F5344CB8AC3E}">
        <p14:creationId xmlns:p14="http://schemas.microsoft.com/office/powerpoint/2010/main" val="2215937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612D39-2F7F-3784-687C-A6A1A5F48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>
                <a:cs typeface="Calibri Light"/>
              </a:rPr>
              <a:t>Примеры</a:t>
            </a:r>
            <a:endParaRPr lang="ru-RU"/>
          </a:p>
        </p:txBody>
      </p:sp>
      <p:pic>
        <p:nvPicPr>
          <p:cNvPr id="7" name="Объект 6" descr="Изображение выглядит как текст, снимок экрана, Шрифт, алгебра&#10;&#10;Автоматически созданное описание">
            <a:extLst>
              <a:ext uri="{FF2B5EF4-FFF2-40B4-BE49-F238E27FC236}">
                <a16:creationId xmlns:a16="http://schemas.microsoft.com/office/drawing/2014/main" id="{C39DE30C-FCDF-4A52-AA40-A1BA18CA96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118" y="2159541"/>
            <a:ext cx="9813764" cy="2361474"/>
          </a:xfrm>
        </p:spPr>
      </p:pic>
    </p:spTree>
    <p:extLst>
      <p:ext uri="{BB962C8B-B14F-4D97-AF65-F5344CB8AC3E}">
        <p14:creationId xmlns:p14="http://schemas.microsoft.com/office/powerpoint/2010/main" val="1799674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84B46A-DC37-277B-3EA2-DB5E43928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>
                <a:ea typeface="Calibri Light"/>
                <a:cs typeface="Calibri Light"/>
              </a:rPr>
              <a:t>Результаты</a:t>
            </a:r>
            <a:endParaRPr lang="ru-RU"/>
          </a:p>
        </p:txBody>
      </p:sp>
      <p:pic>
        <p:nvPicPr>
          <p:cNvPr id="8" name="Объект 7" descr="Изображение выглядит как текст, снимок экрана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5F11D91B-3944-48AD-99E6-FEB02C9C4C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419" y="1564228"/>
            <a:ext cx="4276755" cy="4515559"/>
          </a:xfr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9E3CCBC-93B3-483B-81C1-71185073532E}"/>
              </a:ext>
            </a:extLst>
          </p:cNvPr>
          <p:cNvSpPr txBox="1"/>
          <p:nvPr/>
        </p:nvSpPr>
        <p:spPr>
          <a:xfrm>
            <a:off x="5336174" y="1429078"/>
            <a:ext cx="6315647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2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MAE – </a:t>
            </a:r>
            <a:r>
              <a:rPr lang="ru-RU" sz="2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средняя абсолютная ошибка</a:t>
            </a:r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</a:rPr>
              <a:t>MSE – </a:t>
            </a:r>
            <a:r>
              <a:rPr lang="ru-RU" sz="2800" dirty="0">
                <a:solidFill>
                  <a:srgbClr val="000000"/>
                </a:solidFill>
                <a:latin typeface="Calibri" panose="020F0502020204030204" pitchFamily="34" charset="0"/>
              </a:rPr>
              <a:t>среднеквадратичная ошибка</a:t>
            </a:r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RMSE – </a:t>
            </a:r>
            <a:r>
              <a:rPr lang="ru-RU" sz="2800" dirty="0">
                <a:solidFill>
                  <a:srgbClr val="000000"/>
                </a:solidFill>
                <a:latin typeface="Calibri" panose="020F0502020204030204" pitchFamily="34" charset="0"/>
              </a:rPr>
              <a:t>к</a:t>
            </a:r>
            <a:r>
              <a:rPr lang="ru-RU" sz="28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орень из среднеквадратичной ошибки</a:t>
            </a:r>
          </a:p>
        </p:txBody>
      </p:sp>
    </p:spTree>
    <p:extLst>
      <p:ext uri="{BB962C8B-B14F-4D97-AF65-F5344CB8AC3E}">
        <p14:creationId xmlns:p14="http://schemas.microsoft.com/office/powerpoint/2010/main" val="421340105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259</Words>
  <Application>Microsoft Office PowerPoint</Application>
  <PresentationFormat>Широкоэкранный</PresentationFormat>
  <Paragraphs>34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7" baseType="lpstr">
      <vt:lpstr>-apple-system</vt:lpstr>
      <vt:lpstr>Arial</vt:lpstr>
      <vt:lpstr>Calibri</vt:lpstr>
      <vt:lpstr>Calibri Light</vt:lpstr>
      <vt:lpstr>Cambria Math</vt:lpstr>
      <vt:lpstr>Тема Office</vt:lpstr>
      <vt:lpstr>Прогнозирование цен на жилье</vt:lpstr>
      <vt:lpstr>Pipeline проекта</vt:lpstr>
      <vt:lpstr>Алгоритм работы</vt:lpstr>
      <vt:lpstr>Входные данные</vt:lpstr>
      <vt:lpstr>Анализирование данных</vt:lpstr>
      <vt:lpstr>Анализирование данных</vt:lpstr>
      <vt:lpstr>Анализирование данных</vt:lpstr>
      <vt:lpstr>Примеры</vt:lpstr>
      <vt:lpstr>Результаты</vt:lpstr>
      <vt:lpstr>Результаты</vt:lpstr>
      <vt:lpstr>Функции потерь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Распознавание речи и классификация</dc:title>
  <dc:creator>Мария Войт</dc:creator>
  <cp:lastModifiedBy>Пустынная Юлия Николаевна</cp:lastModifiedBy>
  <cp:revision>5</cp:revision>
  <dcterms:created xsi:type="dcterms:W3CDTF">2024-01-21T18:59:25Z</dcterms:created>
  <dcterms:modified xsi:type="dcterms:W3CDTF">2024-02-19T06:44:12Z</dcterms:modified>
</cp:coreProperties>
</file>