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F0502020204030204" pitchFamily="2" charset="0"/>
      <p:regular r:id="rId18"/>
      <p:bold r:id="rId19"/>
      <p:italic r:id="rId20"/>
      <p:boldItalic r:id="rId21"/>
    </p:embeddedFont>
    <p:embeddedFont>
      <p:font typeface="Roboto Light" panose="020F0502020204030204" pitchFamily="2" charset="0"/>
      <p:regular r:id="rId22"/>
      <p:italic r:id="rId23"/>
    </p:embeddedFont>
    <p:embeddedFont>
      <p:font typeface="Roboto Medium" panose="020F0502020204030204"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0" d="100"/>
          <a:sy n="70" d="100"/>
        </p:scale>
        <p:origin x="996"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12427"/>
            <a:ext cx="10479600" cy="1552387"/>
          </a:xfrm>
        </p:spPr>
        <p:txBody>
          <a:bodyPr/>
          <a:lstStyle/>
          <a:p>
            <a:pPr marL="457200" indent="-457200">
              <a:buAutoNum type="arabicPeriod"/>
            </a:pPr>
            <a:r>
              <a:rPr lang="en-US" sz="1300" dirty="0"/>
              <a:t>Trial store 77: Control store 2332. </a:t>
            </a:r>
          </a:p>
          <a:p>
            <a:pPr marL="457200" indent="-457200">
              <a:buAutoNum type="arabicPeriod"/>
            </a:pPr>
            <a:r>
              <a:rPr lang="en-US" sz="1300" dirty="0"/>
              <a:t>Trial store 86: Control store 1553. </a:t>
            </a:r>
          </a:p>
          <a:p>
            <a:pPr marL="457200" indent="-457200">
              <a:buAutoNum type="arabicPeriod"/>
            </a:pPr>
            <a:r>
              <a:rPr lang="en-US" sz="1300" dirty="0"/>
              <a:t>Trial store 88: Control store 404.</a:t>
            </a:r>
          </a:p>
          <a:p>
            <a:pPr marL="457200" indent="-457200">
              <a:buAutoNum type="arabicPeriod"/>
            </a:pPr>
            <a:r>
              <a:rPr lang="en-US" sz="1300" dirty="0"/>
              <a:t> Both trial store 77 and 86 showed significant increase in Total Sales and Number of Customers during trial period. But not for trial store 88. Perhaps the client knows if there's anything about trial 88 that differs it from the other two trial.5. Overall the trial showed positive significant result.</a:t>
            </a:r>
            <a:endParaRPr lang="en-AU" sz="13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0046A039-424B-72F7-7140-16FF04592B59}"/>
              </a:ext>
            </a:extLst>
          </p:cNvPr>
          <p:cNvPicPr>
            <a:picLocks noChangeAspect="1"/>
          </p:cNvPicPr>
          <p:nvPr/>
        </p:nvPicPr>
        <p:blipFill rotWithShape="1">
          <a:blip r:embed="rId3"/>
          <a:srcRect l="24372" t="33401" r="32755" b="6638"/>
          <a:stretch/>
        </p:blipFill>
        <p:spPr>
          <a:xfrm>
            <a:off x="1196975" y="2005758"/>
            <a:ext cx="5227092" cy="4110132"/>
          </a:xfrm>
          <a:prstGeom prst="rect">
            <a:avLst/>
          </a:prstGeom>
        </p:spPr>
      </p:pic>
      <p:pic>
        <p:nvPicPr>
          <p:cNvPr id="7" name="Picture 6">
            <a:extLst>
              <a:ext uri="{FF2B5EF4-FFF2-40B4-BE49-F238E27FC236}">
                <a16:creationId xmlns:a16="http://schemas.microsoft.com/office/drawing/2014/main" id="{8AD2407E-E176-63B6-7755-C8206C7B9B53}"/>
              </a:ext>
            </a:extLst>
          </p:cNvPr>
          <p:cNvPicPr>
            <a:picLocks noChangeAspect="1"/>
          </p:cNvPicPr>
          <p:nvPr/>
        </p:nvPicPr>
        <p:blipFill rotWithShape="1">
          <a:blip r:embed="rId4"/>
          <a:srcRect l="23587" t="34752" r="29174" b="10837"/>
          <a:stretch/>
        </p:blipFill>
        <p:spPr>
          <a:xfrm>
            <a:off x="6239919" y="2101755"/>
            <a:ext cx="5751128" cy="372434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5400"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Data preparation and Customer Analytics</a:t>
            </a:r>
            <a:endParaRPr lang="en-AU"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ctr"/>
            <a:r>
              <a:rPr lang="en-AU" b="1" dirty="0">
                <a:latin typeface="Roboto" panose="02000000000000000000" pitchFamily="2" charset="0"/>
                <a:ea typeface="Roboto" panose="02000000000000000000" pitchFamily="2" charset="0"/>
                <a:cs typeface="Roboto" panose="02000000000000000000" pitchFamily="2" charset="0"/>
              </a:rPr>
              <a:t>- Experimentation and Uplift Testing</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6"/>
            <a:ext cx="7580989" cy="1718742"/>
          </a:xfrm>
          <a:prstGeom prst="rect">
            <a:avLst/>
          </a:prstGeom>
          <a:noFill/>
        </p:spPr>
        <p:txBody>
          <a:bodyPr wrap="square" lIns="0" tIns="0" rIns="0" bIns="0" rtlCol="0" anchor="t">
            <a:noAutofit/>
          </a:bodyPr>
          <a:lstStyle/>
          <a:p>
            <a:pPr algn="l"/>
            <a:r>
              <a:rPr lang="en-US" sz="1600" dirty="0">
                <a:latin typeface="Roboto Light" panose="02000000000000000000" pitchFamily="2" charset="0"/>
                <a:ea typeface="Roboto Light" panose="02000000000000000000" pitchFamily="2" charset="0"/>
              </a:rPr>
              <a:t>Aim of this task are :</a:t>
            </a:r>
          </a:p>
          <a:p>
            <a:pPr marL="342900" indent="-342900" algn="l">
              <a:buAutoNum type="arabicPeriod"/>
            </a:pPr>
            <a:r>
              <a:rPr lang="en-US" sz="1600" dirty="0">
                <a:latin typeface="Roboto Light" panose="02000000000000000000" pitchFamily="2" charset="0"/>
                <a:ea typeface="Roboto Light" panose="02000000000000000000" pitchFamily="2" charset="0"/>
              </a:rPr>
              <a:t>Examine transaction data - check for missing data, anomalies, outliers and clean them</a:t>
            </a:r>
          </a:p>
          <a:p>
            <a:pPr marL="342900" indent="-342900" algn="l">
              <a:buAutoNum type="arabicPeriod"/>
            </a:pPr>
            <a:r>
              <a:rPr lang="en-US" sz="1600" dirty="0">
                <a:latin typeface="Roboto Light" panose="02000000000000000000" pitchFamily="2" charset="0"/>
                <a:ea typeface="Roboto Light" panose="02000000000000000000" pitchFamily="2" charset="0"/>
              </a:rPr>
              <a:t> Examine customer data - similar to above transaction data</a:t>
            </a:r>
          </a:p>
          <a:p>
            <a:pPr marL="342900" indent="-342900" algn="l">
              <a:buAutoNum type="arabicPeriod"/>
            </a:pPr>
            <a:r>
              <a:rPr lang="en-US" sz="1600" dirty="0">
                <a:latin typeface="Roboto Light" panose="02000000000000000000" pitchFamily="2" charset="0"/>
                <a:ea typeface="Roboto Light" panose="02000000000000000000" pitchFamily="2" charset="0"/>
              </a:rPr>
              <a:t> Data analysis and customer segments - create charts and graphs, note trends and insights</a:t>
            </a:r>
          </a:p>
          <a:p>
            <a:pPr marL="342900" indent="-342900" algn="l">
              <a:buAutoNum type="arabicPeriod"/>
            </a:pPr>
            <a:r>
              <a:rPr lang="en-US" sz="1600" dirty="0">
                <a:latin typeface="Roboto Light" panose="02000000000000000000" pitchFamily="2" charset="0"/>
                <a:ea typeface="Roboto Light" panose="02000000000000000000" pitchFamily="2" charset="0"/>
              </a:rPr>
              <a:t> Deep dive into customer segments - determine which segments should be targeted</a:t>
            </a:r>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600" dirty="0">
                <a:latin typeface="Roboto Light" panose="02000000000000000000" pitchFamily="2" charset="0"/>
                <a:ea typeface="Roboto Light" panose="02000000000000000000" pitchFamily="2" charset="0"/>
              </a:rPr>
              <a:t>Aim of this task are :</a:t>
            </a:r>
          </a:p>
          <a:p>
            <a:pPr marL="228600" indent="-228600">
              <a:buAutoNum type="arabicPeriod"/>
            </a:pPr>
            <a:r>
              <a:rPr lang="en-US" sz="1600" dirty="0">
                <a:latin typeface="Roboto Light" panose="02000000000000000000" pitchFamily="2" charset="0"/>
                <a:ea typeface="Roboto Light" panose="02000000000000000000" pitchFamily="2" charset="0"/>
              </a:rPr>
              <a:t>Select control stores – Explore data, define metrics, visualize graphs</a:t>
            </a:r>
          </a:p>
          <a:p>
            <a:pPr marL="228600" indent="-228600">
              <a:buAutoNum type="arabicPeriod"/>
            </a:pPr>
            <a:r>
              <a:rPr lang="en-US" sz="1600" dirty="0">
                <a:latin typeface="Roboto Light" panose="02000000000000000000" pitchFamily="2" charset="0"/>
                <a:ea typeface="Roboto Light" panose="02000000000000000000" pitchFamily="2" charset="0"/>
              </a:rPr>
              <a:t>2. Assessment of the trial – insights/trends by comparing trial stores with control stores</a:t>
            </a:r>
          </a:p>
          <a:p>
            <a:pPr marL="228600" indent="-228600">
              <a:buAutoNum type="arabicPeriod"/>
            </a:pPr>
            <a:r>
              <a:rPr lang="en-US" sz="1600" dirty="0">
                <a:latin typeface="Roboto Light" panose="02000000000000000000" pitchFamily="2" charset="0"/>
                <a:ea typeface="Roboto Light" panose="02000000000000000000" pitchFamily="2" charset="0"/>
              </a:rPr>
              <a:t>3. Collate findings – summarize and provide recommendations.</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507961"/>
            <a:ext cx="10479600" cy="5592587"/>
          </a:xfrm>
        </p:spPr>
        <p:txBody>
          <a:bodyPr/>
          <a:lstStyle/>
          <a:p>
            <a:pPr algn="ctr"/>
            <a:r>
              <a:rPr lang="en-US" sz="2200" dirty="0"/>
              <a:t>Older Families: Focus on the Budget segment. Strength: Frequent purchase. We can give promotions that encourages more frequency of purchase. Strength: High quantity of chips purchased per visit. We can give promotions that encourage them to buy more quantity of chips per purchase.- Young Singles/Couples: Focus on the Mainstream segment. This segment is the only segment that had Doritos as their 2nd most purchased brand (after Kettle). To specifically target this segment it might be a good idea to collaborate with Doritos merchant to do some branding promotion catered to "Young Singles/Couples - Mainstream" segment. Strength: Population quantity. We can spend more effort on making sure our promotions reach them, and it reaches them frequently.- Retirees: Focus on the Mainstream segment. Strength: Population quantity. Again, since their population quantity is the contributor to the high total sales, we should spend more effort on making sure our promotions reaches as many of them as possible and frequent.- General: All segments has Kettle as the most frequently purchased brand, and 175gr (regardless of brand) followed by 150gr as the preferred chip size. When promoting chips in general to all segments it is good to take advantage of these two points.</a:t>
            </a:r>
            <a:endParaRPr lang="en-AU" sz="22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C4BA4745-5757-4DB9-A2B0-B97E5BF0B61F}"/>
              </a:ext>
            </a:extLst>
          </p:cNvPr>
          <p:cNvPicPr>
            <a:picLocks noChangeAspect="1"/>
          </p:cNvPicPr>
          <p:nvPr/>
        </p:nvPicPr>
        <p:blipFill rotWithShape="1">
          <a:blip r:embed="rId3"/>
          <a:srcRect l="9818" t="22649" r="23321" b="10253"/>
          <a:stretch/>
        </p:blipFill>
        <p:spPr>
          <a:xfrm>
            <a:off x="1732731" y="728535"/>
            <a:ext cx="8726537" cy="492360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462E2812-4B7D-DAE6-1D3D-FE32B1E0C07F}"/>
              </a:ext>
            </a:extLst>
          </p:cNvPr>
          <p:cNvPicPr>
            <a:picLocks noChangeAspect="1"/>
          </p:cNvPicPr>
          <p:nvPr/>
        </p:nvPicPr>
        <p:blipFill rotWithShape="1">
          <a:blip r:embed="rId3"/>
          <a:srcRect l="25074" t="22474" r="27128"/>
          <a:stretch/>
        </p:blipFill>
        <p:spPr>
          <a:xfrm>
            <a:off x="3057099" y="558238"/>
            <a:ext cx="5827594" cy="5314129"/>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Insights and Trends-</a:t>
            </a:r>
          </a:p>
          <a:p>
            <a:r>
              <a:rPr lang="en-US" dirty="0"/>
              <a:t> We can see that Trial store 77 sales for Feb, March, and April exceeds 95% threshold of control store. Same goes to store 86 sales for all 3 trial months.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D663913A-2939-099E-832B-364923B50BD9}"/>
              </a:ext>
            </a:extLst>
          </p:cNvPr>
          <p:cNvPicPr>
            <a:picLocks noChangeAspect="1"/>
          </p:cNvPicPr>
          <p:nvPr/>
        </p:nvPicPr>
        <p:blipFill rotWithShape="1">
          <a:blip r:embed="rId3"/>
          <a:srcRect l="21799" t="30812" r="30515" b="9656"/>
          <a:stretch/>
        </p:blipFill>
        <p:spPr>
          <a:xfrm>
            <a:off x="1249426" y="2100048"/>
            <a:ext cx="5252482" cy="3686603"/>
          </a:xfrm>
          <a:prstGeom prst="rect">
            <a:avLst/>
          </a:prstGeom>
        </p:spPr>
      </p:pic>
      <p:pic>
        <p:nvPicPr>
          <p:cNvPr id="7" name="Picture 6">
            <a:extLst>
              <a:ext uri="{FF2B5EF4-FFF2-40B4-BE49-F238E27FC236}">
                <a16:creationId xmlns:a16="http://schemas.microsoft.com/office/drawing/2014/main" id="{C633CCCB-2E52-72DD-6D89-66EF95DC51C0}"/>
              </a:ext>
            </a:extLst>
          </p:cNvPr>
          <p:cNvPicPr>
            <a:picLocks noChangeAspect="1"/>
          </p:cNvPicPr>
          <p:nvPr/>
        </p:nvPicPr>
        <p:blipFill rotWithShape="1">
          <a:blip r:embed="rId4"/>
          <a:srcRect l="24180" t="29466" r="32835" b="12595"/>
          <a:stretch/>
        </p:blipFill>
        <p:spPr>
          <a:xfrm>
            <a:off x="6436775" y="2100048"/>
            <a:ext cx="5240740" cy="397149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6362</TotalTime>
  <Words>740</Words>
  <Application>Microsoft Office PowerPoint</Application>
  <PresentationFormat>Widescreen</PresentationFormat>
  <Paragraphs>45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 Medium</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J-Julie-Christina -2.2N</cp:lastModifiedBy>
  <cp:revision>465</cp:revision>
  <dcterms:created xsi:type="dcterms:W3CDTF">2018-02-07T23:23:24Z</dcterms:created>
  <dcterms:modified xsi:type="dcterms:W3CDTF">2023-08-02T11:27:47Z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