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8"/>
  </p:notesMasterIdLst>
  <p:handoutMasterIdLst>
    <p:handoutMasterId r:id="rId39"/>
  </p:handoutMasterIdLst>
  <p:sldIdLst>
    <p:sldId id="262" r:id="rId2"/>
    <p:sldId id="286" r:id="rId3"/>
    <p:sldId id="263" r:id="rId4"/>
    <p:sldId id="264" r:id="rId5"/>
    <p:sldId id="285" r:id="rId6"/>
    <p:sldId id="330" r:id="rId7"/>
    <p:sldId id="287" r:id="rId8"/>
    <p:sldId id="331" r:id="rId9"/>
    <p:sldId id="288" r:id="rId10"/>
    <p:sldId id="273" r:id="rId11"/>
    <p:sldId id="293" r:id="rId12"/>
    <p:sldId id="304" r:id="rId13"/>
    <p:sldId id="299" r:id="rId14"/>
    <p:sldId id="305" r:id="rId15"/>
    <p:sldId id="306" r:id="rId16"/>
    <p:sldId id="310" r:id="rId17"/>
    <p:sldId id="307" r:id="rId18"/>
    <p:sldId id="300" r:id="rId19"/>
    <p:sldId id="308" r:id="rId20"/>
    <p:sldId id="292" r:id="rId21"/>
    <p:sldId id="329" r:id="rId22"/>
    <p:sldId id="324" r:id="rId23"/>
    <p:sldId id="325" r:id="rId24"/>
    <p:sldId id="326" r:id="rId25"/>
    <p:sldId id="327" r:id="rId26"/>
    <p:sldId id="334" r:id="rId27"/>
    <p:sldId id="336" r:id="rId28"/>
    <p:sldId id="333" r:id="rId29"/>
    <p:sldId id="337" r:id="rId30"/>
    <p:sldId id="339" r:id="rId31"/>
    <p:sldId id="340" r:id="rId32"/>
    <p:sldId id="316" r:id="rId33"/>
    <p:sldId id="320" r:id="rId34"/>
    <p:sldId id="338" r:id="rId35"/>
    <p:sldId id="335" r:id="rId36"/>
    <p:sldId id="289" r:id="rId37"/>
  </p:sldIdLst>
  <p:sldSz cx="12193588" cy="6858000"/>
  <p:notesSz cx="6858000" cy="9144000"/>
  <p:defaultTextStyle>
    <a:defPPr>
      <a:defRPr lang="zh-CN"/>
    </a:defPPr>
    <a:lvl1pPr marL="0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23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46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69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91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337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560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783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040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2401" autoAdjust="0"/>
  </p:normalViewPr>
  <p:slideViewPr>
    <p:cSldViewPr snapToGrid="0">
      <p:cViewPr>
        <p:scale>
          <a:sx n="70" d="100"/>
          <a:sy n="70" d="100"/>
        </p:scale>
        <p:origin x="-58" y="-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44" y="192"/>
      </p:cViewPr>
      <p:guideLst/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D790B-1266-4A44-B88E-357C9B2F2F65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DB4EE1-6ED8-D448-ACEA-1C0B27859B8D}">
      <dgm:prSet phldrT="[文本]" custT="1"/>
      <dgm:spPr>
        <a:solidFill>
          <a:schemeClr val="accent4"/>
        </a:solidFill>
        <a:ln>
          <a:noFill/>
        </a:ln>
      </dgm:spPr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2000" dirty="0" smtClean="0"/>
            <a:t>View</a:t>
          </a:r>
          <a:endParaRPr lang="zh-CN" altLang="en-US" sz="2000" dirty="0"/>
        </a:p>
      </dgm:t>
    </dgm:pt>
    <dgm:pt modelId="{4234ABA6-6EFC-9D40-8C64-7034CB61EFDC}" type="parTrans" cxnId="{2F749833-060F-6644-A554-A0010F3DBDEB}">
      <dgm:prSet/>
      <dgm:spPr/>
      <dgm:t>
        <a:bodyPr/>
        <a:lstStyle/>
        <a:p>
          <a:endParaRPr lang="zh-CN" altLang="en-US" sz="1000"/>
        </a:p>
      </dgm:t>
    </dgm:pt>
    <dgm:pt modelId="{8951C523-D984-544F-95CB-C8EC105D4221}" type="sibTrans" cxnId="{2F749833-060F-6644-A554-A0010F3DBDEB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2C854A96-6F01-6A4D-A9C6-5E24DF471EB9}">
      <dgm:prSet phldrT="[文本]" custT="1"/>
      <dgm:spPr>
        <a:solidFill>
          <a:schemeClr val="accent5"/>
        </a:solidFill>
        <a:ln>
          <a:noFill/>
        </a:ln>
      </dgm:spPr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2000" dirty="0" smtClean="0"/>
            <a:t>Controller</a:t>
          </a:r>
          <a:endParaRPr lang="zh-CN" altLang="en-US" sz="2000" dirty="0"/>
        </a:p>
      </dgm:t>
    </dgm:pt>
    <dgm:pt modelId="{DF05B633-932C-0C46-A54B-7E4683D32E4A}" type="parTrans" cxnId="{A4C74F79-9593-5244-8EE1-CCDB40BBBB84}">
      <dgm:prSet/>
      <dgm:spPr/>
      <dgm:t>
        <a:bodyPr/>
        <a:lstStyle/>
        <a:p>
          <a:endParaRPr lang="zh-CN" altLang="en-US" sz="1000"/>
        </a:p>
      </dgm:t>
    </dgm:pt>
    <dgm:pt modelId="{22DF6C7E-14A2-F74B-A2F6-72BBCBB49B22}" type="sibTrans" cxnId="{A4C74F79-9593-5244-8EE1-CCDB40BBBB84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77FDA478-C137-A648-AAAC-DE753E4145DF}">
      <dgm:prSet phldrT="[文本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2000" dirty="0" smtClean="0"/>
            <a:t>SQL</a:t>
          </a:r>
          <a:endParaRPr lang="zh-CN" altLang="en-US" sz="2000" dirty="0"/>
        </a:p>
      </dgm:t>
    </dgm:pt>
    <dgm:pt modelId="{EF86FF78-5015-5D42-9400-B9CDAFDC29DA}" type="parTrans" cxnId="{B3E8BD66-1D3E-3545-B91A-B9ACDC2BBF1E}">
      <dgm:prSet/>
      <dgm:spPr/>
      <dgm:t>
        <a:bodyPr/>
        <a:lstStyle/>
        <a:p>
          <a:endParaRPr lang="zh-CN" altLang="en-US" sz="1000"/>
        </a:p>
      </dgm:t>
    </dgm:pt>
    <dgm:pt modelId="{6414F4A1-EB30-6F4D-99D5-635B59F7E3EE}" type="sibTrans" cxnId="{B3E8BD66-1D3E-3545-B91A-B9ACDC2BBF1E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D0D8FD88-F1C5-0242-84D8-997A17D100C2}">
      <dgm:prSet phldrT="[文本]" custT="1"/>
      <dgm:spPr>
        <a:solidFill>
          <a:schemeClr val="accent2"/>
        </a:solidFill>
        <a:ln>
          <a:noFill/>
        </a:ln>
      </dgm:spPr>
      <dgm:t>
        <a:bodyPr lIns="0" tIns="0" r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2000" dirty="0" smtClean="0"/>
            <a:t>Model</a:t>
          </a:r>
          <a:endParaRPr lang="zh-CN" altLang="en-US" sz="2000" dirty="0"/>
        </a:p>
      </dgm:t>
    </dgm:pt>
    <dgm:pt modelId="{62B4C9B5-5345-7E41-93EA-A0C76298EFDD}" type="parTrans" cxnId="{76471D3B-A456-0D41-B136-72321A7E5869}">
      <dgm:prSet/>
      <dgm:spPr/>
      <dgm:t>
        <a:bodyPr/>
        <a:lstStyle/>
        <a:p>
          <a:endParaRPr lang="zh-CN" altLang="en-US" sz="1000"/>
        </a:p>
      </dgm:t>
    </dgm:pt>
    <dgm:pt modelId="{31E79A76-A9C4-694D-95B4-3B48E79CD191}" type="sibTrans" cxnId="{76471D3B-A456-0D41-B136-72321A7E5869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12917BA5-FE19-B146-BDAD-C9C3C9CBB453}">
      <dgm:prSet custT="1"/>
      <dgm:spPr>
        <a:solidFill>
          <a:schemeClr val="accent1"/>
        </a:solidFill>
        <a:ln>
          <a:noFill/>
        </a:ln>
      </dgm:spPr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Web API</a:t>
          </a:r>
          <a:r>
            <a:rPr lang="zh-TW" altLang="en-US" sz="2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 </a:t>
          </a:r>
          <a:r>
            <a:rPr lang="en-US" altLang="zh-TW" sz="2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– JSON</a:t>
          </a:r>
          <a:endParaRPr lang="zh-CN" altLang="en-US" sz="2000" dirty="0"/>
        </a:p>
      </dgm:t>
    </dgm:pt>
    <dgm:pt modelId="{E371152A-7D3B-BE46-BDF7-47094F85DCCE}" type="parTrans" cxnId="{6E1D31B1-956C-FA44-8A91-0334828ACD9B}">
      <dgm:prSet/>
      <dgm:spPr/>
      <dgm:t>
        <a:bodyPr/>
        <a:lstStyle/>
        <a:p>
          <a:endParaRPr lang="zh-CN" altLang="en-US" sz="1000"/>
        </a:p>
      </dgm:t>
    </dgm:pt>
    <dgm:pt modelId="{D1BD116C-ECBE-9E47-BF67-AAA5002049D6}" type="sibTrans" cxnId="{6E1D31B1-956C-FA44-8A91-0334828ACD9B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979CD179-9987-5B45-BE4E-610BA8A376E3}" type="pres">
      <dgm:prSet presAssocID="{D74D790B-1266-4A44-B88E-357C9B2F2F6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44C04C-9845-4C43-A2D0-140FF74F52A4}" type="pres">
      <dgm:prSet presAssocID="{EDDB4EE1-6ED8-D448-ACEA-1C0B27859B8D}" presName="node" presStyleLbl="node1" presStyleIdx="0" presStyleCnt="5" custScaleX="111557" custScaleY="130934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E7F099A4-54E9-3044-999D-4FAD10CCFA95}" type="pres">
      <dgm:prSet presAssocID="{EDDB4EE1-6ED8-D448-ACEA-1C0B27859B8D}" presName="spNode" presStyleCnt="0"/>
      <dgm:spPr/>
    </dgm:pt>
    <dgm:pt modelId="{29FB60EE-4168-DA4E-B71C-9457B3116157}" type="pres">
      <dgm:prSet presAssocID="{8951C523-D984-544F-95CB-C8EC105D4221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B0B7B056-2961-5F40-B144-EB9D478BA87E}" type="pres">
      <dgm:prSet presAssocID="{2C854A96-6F01-6A4D-A9C6-5E24DF471EB9}" presName="node" presStyleLbl="node1" presStyleIdx="1" presStyleCnt="5" custScaleX="111557" custScaleY="130934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EE62626D-59FC-054F-B91D-DFA9D0E5978F}" type="pres">
      <dgm:prSet presAssocID="{2C854A96-6F01-6A4D-A9C6-5E24DF471EB9}" presName="spNode" presStyleCnt="0"/>
      <dgm:spPr/>
    </dgm:pt>
    <dgm:pt modelId="{650C69C6-468E-6346-AD2E-39A0C6ECF7F2}" type="pres">
      <dgm:prSet presAssocID="{22DF6C7E-14A2-F74B-A2F6-72BBCBB49B22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9FC6F4F5-E671-FA49-975D-BFF463485065}" type="pres">
      <dgm:prSet presAssocID="{77FDA478-C137-A648-AAAC-DE753E4145DF}" presName="node" presStyleLbl="node1" presStyleIdx="2" presStyleCnt="5" custScaleX="111557" custScaleY="130934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E4E845C1-6DD2-D045-BDC2-680FC367A9CD}" type="pres">
      <dgm:prSet presAssocID="{77FDA478-C137-A648-AAAC-DE753E4145DF}" presName="spNode" presStyleCnt="0"/>
      <dgm:spPr/>
    </dgm:pt>
    <dgm:pt modelId="{C271258D-E01B-E942-B6F3-37EE2673C1E8}" type="pres">
      <dgm:prSet presAssocID="{6414F4A1-EB30-6F4D-99D5-635B59F7E3EE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BFDF2B8F-8A54-6844-BBA7-6772783151A9}" type="pres">
      <dgm:prSet presAssocID="{D0D8FD88-F1C5-0242-84D8-997A17D100C2}" presName="node" presStyleLbl="node1" presStyleIdx="3" presStyleCnt="5" custScaleX="111557" custScaleY="130934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D4B20EE9-F0DC-684E-B88B-88CDB1108D08}" type="pres">
      <dgm:prSet presAssocID="{D0D8FD88-F1C5-0242-84D8-997A17D100C2}" presName="spNode" presStyleCnt="0"/>
      <dgm:spPr/>
    </dgm:pt>
    <dgm:pt modelId="{60E95C61-1FC7-F34F-AB5C-7494672CA6F1}" type="pres">
      <dgm:prSet presAssocID="{31E79A76-A9C4-694D-95B4-3B48E79CD191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7CAD5C23-7B81-5748-8346-01B9FFC002EB}" type="pres">
      <dgm:prSet presAssocID="{12917BA5-FE19-B146-BDAD-C9C3C9CBB453}" presName="node" presStyleLbl="node1" presStyleIdx="4" presStyleCnt="5" custScaleX="109319" custScaleY="126623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DC66FA27-AC38-8443-BB96-E96595862DD5}" type="pres">
      <dgm:prSet presAssocID="{12917BA5-FE19-B146-BDAD-C9C3C9CBB453}" presName="spNode" presStyleCnt="0"/>
      <dgm:spPr/>
    </dgm:pt>
    <dgm:pt modelId="{2ED2B905-A5AB-F14D-A08D-9B4F467DEE26}" type="pres">
      <dgm:prSet presAssocID="{D1BD116C-ECBE-9E47-BF67-AAA5002049D6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149E3B1-8700-430C-9B10-43CE06C902AE}" type="presOf" srcId="{2C854A96-6F01-6A4D-A9C6-5E24DF471EB9}" destId="{B0B7B056-2961-5F40-B144-EB9D478BA87E}" srcOrd="0" destOrd="0" presId="urn:microsoft.com/office/officeart/2005/8/layout/cycle5"/>
    <dgm:cxn modelId="{DC0A90C2-A3E0-4714-8120-2276B81720B7}" type="presOf" srcId="{D1BD116C-ECBE-9E47-BF67-AAA5002049D6}" destId="{2ED2B905-A5AB-F14D-A08D-9B4F467DEE26}" srcOrd="0" destOrd="0" presId="urn:microsoft.com/office/officeart/2005/8/layout/cycle5"/>
    <dgm:cxn modelId="{843178C6-9BFB-4A85-B4DC-064A1F8DE525}" type="presOf" srcId="{22DF6C7E-14A2-F74B-A2F6-72BBCBB49B22}" destId="{650C69C6-468E-6346-AD2E-39A0C6ECF7F2}" srcOrd="0" destOrd="0" presId="urn:microsoft.com/office/officeart/2005/8/layout/cycle5"/>
    <dgm:cxn modelId="{E2D2051B-BA08-4369-ADCB-273793EB8DBA}" type="presOf" srcId="{8951C523-D984-544F-95CB-C8EC105D4221}" destId="{29FB60EE-4168-DA4E-B71C-9457B3116157}" srcOrd="0" destOrd="0" presId="urn:microsoft.com/office/officeart/2005/8/layout/cycle5"/>
    <dgm:cxn modelId="{B3E8BD66-1D3E-3545-B91A-B9ACDC2BBF1E}" srcId="{D74D790B-1266-4A44-B88E-357C9B2F2F65}" destId="{77FDA478-C137-A648-AAAC-DE753E4145DF}" srcOrd="2" destOrd="0" parTransId="{EF86FF78-5015-5D42-9400-B9CDAFDC29DA}" sibTransId="{6414F4A1-EB30-6F4D-99D5-635B59F7E3EE}"/>
    <dgm:cxn modelId="{13C13DB6-85D6-422B-809B-BB8FDD434E70}" type="presOf" srcId="{EDDB4EE1-6ED8-D448-ACEA-1C0B27859B8D}" destId="{0144C04C-9845-4C43-A2D0-140FF74F52A4}" srcOrd="0" destOrd="0" presId="urn:microsoft.com/office/officeart/2005/8/layout/cycle5"/>
    <dgm:cxn modelId="{C2F1FD0D-CEC9-4EC0-B46C-17460AD20C13}" type="presOf" srcId="{12917BA5-FE19-B146-BDAD-C9C3C9CBB453}" destId="{7CAD5C23-7B81-5748-8346-01B9FFC002EB}" srcOrd="0" destOrd="0" presId="urn:microsoft.com/office/officeart/2005/8/layout/cycle5"/>
    <dgm:cxn modelId="{2F749833-060F-6644-A554-A0010F3DBDEB}" srcId="{D74D790B-1266-4A44-B88E-357C9B2F2F65}" destId="{EDDB4EE1-6ED8-D448-ACEA-1C0B27859B8D}" srcOrd="0" destOrd="0" parTransId="{4234ABA6-6EFC-9D40-8C64-7034CB61EFDC}" sibTransId="{8951C523-D984-544F-95CB-C8EC105D4221}"/>
    <dgm:cxn modelId="{A4C74F79-9593-5244-8EE1-CCDB40BBBB84}" srcId="{D74D790B-1266-4A44-B88E-357C9B2F2F65}" destId="{2C854A96-6F01-6A4D-A9C6-5E24DF471EB9}" srcOrd="1" destOrd="0" parTransId="{DF05B633-932C-0C46-A54B-7E4683D32E4A}" sibTransId="{22DF6C7E-14A2-F74B-A2F6-72BBCBB49B22}"/>
    <dgm:cxn modelId="{C20AE4CA-0542-4A7E-93D8-F1C78DFB8817}" type="presOf" srcId="{D0D8FD88-F1C5-0242-84D8-997A17D100C2}" destId="{BFDF2B8F-8A54-6844-BBA7-6772783151A9}" srcOrd="0" destOrd="0" presId="urn:microsoft.com/office/officeart/2005/8/layout/cycle5"/>
    <dgm:cxn modelId="{7DAF7FCF-DADB-4F3B-A23B-444ADB506C8A}" type="presOf" srcId="{D74D790B-1266-4A44-B88E-357C9B2F2F65}" destId="{979CD179-9987-5B45-BE4E-610BA8A376E3}" srcOrd="0" destOrd="0" presId="urn:microsoft.com/office/officeart/2005/8/layout/cycle5"/>
    <dgm:cxn modelId="{683FFDC3-032B-4295-9627-08DA4A539733}" type="presOf" srcId="{77FDA478-C137-A648-AAAC-DE753E4145DF}" destId="{9FC6F4F5-E671-FA49-975D-BFF463485065}" srcOrd="0" destOrd="0" presId="urn:microsoft.com/office/officeart/2005/8/layout/cycle5"/>
    <dgm:cxn modelId="{76471D3B-A456-0D41-B136-72321A7E5869}" srcId="{D74D790B-1266-4A44-B88E-357C9B2F2F65}" destId="{D0D8FD88-F1C5-0242-84D8-997A17D100C2}" srcOrd="3" destOrd="0" parTransId="{62B4C9B5-5345-7E41-93EA-A0C76298EFDD}" sibTransId="{31E79A76-A9C4-694D-95B4-3B48E79CD191}"/>
    <dgm:cxn modelId="{D9E711E4-188F-4082-9134-1A6DF5367757}" type="presOf" srcId="{6414F4A1-EB30-6F4D-99D5-635B59F7E3EE}" destId="{C271258D-E01B-E942-B6F3-37EE2673C1E8}" srcOrd="0" destOrd="0" presId="urn:microsoft.com/office/officeart/2005/8/layout/cycle5"/>
    <dgm:cxn modelId="{C4FA91DA-8512-47B2-AB92-B591F1BAB84E}" type="presOf" srcId="{31E79A76-A9C4-694D-95B4-3B48E79CD191}" destId="{60E95C61-1FC7-F34F-AB5C-7494672CA6F1}" srcOrd="0" destOrd="0" presId="urn:microsoft.com/office/officeart/2005/8/layout/cycle5"/>
    <dgm:cxn modelId="{6E1D31B1-956C-FA44-8A91-0334828ACD9B}" srcId="{D74D790B-1266-4A44-B88E-357C9B2F2F65}" destId="{12917BA5-FE19-B146-BDAD-C9C3C9CBB453}" srcOrd="4" destOrd="0" parTransId="{E371152A-7D3B-BE46-BDF7-47094F85DCCE}" sibTransId="{D1BD116C-ECBE-9E47-BF67-AAA5002049D6}"/>
    <dgm:cxn modelId="{45C8F027-A20B-4542-80DD-EA94E7AF7C99}" type="presParOf" srcId="{979CD179-9987-5B45-BE4E-610BA8A376E3}" destId="{0144C04C-9845-4C43-A2D0-140FF74F52A4}" srcOrd="0" destOrd="0" presId="urn:microsoft.com/office/officeart/2005/8/layout/cycle5"/>
    <dgm:cxn modelId="{C82144D1-023C-462B-8F79-B6200E2C384C}" type="presParOf" srcId="{979CD179-9987-5B45-BE4E-610BA8A376E3}" destId="{E7F099A4-54E9-3044-999D-4FAD10CCFA95}" srcOrd="1" destOrd="0" presId="urn:microsoft.com/office/officeart/2005/8/layout/cycle5"/>
    <dgm:cxn modelId="{8CAC5AB4-EB43-48E1-B2FB-106C78348E2A}" type="presParOf" srcId="{979CD179-9987-5B45-BE4E-610BA8A376E3}" destId="{29FB60EE-4168-DA4E-B71C-9457B3116157}" srcOrd="2" destOrd="0" presId="urn:microsoft.com/office/officeart/2005/8/layout/cycle5"/>
    <dgm:cxn modelId="{DF249BC1-3B96-4C96-B412-F82C5EA7C116}" type="presParOf" srcId="{979CD179-9987-5B45-BE4E-610BA8A376E3}" destId="{B0B7B056-2961-5F40-B144-EB9D478BA87E}" srcOrd="3" destOrd="0" presId="urn:microsoft.com/office/officeart/2005/8/layout/cycle5"/>
    <dgm:cxn modelId="{F448D718-6A14-4888-889A-E2277500276C}" type="presParOf" srcId="{979CD179-9987-5B45-BE4E-610BA8A376E3}" destId="{EE62626D-59FC-054F-B91D-DFA9D0E5978F}" srcOrd="4" destOrd="0" presId="urn:microsoft.com/office/officeart/2005/8/layout/cycle5"/>
    <dgm:cxn modelId="{3CBEC6D3-FFBE-41FD-939F-F244F51FA46D}" type="presParOf" srcId="{979CD179-9987-5B45-BE4E-610BA8A376E3}" destId="{650C69C6-468E-6346-AD2E-39A0C6ECF7F2}" srcOrd="5" destOrd="0" presId="urn:microsoft.com/office/officeart/2005/8/layout/cycle5"/>
    <dgm:cxn modelId="{68DF0358-B852-495B-97BB-DAD3747F566C}" type="presParOf" srcId="{979CD179-9987-5B45-BE4E-610BA8A376E3}" destId="{9FC6F4F5-E671-FA49-975D-BFF463485065}" srcOrd="6" destOrd="0" presId="urn:microsoft.com/office/officeart/2005/8/layout/cycle5"/>
    <dgm:cxn modelId="{0658F335-6D16-44EB-968D-16EEF6F12159}" type="presParOf" srcId="{979CD179-9987-5B45-BE4E-610BA8A376E3}" destId="{E4E845C1-6DD2-D045-BDC2-680FC367A9CD}" srcOrd="7" destOrd="0" presId="urn:microsoft.com/office/officeart/2005/8/layout/cycle5"/>
    <dgm:cxn modelId="{86381F0D-1B31-4C28-9C2E-7BC64537670F}" type="presParOf" srcId="{979CD179-9987-5B45-BE4E-610BA8A376E3}" destId="{C271258D-E01B-E942-B6F3-37EE2673C1E8}" srcOrd="8" destOrd="0" presId="urn:microsoft.com/office/officeart/2005/8/layout/cycle5"/>
    <dgm:cxn modelId="{CD09DAFF-63DA-49EE-8847-297842397912}" type="presParOf" srcId="{979CD179-9987-5B45-BE4E-610BA8A376E3}" destId="{BFDF2B8F-8A54-6844-BBA7-6772783151A9}" srcOrd="9" destOrd="0" presId="urn:microsoft.com/office/officeart/2005/8/layout/cycle5"/>
    <dgm:cxn modelId="{2D6FDF06-729B-4F7F-B90A-53B1952B4511}" type="presParOf" srcId="{979CD179-9987-5B45-BE4E-610BA8A376E3}" destId="{D4B20EE9-F0DC-684E-B88B-88CDB1108D08}" srcOrd="10" destOrd="0" presId="urn:microsoft.com/office/officeart/2005/8/layout/cycle5"/>
    <dgm:cxn modelId="{B6F8A50C-AAB5-4969-96AC-6531BBBB6022}" type="presParOf" srcId="{979CD179-9987-5B45-BE4E-610BA8A376E3}" destId="{60E95C61-1FC7-F34F-AB5C-7494672CA6F1}" srcOrd="11" destOrd="0" presId="urn:microsoft.com/office/officeart/2005/8/layout/cycle5"/>
    <dgm:cxn modelId="{6E502763-DAD5-4413-AE59-BF14DC5042AF}" type="presParOf" srcId="{979CD179-9987-5B45-BE4E-610BA8A376E3}" destId="{7CAD5C23-7B81-5748-8346-01B9FFC002EB}" srcOrd="12" destOrd="0" presId="urn:microsoft.com/office/officeart/2005/8/layout/cycle5"/>
    <dgm:cxn modelId="{78AFBEC0-25C8-4846-B61B-02D15A569F68}" type="presParOf" srcId="{979CD179-9987-5B45-BE4E-610BA8A376E3}" destId="{DC66FA27-AC38-8443-BB96-E96595862DD5}" srcOrd="13" destOrd="0" presId="urn:microsoft.com/office/officeart/2005/8/layout/cycle5"/>
    <dgm:cxn modelId="{A5A856AD-6BB4-4C90-BBC0-245AEAAD73A3}" type="presParOf" srcId="{979CD179-9987-5B45-BE4E-610BA8A376E3}" destId="{2ED2B905-A5AB-F14D-A08D-9B4F467DEE26}" srcOrd="14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44C04C-9845-4C43-A2D0-140FF74F52A4}">
      <dsp:nvSpPr>
        <dsp:cNvPr id="0" name=""/>
        <dsp:cNvSpPr/>
      </dsp:nvSpPr>
      <dsp:spPr>
        <a:xfrm>
          <a:off x="2951671" y="-127585"/>
          <a:ext cx="1847235" cy="1409260"/>
        </a:xfrm>
        <a:prstGeom prst="hexagon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2000" kern="1200" dirty="0" smtClean="0"/>
            <a:t>View</a:t>
          </a:r>
          <a:endParaRPr lang="zh-CN" altLang="en-US" sz="2000" kern="1200" dirty="0"/>
        </a:p>
      </dsp:txBody>
      <dsp:txXfrm>
        <a:off x="2951671" y="-127585"/>
        <a:ext cx="1847235" cy="1409260"/>
      </dsp:txXfrm>
    </dsp:sp>
    <dsp:sp modelId="{29FB60EE-4168-DA4E-B71C-9457B3116157}">
      <dsp:nvSpPr>
        <dsp:cNvPr id="0" name=""/>
        <dsp:cNvSpPr/>
      </dsp:nvSpPr>
      <dsp:spPr>
        <a:xfrm>
          <a:off x="1725011" y="577044"/>
          <a:ext cx="4300555" cy="4300555"/>
        </a:xfrm>
        <a:custGeom>
          <a:avLst/>
          <a:gdLst/>
          <a:ahLst/>
          <a:cxnLst/>
          <a:rect l="0" t="0" r="0" b="0"/>
          <a:pathLst>
            <a:path>
              <a:moveTo>
                <a:pt x="3238435" y="295659"/>
              </a:moveTo>
              <a:arcTo wR="2150277" hR="2150277" stAng="18024083" swAng="905301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7B056-2961-5F40-B144-EB9D478BA87E}">
      <dsp:nvSpPr>
        <dsp:cNvPr id="0" name=""/>
        <dsp:cNvSpPr/>
      </dsp:nvSpPr>
      <dsp:spPr>
        <a:xfrm>
          <a:off x="4996707" y="1358219"/>
          <a:ext cx="1847235" cy="1409260"/>
        </a:xfrm>
        <a:prstGeom prst="hexagon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2000" kern="1200" dirty="0" smtClean="0"/>
            <a:t>Controller</a:t>
          </a:r>
          <a:endParaRPr lang="zh-CN" altLang="en-US" sz="2000" kern="1200" dirty="0"/>
        </a:p>
      </dsp:txBody>
      <dsp:txXfrm>
        <a:off x="4996707" y="1358219"/>
        <a:ext cx="1847235" cy="1409260"/>
      </dsp:txXfrm>
    </dsp:sp>
    <dsp:sp modelId="{650C69C6-468E-6346-AD2E-39A0C6ECF7F2}">
      <dsp:nvSpPr>
        <dsp:cNvPr id="0" name=""/>
        <dsp:cNvSpPr/>
      </dsp:nvSpPr>
      <dsp:spPr>
        <a:xfrm>
          <a:off x="1725011" y="577044"/>
          <a:ext cx="4300555" cy="4300555"/>
        </a:xfrm>
        <a:custGeom>
          <a:avLst/>
          <a:gdLst/>
          <a:ahLst/>
          <a:cxnLst/>
          <a:rect l="0" t="0" r="0" b="0"/>
          <a:pathLst>
            <a:path>
              <a:moveTo>
                <a:pt x="4286491" y="2395808"/>
              </a:moveTo>
              <a:arcTo wR="2150277" hR="2150277" stAng="393399" swAng="1003723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6F4F5-E671-FA49-975D-BFF463485065}">
      <dsp:nvSpPr>
        <dsp:cNvPr id="0" name=""/>
        <dsp:cNvSpPr/>
      </dsp:nvSpPr>
      <dsp:spPr>
        <a:xfrm>
          <a:off x="4215572" y="3762303"/>
          <a:ext cx="1847235" cy="1409260"/>
        </a:xfrm>
        <a:prstGeom prst="hexag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2000" kern="1200" dirty="0" smtClean="0"/>
            <a:t>SQL</a:t>
          </a:r>
          <a:endParaRPr lang="zh-CN" altLang="en-US" sz="2000" kern="1200" dirty="0"/>
        </a:p>
      </dsp:txBody>
      <dsp:txXfrm>
        <a:off x="4215572" y="3762303"/>
        <a:ext cx="1847235" cy="1409260"/>
      </dsp:txXfrm>
    </dsp:sp>
    <dsp:sp modelId="{C271258D-E01B-E942-B6F3-37EE2673C1E8}">
      <dsp:nvSpPr>
        <dsp:cNvPr id="0" name=""/>
        <dsp:cNvSpPr/>
      </dsp:nvSpPr>
      <dsp:spPr>
        <a:xfrm>
          <a:off x="1725011" y="577044"/>
          <a:ext cx="4300555" cy="4300555"/>
        </a:xfrm>
        <a:custGeom>
          <a:avLst/>
          <a:gdLst/>
          <a:ahLst/>
          <a:cxnLst/>
          <a:rect l="0" t="0" r="0" b="0"/>
          <a:pathLst>
            <a:path>
              <a:moveTo>
                <a:pt x="2355571" y="4290733"/>
              </a:moveTo>
              <a:arcTo wR="2150277" hR="2150277" stAng="5071287" swAng="657426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F2B8F-8A54-6844-BBA7-6772783151A9}">
      <dsp:nvSpPr>
        <dsp:cNvPr id="0" name=""/>
        <dsp:cNvSpPr/>
      </dsp:nvSpPr>
      <dsp:spPr>
        <a:xfrm>
          <a:off x="1687769" y="3762303"/>
          <a:ext cx="1847235" cy="1409260"/>
        </a:xfrm>
        <a:prstGeom prst="hexag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762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2000" kern="1200" dirty="0" smtClean="0"/>
            <a:t>Model</a:t>
          </a:r>
          <a:endParaRPr lang="zh-CN" altLang="en-US" sz="2000" kern="1200" dirty="0"/>
        </a:p>
      </dsp:txBody>
      <dsp:txXfrm>
        <a:off x="1687769" y="3762303"/>
        <a:ext cx="1847235" cy="1409260"/>
      </dsp:txXfrm>
    </dsp:sp>
    <dsp:sp modelId="{60E95C61-1FC7-F34F-AB5C-7494672CA6F1}">
      <dsp:nvSpPr>
        <dsp:cNvPr id="0" name=""/>
        <dsp:cNvSpPr/>
      </dsp:nvSpPr>
      <dsp:spPr>
        <a:xfrm>
          <a:off x="1725011" y="577044"/>
          <a:ext cx="4300555" cy="4300555"/>
        </a:xfrm>
        <a:custGeom>
          <a:avLst/>
          <a:gdLst/>
          <a:ahLst/>
          <a:cxnLst/>
          <a:rect l="0" t="0" r="0" b="0"/>
          <a:pathLst>
            <a:path>
              <a:moveTo>
                <a:pt x="173370" y="2996168"/>
              </a:moveTo>
              <a:arcTo wR="2150277" hR="2150277" stAng="9410076" swAng="1026421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D5C23-7B81-5748-8346-01B9FFC002EB}">
      <dsp:nvSpPr>
        <dsp:cNvPr id="0" name=""/>
        <dsp:cNvSpPr/>
      </dsp:nvSpPr>
      <dsp:spPr>
        <a:xfrm>
          <a:off x="925164" y="1381419"/>
          <a:ext cx="1810177" cy="1362860"/>
        </a:xfrm>
        <a:prstGeom prst="hexagon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Web API</a:t>
          </a:r>
          <a:r>
            <a:rPr lang="zh-TW" altLang="en-US" sz="20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 </a:t>
          </a:r>
          <a:r>
            <a:rPr lang="en-US" altLang="zh-TW" sz="20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– JSON</a:t>
          </a:r>
          <a:endParaRPr lang="zh-CN" altLang="en-US" sz="2000" kern="1200" dirty="0"/>
        </a:p>
      </dsp:txBody>
      <dsp:txXfrm>
        <a:off x="925164" y="1381419"/>
        <a:ext cx="1810177" cy="1362860"/>
      </dsp:txXfrm>
    </dsp:sp>
    <dsp:sp modelId="{2ED2B905-A5AB-F14D-A08D-9B4F467DEE26}">
      <dsp:nvSpPr>
        <dsp:cNvPr id="0" name=""/>
        <dsp:cNvSpPr/>
      </dsp:nvSpPr>
      <dsp:spPr>
        <a:xfrm>
          <a:off x="1725011" y="577044"/>
          <a:ext cx="4300555" cy="4300555"/>
        </a:xfrm>
        <a:custGeom>
          <a:avLst/>
          <a:gdLst/>
          <a:ahLst/>
          <a:cxnLst/>
          <a:rect l="0" t="0" r="0" b="0"/>
          <a:pathLst>
            <a:path>
              <a:moveTo>
                <a:pt x="600077" y="660118"/>
              </a:moveTo>
              <a:arcTo wR="2150277" hR="2150277" stAng="13432120" swAng="934466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14D64-4C72-F743-9FA7-30E1416F032F}" type="datetimeFigureOut">
              <a:rPr kumimoji="1" lang="zh-CN" altLang="en-US" smtClean="0"/>
              <a:pPr/>
              <a:t>2017/8/16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AC06B-2500-6746-86EB-290A6F036D0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4686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FDD8B-B7C5-4B0E-8F27-35483E9F26C7}" type="datetimeFigureOut">
              <a:rPr lang="zh-TW" altLang="en-US" smtClean="0"/>
              <a:pPr/>
              <a:t>2017/8/16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478C1-AF9A-409E-8F79-6EA5DB3FBD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478C1-AF9A-409E-8F79-6EA5DB3FBD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478C1-AF9A-409E-8F79-6EA5DB3FBD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3493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866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1991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588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3588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867" y="215845"/>
            <a:ext cx="466785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/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762867" y="776318"/>
            <a:ext cx="466785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9861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7572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6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&#26053;&#34892;&#26178;&#38291;_&#36947;&#36335;&#36039;&#35338;.mp4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&#36554;&#27969;&#37327;&#35722;&#21270;_&#36554;&#31278;&#20998;&#26512;.mp4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&#36039;&#26009;&#19979;&#36617;_&#32178;&#31449;&#23566;&#35261;.mp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361157" y="1958527"/>
            <a:ext cx="12877803" cy="3070673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312665" y="2749257"/>
            <a:ext cx="2922595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TW" altLang="en-US" sz="5333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專題發表</a:t>
            </a:r>
            <a:endParaRPr kumimoji="1" lang="zh-CN" altLang="en-US" sz="5333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2665" y="2131205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TW" altLang="en-US" sz="3600" b="1" dirty="0" smtClean="0">
                <a:solidFill>
                  <a:schemeClr val="bg1"/>
                </a:solidFill>
                <a:latin typeface="+mj-lt"/>
                <a:cs typeface="Arial Black"/>
              </a:rPr>
              <a:t>國道五號道路資訊查詢系統</a:t>
            </a:r>
            <a:endParaRPr kumimoji="1" lang="zh-CN" altLang="en-US" sz="3600" b="1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9448665" y="2907971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9" name="文本框 9"/>
          <p:cNvSpPr txBox="1"/>
          <p:nvPr/>
        </p:nvSpPr>
        <p:spPr>
          <a:xfrm>
            <a:off x="6312665" y="3891717"/>
            <a:ext cx="5880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200" dirty="0" smtClean="0">
                <a:solidFill>
                  <a:schemeClr val="bg1"/>
                </a:solidFill>
                <a:latin typeface="Calibri"/>
                <a:ea typeface="宋体"/>
                <a:cs typeface="Arial Black"/>
              </a:rPr>
              <a:t>組員：盧家珍、姚雅琍、李鴻維、林綉婉</a:t>
            </a:r>
            <a:endParaRPr kumimoji="1" lang="en-US" altLang="zh-TW" sz="2200" dirty="0" smtClean="0">
              <a:solidFill>
                <a:schemeClr val="bg1"/>
              </a:solidFill>
              <a:latin typeface="Calibri"/>
              <a:ea typeface="宋体"/>
              <a:cs typeface="Arial Black"/>
            </a:endParaRPr>
          </a:p>
          <a:p>
            <a:endParaRPr kumimoji="1" lang="en-US" altLang="zh-TW" sz="1200" dirty="0" smtClean="0">
              <a:solidFill>
                <a:schemeClr val="bg1"/>
              </a:solidFill>
              <a:latin typeface="Calibri"/>
              <a:ea typeface="宋体"/>
              <a:cs typeface="Arial Black"/>
            </a:endParaRPr>
          </a:p>
          <a:p>
            <a:r>
              <a:rPr kumimoji="1" lang="zh-TW" altLang="en-US" sz="2200" dirty="0" smtClean="0">
                <a:solidFill>
                  <a:schemeClr val="bg1"/>
                </a:solidFill>
                <a:latin typeface="Calibri"/>
                <a:ea typeface="宋体"/>
                <a:cs typeface="Arial Black"/>
              </a:rPr>
              <a:t>指導老師：錢達智 老師</a:t>
            </a:r>
            <a:endParaRPr kumimoji="1" lang="en-US" altLang="zh-TW" sz="2200" dirty="0" smtClean="0">
              <a:solidFill>
                <a:schemeClr val="bg1"/>
              </a:solidFill>
              <a:latin typeface="Calibri"/>
              <a:ea typeface="宋体"/>
              <a:cs typeface="Arial Black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6434680" y="6150114"/>
            <a:ext cx="8227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0070C0"/>
                </a:solidFill>
                <a:latin typeface="Calibri"/>
                <a:ea typeface="宋体"/>
                <a:cs typeface="Arial Black"/>
              </a:rPr>
              <a:t>感謝   鼎漢國際工程顧問股份有限公司  提供相關資料</a:t>
            </a:r>
            <a:endParaRPr kumimoji="1" lang="en-US" altLang="zh-TW" dirty="0" smtClean="0">
              <a:solidFill>
                <a:srgbClr val="0070C0"/>
              </a:solidFill>
              <a:latin typeface="Calibri"/>
              <a:ea typeface="宋体"/>
              <a:cs typeface="Arial Black"/>
            </a:endParaRPr>
          </a:p>
          <a:p>
            <a:endParaRPr kumimoji="1" lang="en-US" altLang="zh-CN" sz="2200" dirty="0">
              <a:solidFill>
                <a:srgbClr val="0070C0"/>
              </a:solidFill>
              <a:latin typeface="Calibri"/>
              <a:ea typeface="宋体"/>
              <a:cs typeface="Arial Black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4" y="483035"/>
            <a:ext cx="5390055" cy="5480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00610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62867" y="309974"/>
            <a:ext cx="4667857" cy="622355"/>
          </a:xfrm>
        </p:spPr>
        <p:txBody>
          <a:bodyPr anchor="ctr"/>
          <a:lstStyle/>
          <a:p>
            <a:r>
              <a:rPr kumimoji="1" lang="zh-TW" altLang="en-US" b="1" dirty="0" smtClean="0"/>
              <a:t>專題學員</a:t>
            </a:r>
            <a:endParaRPr kumimoji="1" lang="zh-CN" altLang="en-US" b="1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794" y="3108371"/>
            <a:ext cx="12192000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56571" y="4141694"/>
            <a:ext cx="1962269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lnSpc>
                <a:spcPct val="130000"/>
              </a:lnSpc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資料庫關聯與建立，整合</a:t>
            </a:r>
            <a:endParaRPr lang="en-US" altLang="zh-TW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車流量變化</a:t>
            </a:r>
            <a:endParaRPr lang="en-US" altLang="zh-TW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車種分析</a:t>
            </a:r>
            <a:endParaRPr lang="en-US" altLang="zh-TW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3038" indent="-173038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D3.js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視覺化圖表</a:t>
            </a:r>
            <a:endParaRPr lang="zh-CN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endParaRPr lang="zh-CN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6195" y="2117343"/>
            <a:ext cx="1918424" cy="1918424"/>
            <a:chOff x="2173010" y="1537581"/>
            <a:chExt cx="1438818" cy="1438818"/>
          </a:xfrm>
        </p:grpSpPr>
        <p:sp>
          <p:nvSpPr>
            <p:cNvPr id="4" name="椭圆 3"/>
            <p:cNvSpPr/>
            <p:nvPr/>
          </p:nvSpPr>
          <p:spPr>
            <a:xfrm>
              <a:off x="2173010" y="1537581"/>
              <a:ext cx="1438818" cy="14388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0" name="组 19"/>
            <p:cNvGrpSpPr/>
            <p:nvPr/>
          </p:nvGrpSpPr>
          <p:grpSpPr>
            <a:xfrm>
              <a:off x="2480076" y="2014620"/>
              <a:ext cx="824687" cy="484740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7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8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9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0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49" name="橢圓 48"/>
          <p:cNvSpPr/>
          <p:nvPr/>
        </p:nvSpPr>
        <p:spPr>
          <a:xfrm>
            <a:off x="2843997" y="2136657"/>
            <a:ext cx="1918424" cy="1903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/>
              <a:t>林綉婉</a:t>
            </a:r>
            <a:endParaRPr lang="zh-TW" altLang="en-US" sz="2800" b="1" dirty="0"/>
          </a:p>
        </p:txBody>
      </p:sp>
      <p:sp>
        <p:nvSpPr>
          <p:cNvPr id="50" name="橢圓 49"/>
          <p:cNvSpPr/>
          <p:nvPr/>
        </p:nvSpPr>
        <p:spPr>
          <a:xfrm>
            <a:off x="5185891" y="2119056"/>
            <a:ext cx="1918424" cy="190326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/>
              <a:t>李鴻維</a:t>
            </a:r>
            <a:endParaRPr lang="zh-TW" altLang="en-US" sz="2800" b="1" dirty="0"/>
          </a:p>
        </p:txBody>
      </p:sp>
      <p:sp>
        <p:nvSpPr>
          <p:cNvPr id="51" name="橢圓 50"/>
          <p:cNvSpPr/>
          <p:nvPr/>
        </p:nvSpPr>
        <p:spPr>
          <a:xfrm>
            <a:off x="7471512" y="2109763"/>
            <a:ext cx="1918424" cy="190326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/>
              <a:t>姚雅琍</a:t>
            </a:r>
            <a:endParaRPr lang="zh-TW" altLang="en-US" sz="2800" b="1" dirty="0"/>
          </a:p>
        </p:txBody>
      </p:sp>
      <p:sp>
        <p:nvSpPr>
          <p:cNvPr id="52" name="橢圓 51"/>
          <p:cNvSpPr/>
          <p:nvPr/>
        </p:nvSpPr>
        <p:spPr>
          <a:xfrm>
            <a:off x="9797534" y="2136657"/>
            <a:ext cx="1918424" cy="19032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/>
              <a:t>盧家珍</a:t>
            </a:r>
            <a:endParaRPr lang="zh-TW" altLang="en-US" sz="2800" b="1" dirty="0"/>
          </a:p>
        </p:txBody>
      </p:sp>
      <p:sp>
        <p:nvSpPr>
          <p:cNvPr id="54" name="文本框 17"/>
          <p:cNvSpPr txBox="1"/>
          <p:nvPr/>
        </p:nvSpPr>
        <p:spPr>
          <a:xfrm>
            <a:off x="5357256" y="4159624"/>
            <a:ext cx="1910647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API (JSON)</a:t>
            </a:r>
          </a:p>
          <a:p>
            <a:pPr marL="173038" indent="-173038">
              <a:lnSpc>
                <a:spcPct val="130000"/>
              </a:lnSpc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道路資訊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(XML)</a:t>
            </a:r>
          </a:p>
          <a:p>
            <a:pPr marL="173038" indent="-173038">
              <a:lnSpc>
                <a:spcPct val="130000"/>
              </a:lnSpc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資料下載</a:t>
            </a:r>
            <a:endParaRPr lang="en-US" altLang="zh-TW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3038" indent="-173038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D3.js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視覺化圖表</a:t>
            </a:r>
            <a:endParaRPr lang="zh-CN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17"/>
          <p:cNvSpPr txBox="1"/>
          <p:nvPr/>
        </p:nvSpPr>
        <p:spPr>
          <a:xfrm>
            <a:off x="10049581" y="4240306"/>
            <a:ext cx="19322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lnSpc>
                <a:spcPct val="130000"/>
              </a:lnSpc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資料庫關聯與建立，整合</a:t>
            </a:r>
            <a:endParaRPr lang="en-US" altLang="zh-TW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旅行時間</a:t>
            </a:r>
            <a:endParaRPr lang="en-US" altLang="zh-TW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57163" indent="-157163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D3.js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視覺化圖表</a:t>
            </a:r>
            <a:endParaRPr lang="zh-CN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endParaRPr lang="zh-CN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17"/>
          <p:cNvSpPr txBox="1"/>
          <p:nvPr/>
        </p:nvSpPr>
        <p:spPr>
          <a:xfrm>
            <a:off x="7624428" y="4186518"/>
            <a:ext cx="2229019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道路資訊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(XML)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網站導覽</a:t>
            </a:r>
            <a:endParaRPr lang="en-US" altLang="zh-TW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資料下載</a:t>
            </a:r>
            <a:endParaRPr lang="en-US" altLang="zh-TW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3038" indent="-173038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D3.js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視覺化圖表、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畫面</a:t>
            </a:r>
            <a:endParaRPr lang="zh-CN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endParaRPr lang="zh-CN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76352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324701" y="3725782"/>
            <a:ext cx="35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 smtClean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 smtClean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 smtClean="0">
                <a:solidFill>
                  <a:srgbClr val="323232"/>
                </a:solidFill>
                <a:cs typeface="Arial Black"/>
              </a:rPr>
              <a:t>FIVE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66945" y="433311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TW" altLang="en-US" sz="4800" b="1" dirty="0" smtClean="0">
                <a:solidFill>
                  <a:srgbClr val="323232"/>
                </a:solidFill>
                <a:latin typeface="Microsoft YaHei"/>
                <a:cs typeface="Microsoft YaHei"/>
              </a:rPr>
              <a:t>開發</a:t>
            </a:r>
            <a:r>
              <a:rPr kumimoji="1" lang="zh-CN" altLang="en-US" sz="4800" b="1" dirty="0" smtClean="0">
                <a:solidFill>
                  <a:srgbClr val="323232"/>
                </a:solidFill>
                <a:latin typeface="Microsoft YaHei"/>
                <a:cs typeface="Microsoft YaHei"/>
              </a:rPr>
              <a:t>内</a:t>
            </a:r>
            <a:r>
              <a:rPr kumimoji="1" lang="zh-CN" altLang="en-US" sz="4800" b="1" dirty="0">
                <a:solidFill>
                  <a:srgbClr val="323232"/>
                </a:solidFill>
                <a:latin typeface="Microsoft YaHei"/>
                <a:cs typeface="Microsoft YaHei"/>
              </a:rPr>
              <a:t>容</a:t>
            </a:r>
          </a:p>
        </p:txBody>
      </p:sp>
      <p:grpSp>
        <p:nvGrpSpPr>
          <p:cNvPr id="45" name="群組 44"/>
          <p:cNvGrpSpPr/>
          <p:nvPr/>
        </p:nvGrpSpPr>
        <p:grpSpPr>
          <a:xfrm>
            <a:off x="4921948" y="1206877"/>
            <a:ext cx="2339163" cy="2339160"/>
            <a:chOff x="9005227" y="1459126"/>
            <a:chExt cx="2339163" cy="2339160"/>
          </a:xfrm>
        </p:grpSpPr>
        <p:sp>
          <p:nvSpPr>
            <p:cNvPr id="37" name="椭圆 21"/>
            <p:cNvSpPr/>
            <p:nvPr/>
          </p:nvSpPr>
          <p:spPr>
            <a:xfrm>
              <a:off x="9005227" y="1459126"/>
              <a:ext cx="2339163" cy="2339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9" name="组合 138"/>
            <p:cNvGrpSpPr/>
            <p:nvPr/>
          </p:nvGrpSpPr>
          <p:grpSpPr>
            <a:xfrm>
              <a:off x="9648492" y="2144111"/>
              <a:ext cx="1072057" cy="961695"/>
              <a:chOff x="10856102" y="315915"/>
              <a:chExt cx="419091" cy="479423"/>
            </a:xfrm>
            <a:solidFill>
              <a:schemeClr val="bg2"/>
            </a:solidFill>
          </p:grpSpPr>
          <p:sp>
            <p:nvSpPr>
              <p:cNvPr id="30" name="Freeform 7"/>
              <p:cNvSpPr>
                <a:spLocks noEditPoints="1"/>
              </p:cNvSpPr>
              <p:nvPr/>
            </p:nvSpPr>
            <p:spPr bwMode="auto">
              <a:xfrm>
                <a:off x="10856102" y="315915"/>
                <a:ext cx="330200" cy="419099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3202323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81198" y="1319048"/>
            <a:ext cx="829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國道</a:t>
            </a:r>
            <a:r>
              <a:rPr lang="en-US" altLang="zh-TW" sz="3200" dirty="0" smtClean="0">
                <a:solidFill>
                  <a:schemeClr val="bg1"/>
                </a:solidFill>
              </a:rPr>
              <a:t>5</a:t>
            </a:r>
            <a:r>
              <a:rPr lang="zh-TW" altLang="en-US" sz="3200" dirty="0" smtClean="0">
                <a:solidFill>
                  <a:schemeClr val="bg1"/>
                </a:solidFill>
              </a:rPr>
              <a:t>號</a:t>
            </a:r>
            <a:r>
              <a:rPr lang="en-US" altLang="zh-TW" sz="3200" dirty="0" smtClean="0">
                <a:solidFill>
                  <a:schemeClr val="bg1"/>
                </a:solidFill>
              </a:rPr>
              <a:t>2015~2017</a:t>
            </a:r>
            <a:r>
              <a:rPr lang="zh-TW" altLang="en-US" sz="3200" dirty="0" smtClean="0">
                <a:solidFill>
                  <a:schemeClr val="bg1"/>
                </a:solidFill>
              </a:rPr>
              <a:t>年</a:t>
            </a:r>
            <a:r>
              <a:rPr lang="en-US" altLang="zh-TW" sz="3200" dirty="0" smtClean="0">
                <a:solidFill>
                  <a:schemeClr val="bg1"/>
                </a:solidFill>
              </a:rPr>
              <a:t>5</a:t>
            </a:r>
            <a:r>
              <a:rPr lang="zh-TW" altLang="en-US" sz="3200" dirty="0" smtClean="0">
                <a:solidFill>
                  <a:schemeClr val="bg1"/>
                </a:solidFill>
              </a:rPr>
              <a:t>月，共</a:t>
            </a:r>
            <a:r>
              <a:rPr lang="en-US" altLang="zh-TW" sz="3200" dirty="0" smtClean="0">
                <a:solidFill>
                  <a:schemeClr val="bg1"/>
                </a:solidFill>
              </a:rPr>
              <a:t>90,123,676</a:t>
            </a:r>
            <a:r>
              <a:rPr lang="zh-TW" altLang="en-US" sz="3200" dirty="0" smtClean="0">
                <a:solidFill>
                  <a:schemeClr val="bg1"/>
                </a:solidFill>
              </a:rPr>
              <a:t>筆</a:t>
            </a:r>
            <a:endParaRPr lang="en-US" altLang="zh-TW" sz="3200" dirty="0" smtClean="0">
              <a:solidFill>
                <a:schemeClr val="bg1"/>
              </a:solidFill>
            </a:endParaRPr>
          </a:p>
        </p:txBody>
      </p:sp>
      <p:sp>
        <p:nvSpPr>
          <p:cNvPr id="5" name="向下箭號 4"/>
          <p:cNvSpPr/>
          <p:nvPr/>
        </p:nvSpPr>
        <p:spPr>
          <a:xfrm>
            <a:off x="5882480" y="6072206"/>
            <a:ext cx="504497" cy="64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本占位符 1"/>
          <p:cNvSpPr txBox="1">
            <a:spLocks/>
          </p:cNvSpPr>
          <p:nvPr/>
        </p:nvSpPr>
        <p:spPr>
          <a:xfrm>
            <a:off x="3762867" y="309974"/>
            <a:ext cx="4667857" cy="622355"/>
          </a:xfrm>
          <a:prstGeom prst="rect">
            <a:avLst/>
          </a:prstGeom>
        </p:spPr>
        <p:txBody>
          <a:bodyPr anchor="ctr"/>
          <a:lstStyle/>
          <a:p>
            <a:pPr marR="0" lvl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TW" altLang="en-US" sz="4000" b="1" dirty="0" smtClean="0"/>
              <a:t>資料處理</a:t>
            </a:r>
            <a:endParaRPr kumimoji="1" lang="zh-CN" alt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6541"/>
          <a:stretch>
            <a:fillRect/>
          </a:stretch>
        </p:blipFill>
        <p:spPr bwMode="auto">
          <a:xfrm>
            <a:off x="413023" y="2066762"/>
            <a:ext cx="11505707" cy="384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>
          <a:xfrm>
            <a:off x="3762867" y="309974"/>
            <a:ext cx="4667857" cy="622355"/>
          </a:xfrm>
          <a:prstGeom prst="rect">
            <a:avLst/>
          </a:prstGeom>
        </p:spPr>
        <p:txBody>
          <a:bodyPr anchor="ctr"/>
          <a:lstStyle/>
          <a:p>
            <a:pPr marR="0" lvl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TW" altLang="en-US" sz="4000" b="1" dirty="0" smtClean="0"/>
              <a:t>資料處理</a:t>
            </a:r>
            <a:endParaRPr kumimoji="1" lang="zh-CN" altLang="en-US" sz="4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12882" y="1376855"/>
            <a:ext cx="8445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分成北上、南下兩個資料庫，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清洗資料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例：訊號異常、欄位資料為</a:t>
            </a:r>
            <a:r>
              <a:rPr lang="en-US" altLang="zh-TW" sz="3200" dirty="0" smtClean="0">
                <a:solidFill>
                  <a:schemeClr val="bg1"/>
                </a:solidFill>
              </a:rPr>
              <a:t>0)</a:t>
            </a: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共</a:t>
            </a:r>
            <a:r>
              <a:rPr lang="en-US" altLang="zh-TW" sz="3200" dirty="0" smtClean="0">
                <a:solidFill>
                  <a:schemeClr val="bg1"/>
                </a:solidFill>
              </a:rPr>
              <a:t>88,060,656</a:t>
            </a:r>
            <a:r>
              <a:rPr lang="zh-TW" altLang="en-US" sz="3200" dirty="0" smtClean="0">
                <a:solidFill>
                  <a:schemeClr val="bg1"/>
                </a:solidFill>
              </a:rPr>
              <a:t>筆</a:t>
            </a:r>
            <a:endParaRPr lang="en-US" altLang="zh-TW" sz="3200" dirty="0" smtClean="0">
              <a:solidFill>
                <a:schemeClr val="bg1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5827987" y="2958663"/>
            <a:ext cx="504497" cy="64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308538" y="3783725"/>
            <a:ext cx="9680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以北上資料庫為例：每支感測器每</a:t>
            </a:r>
            <a:r>
              <a:rPr lang="en-US" altLang="zh-TW" sz="3200" dirty="0" smtClean="0">
                <a:solidFill>
                  <a:schemeClr val="bg1"/>
                </a:solidFill>
              </a:rPr>
              <a:t>5</a:t>
            </a:r>
            <a:r>
              <a:rPr lang="zh-TW" altLang="en-US" sz="3200" dirty="0" smtClean="0">
                <a:solidFill>
                  <a:schemeClr val="bg1"/>
                </a:solidFill>
              </a:rPr>
              <a:t>分鐘記錄一次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共</a:t>
            </a:r>
            <a:r>
              <a:rPr lang="en-US" altLang="zh-TW" sz="3200" dirty="0" smtClean="0">
                <a:solidFill>
                  <a:schemeClr val="bg1"/>
                </a:solidFill>
              </a:rPr>
              <a:t>42,141,100</a:t>
            </a:r>
            <a:r>
              <a:rPr lang="zh-TW" altLang="en-US" sz="3200" dirty="0" smtClean="0">
                <a:solidFill>
                  <a:schemeClr val="bg1"/>
                </a:solidFill>
              </a:rPr>
              <a:t>筆</a:t>
            </a:r>
            <a:endParaRPr lang="en-US" altLang="zh-TW" sz="32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b="87971"/>
          <a:stretch>
            <a:fillRect/>
          </a:stretch>
        </p:blipFill>
        <p:spPr bwMode="auto">
          <a:xfrm>
            <a:off x="491850" y="4983383"/>
            <a:ext cx="11505707" cy="86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向下箭號 10"/>
          <p:cNvSpPr/>
          <p:nvPr/>
        </p:nvSpPr>
        <p:spPr>
          <a:xfrm>
            <a:off x="5917324" y="6006662"/>
            <a:ext cx="504497" cy="64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04967" y="5286389"/>
            <a:ext cx="2017516" cy="568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809289" y="5281453"/>
            <a:ext cx="2186152" cy="559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67351" y="5277217"/>
            <a:ext cx="798787" cy="58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65847" y="5274513"/>
            <a:ext cx="2907493" cy="5770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877503" y="5273749"/>
            <a:ext cx="777766" cy="574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72511" y="1560786"/>
            <a:ext cx="10799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以北上資料庫為例進行整理：每支感測器小時加總平均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共</a:t>
            </a:r>
            <a:r>
              <a:rPr lang="en-US" altLang="zh-TW" sz="3200" dirty="0" smtClean="0">
                <a:solidFill>
                  <a:schemeClr val="bg1"/>
                </a:solidFill>
              </a:rPr>
              <a:t>3,644,756</a:t>
            </a:r>
            <a:r>
              <a:rPr lang="zh-TW" altLang="en-US" sz="3200" dirty="0" smtClean="0">
                <a:solidFill>
                  <a:schemeClr val="bg1"/>
                </a:solidFill>
              </a:rPr>
              <a:t>筆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3762867" y="309974"/>
            <a:ext cx="4667857" cy="622355"/>
          </a:xfrm>
          <a:prstGeom prst="rect">
            <a:avLst/>
          </a:prstGeom>
        </p:spPr>
        <p:txBody>
          <a:bodyPr anchor="ctr"/>
          <a:lstStyle/>
          <a:p>
            <a:pPr marR="0" lvl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TW" altLang="en-US" sz="4000" b="1" dirty="0" smtClean="0"/>
              <a:t>資料處理</a:t>
            </a:r>
            <a:endParaRPr kumimoji="1" lang="zh-CN" altLang="en-US" sz="40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568" y="2658780"/>
            <a:ext cx="10940525" cy="374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240219" y="2955528"/>
            <a:ext cx="1857823" cy="3445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058399" y="2961564"/>
            <a:ext cx="1637731" cy="3425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17626" y="2957885"/>
            <a:ext cx="714705" cy="3424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437585" y="2957885"/>
            <a:ext cx="625367" cy="3427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關聯圖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56338"/>
            <a:ext cx="12193588" cy="5881352"/>
          </a:xfrm>
          <a:prstGeom prst="rect">
            <a:avLst/>
          </a:prstGeom>
        </p:spPr>
      </p:pic>
      <p:sp>
        <p:nvSpPr>
          <p:cNvPr id="20" name="文本占位符 1"/>
          <p:cNvSpPr txBox="1">
            <a:spLocks/>
          </p:cNvSpPr>
          <p:nvPr/>
        </p:nvSpPr>
        <p:spPr>
          <a:xfrm>
            <a:off x="3762867" y="309974"/>
            <a:ext cx="4667857" cy="622355"/>
          </a:xfrm>
          <a:prstGeom prst="rect">
            <a:avLst/>
          </a:prstGeom>
        </p:spPr>
        <p:txBody>
          <a:bodyPr anchor="ctr"/>
          <a:lstStyle/>
          <a:p>
            <a:pPr marR="0" lvl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TW" altLang="en-US" sz="4000" b="1" dirty="0" smtClean="0"/>
              <a:t>資料處理</a:t>
            </a:r>
            <a:endParaRPr kumimoji="1" lang="zh-CN" altLang="en-US" sz="4000" b="1" dirty="0"/>
          </a:p>
        </p:txBody>
      </p:sp>
      <p:grpSp>
        <p:nvGrpSpPr>
          <p:cNvPr id="30" name="群組 29"/>
          <p:cNvGrpSpPr/>
          <p:nvPr/>
        </p:nvGrpSpPr>
        <p:grpSpPr>
          <a:xfrm>
            <a:off x="189186" y="1078295"/>
            <a:ext cx="6484027" cy="4704210"/>
            <a:chOff x="189186" y="1078295"/>
            <a:chExt cx="6484027" cy="4704210"/>
          </a:xfrm>
        </p:grpSpPr>
        <p:pic>
          <p:nvPicPr>
            <p:cNvPr id="31" name="圖片 30" descr="關聯圖-01.jpg"/>
            <p:cNvPicPr>
              <a:picLocks noChangeAspect="1"/>
            </p:cNvPicPr>
            <p:nvPr/>
          </p:nvPicPr>
          <p:blipFill>
            <a:blip r:embed="rId2" cstate="print"/>
            <a:srcRect l="41891" t="5457" r="45438" b="77119"/>
            <a:stretch>
              <a:fillRect/>
            </a:stretch>
          </p:blipFill>
          <p:spPr>
            <a:xfrm>
              <a:off x="5107371" y="1078295"/>
              <a:ext cx="1545020" cy="1024759"/>
            </a:xfrm>
            <a:prstGeom prst="rect">
              <a:avLst/>
            </a:prstGeom>
          </p:spPr>
        </p:pic>
        <p:pic>
          <p:nvPicPr>
            <p:cNvPr id="32" name="圖片 31" descr="關聯圖-01.jpg"/>
            <p:cNvPicPr>
              <a:picLocks noChangeAspect="1"/>
            </p:cNvPicPr>
            <p:nvPr/>
          </p:nvPicPr>
          <p:blipFill>
            <a:blip r:embed="rId2" cstate="print"/>
            <a:srcRect l="41804" t="32263" r="45266" b="40931"/>
            <a:stretch>
              <a:fillRect/>
            </a:stretch>
          </p:blipFill>
          <p:spPr>
            <a:xfrm>
              <a:off x="5094233" y="2649920"/>
              <a:ext cx="1576551" cy="1576552"/>
            </a:xfrm>
            <a:prstGeom prst="rect">
              <a:avLst/>
            </a:prstGeom>
          </p:spPr>
        </p:pic>
        <p:pic>
          <p:nvPicPr>
            <p:cNvPr id="33" name="圖片 32" descr="關聯圖-01.jpg"/>
            <p:cNvPicPr>
              <a:picLocks noChangeAspect="1"/>
            </p:cNvPicPr>
            <p:nvPr/>
          </p:nvPicPr>
          <p:blipFill>
            <a:blip r:embed="rId2" cstate="print"/>
            <a:srcRect l="23574" t="34140" r="63755" b="46292"/>
            <a:stretch>
              <a:fillRect/>
            </a:stretch>
          </p:blipFill>
          <p:spPr>
            <a:xfrm>
              <a:off x="2885090" y="2758965"/>
              <a:ext cx="1545021" cy="1150882"/>
            </a:xfrm>
            <a:prstGeom prst="rect">
              <a:avLst/>
            </a:prstGeom>
          </p:spPr>
        </p:pic>
        <p:pic>
          <p:nvPicPr>
            <p:cNvPr id="35" name="圖片 34" descr="關聯圖-01.jpg"/>
            <p:cNvPicPr>
              <a:picLocks noChangeAspect="1"/>
            </p:cNvPicPr>
            <p:nvPr/>
          </p:nvPicPr>
          <p:blipFill>
            <a:blip r:embed="rId2" cstate="print"/>
            <a:srcRect l="41805" t="67915" r="45265" b="14661"/>
            <a:stretch>
              <a:fillRect/>
            </a:stretch>
          </p:blipFill>
          <p:spPr>
            <a:xfrm>
              <a:off x="5096662" y="4757747"/>
              <a:ext cx="1576551" cy="1024758"/>
            </a:xfrm>
            <a:prstGeom prst="rect">
              <a:avLst/>
            </a:prstGeom>
          </p:spPr>
        </p:pic>
        <p:pic>
          <p:nvPicPr>
            <p:cNvPr id="36" name="圖片 35" descr="關聯圖-01.jpg"/>
            <p:cNvPicPr>
              <a:picLocks noChangeAspect="1"/>
            </p:cNvPicPr>
            <p:nvPr/>
          </p:nvPicPr>
          <p:blipFill>
            <a:blip r:embed="rId2" cstate="print"/>
            <a:srcRect l="1595" t="43254" r="85088" b="36642"/>
            <a:stretch>
              <a:fillRect/>
            </a:stretch>
          </p:blipFill>
          <p:spPr>
            <a:xfrm>
              <a:off x="189186" y="3310758"/>
              <a:ext cx="1623848" cy="1182414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285009" y="1330036"/>
            <a:ext cx="6353297" cy="4944642"/>
            <a:chOff x="285009" y="1330036"/>
            <a:chExt cx="6353297" cy="4944642"/>
          </a:xfrm>
        </p:grpSpPr>
        <p:sp>
          <p:nvSpPr>
            <p:cNvPr id="14" name="矩形 13"/>
            <p:cNvSpPr/>
            <p:nvPr/>
          </p:nvSpPr>
          <p:spPr>
            <a:xfrm>
              <a:off x="5123793" y="2873829"/>
              <a:ext cx="1502638" cy="13197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134304" y="1330036"/>
              <a:ext cx="1504002" cy="7481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895600" y="2980705"/>
              <a:ext cx="1522021" cy="9381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34303" y="5011387"/>
              <a:ext cx="1504003" cy="7362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85009" y="3515096"/>
              <a:ext cx="1508166" cy="9465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1907627" y="3704897"/>
              <a:ext cx="977463" cy="1588"/>
            </a:xfrm>
            <a:prstGeom prst="line">
              <a:avLst/>
            </a:prstGeom>
            <a:ln w="3810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群組 12"/>
            <p:cNvGrpSpPr/>
            <p:nvPr/>
          </p:nvGrpSpPr>
          <p:grpSpPr>
            <a:xfrm>
              <a:off x="1397875" y="4461637"/>
              <a:ext cx="5034456" cy="1813041"/>
              <a:chOff x="1397875" y="4461637"/>
              <a:chExt cx="5034456" cy="1813041"/>
            </a:xfrm>
          </p:grpSpPr>
          <p:cxnSp>
            <p:nvCxnSpPr>
              <p:cNvPr id="24" name="直線接點 23"/>
              <p:cNvCxnSpPr/>
              <p:nvPr/>
            </p:nvCxnSpPr>
            <p:spPr>
              <a:xfrm>
                <a:off x="1397875" y="6269421"/>
                <a:ext cx="5034456" cy="52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 rot="5400000">
                <a:off x="526835" y="5351085"/>
                <a:ext cx="1797275" cy="1838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rot="5400000">
                <a:off x="6153237" y="6006663"/>
                <a:ext cx="535234" cy="7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72511" y="1560786"/>
            <a:ext cx="10799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以北上資料庫為例進行整理：每支感測器小時加總平均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共</a:t>
            </a:r>
            <a:r>
              <a:rPr lang="en-US" altLang="zh-TW" sz="3200" dirty="0" smtClean="0">
                <a:solidFill>
                  <a:schemeClr val="bg1"/>
                </a:solidFill>
              </a:rPr>
              <a:t>3,644,756</a:t>
            </a:r>
            <a:r>
              <a:rPr lang="zh-TW" altLang="en-US" sz="3200" dirty="0" smtClean="0">
                <a:solidFill>
                  <a:schemeClr val="bg1"/>
                </a:solidFill>
              </a:rPr>
              <a:t>筆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3762867" y="309974"/>
            <a:ext cx="4667857" cy="622355"/>
          </a:xfrm>
          <a:prstGeom prst="rect">
            <a:avLst/>
          </a:prstGeom>
        </p:spPr>
        <p:txBody>
          <a:bodyPr anchor="ctr"/>
          <a:lstStyle/>
          <a:p>
            <a:pPr marR="0" lvl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TW" altLang="en-US" sz="4000" b="1" dirty="0" smtClean="0"/>
              <a:t>資料處理</a:t>
            </a:r>
            <a:endParaRPr kumimoji="1" lang="zh-CN" altLang="en-US" sz="40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b="66988"/>
          <a:stretch>
            <a:fillRect/>
          </a:stretch>
        </p:blipFill>
        <p:spPr bwMode="auto">
          <a:xfrm>
            <a:off x="768568" y="2658780"/>
            <a:ext cx="10940525" cy="1235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646385" y="4146332"/>
            <a:ext cx="115472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計算公式：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大車小車容量轉換</a:t>
            </a:r>
            <a:r>
              <a:rPr lang="en-US" altLang="zh-TW" sz="3200" dirty="0" smtClean="0">
                <a:solidFill>
                  <a:schemeClr val="bg1"/>
                </a:solidFill>
              </a:rPr>
              <a:t>=1:2</a:t>
            </a: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    </a:t>
            </a:r>
            <a:r>
              <a:rPr lang="en-US" altLang="zh-TW" sz="3200" dirty="0" smtClean="0">
                <a:solidFill>
                  <a:schemeClr val="bg1"/>
                </a:solidFill>
              </a:rPr>
              <a:t>volume (</a:t>
            </a:r>
            <a:r>
              <a:rPr lang="zh-TW" altLang="en-US" sz="3200" dirty="0" smtClean="0">
                <a:solidFill>
                  <a:schemeClr val="bg1"/>
                </a:solidFill>
              </a:rPr>
              <a:t>車流量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=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s_volume+2 ×(</a:t>
            </a:r>
            <a:r>
              <a:rPr lang="en-US" altLang="zh-TW" sz="3200" dirty="0" err="1" smtClean="0">
                <a:solidFill>
                  <a:schemeClr val="bg1"/>
                </a:solidFill>
              </a:rPr>
              <a:t>t_volume</a:t>
            </a:r>
            <a:r>
              <a:rPr lang="en-US" altLang="zh-TW" sz="3200" dirty="0" smtClean="0">
                <a:solidFill>
                  <a:schemeClr val="bg1"/>
                </a:solidFill>
              </a:rPr>
              <a:t>+ </a:t>
            </a:r>
            <a:r>
              <a:rPr lang="en-US" altLang="zh-TW" sz="3200" dirty="0" err="1" smtClean="0">
                <a:solidFill>
                  <a:schemeClr val="bg1"/>
                </a:solidFill>
              </a:rPr>
              <a:t>l_volume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    </a:t>
            </a:r>
            <a:r>
              <a:rPr lang="en-US" altLang="zh-TW" sz="3200" dirty="0" smtClean="0">
                <a:solidFill>
                  <a:schemeClr val="bg1"/>
                </a:solidFill>
              </a:rPr>
              <a:t>PCU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小客車當量數</a:t>
            </a:r>
            <a:r>
              <a:rPr lang="en-US" altLang="zh-TW" sz="3200" dirty="0" smtClean="0">
                <a:solidFill>
                  <a:schemeClr val="bg1"/>
                </a:solidFill>
              </a:rPr>
              <a:t>)=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volume ÷(</a:t>
            </a:r>
            <a:r>
              <a:rPr lang="en-US" altLang="zh-TW" sz="3200" dirty="0" err="1" smtClean="0">
                <a:solidFill>
                  <a:schemeClr val="bg1"/>
                </a:solidFill>
              </a:rPr>
              <a:t>lanesNumber</a:t>
            </a:r>
            <a:r>
              <a:rPr lang="en-US" altLang="zh-TW" sz="3200" dirty="0" smtClean="0">
                <a:solidFill>
                  <a:schemeClr val="bg1"/>
                </a:solidFill>
              </a:rPr>
              <a:t> × 2200)</a:t>
            </a:r>
          </a:p>
          <a:p>
            <a:r>
              <a:rPr lang="en-US" altLang="zh-TW" sz="3200" dirty="0" smtClean="0">
                <a:solidFill>
                  <a:schemeClr val="bg1"/>
                </a:solidFill>
              </a:rPr>
              <a:t>    </a:t>
            </a:r>
            <a:r>
              <a:rPr lang="en-US" altLang="zh-TW" sz="3200" dirty="0" err="1" smtClean="0">
                <a:solidFill>
                  <a:schemeClr val="bg1"/>
                </a:solidFill>
              </a:rPr>
              <a:t>travelTime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旅行時間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=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err="1" smtClean="0">
                <a:solidFill>
                  <a:schemeClr val="bg1"/>
                </a:solidFill>
              </a:rPr>
              <a:t>roadLength</a:t>
            </a:r>
            <a:r>
              <a:rPr lang="en-US" altLang="zh-TW" sz="3200" dirty="0" smtClean="0">
                <a:solidFill>
                  <a:schemeClr val="bg1"/>
                </a:solidFill>
              </a:rPr>
              <a:t> ÷ speed</a:t>
            </a:r>
          </a:p>
          <a:p>
            <a:endParaRPr lang="zh-TW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5987" y="2958663"/>
            <a:ext cx="1865585" cy="935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095187" y="2969174"/>
            <a:ext cx="1618592" cy="935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關聯圖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56338"/>
            <a:ext cx="12193588" cy="5881352"/>
          </a:xfrm>
          <a:prstGeom prst="rect">
            <a:avLst/>
          </a:prstGeom>
        </p:spPr>
      </p:pic>
      <p:grpSp>
        <p:nvGrpSpPr>
          <p:cNvPr id="21" name="群組 20"/>
          <p:cNvGrpSpPr/>
          <p:nvPr/>
        </p:nvGrpSpPr>
        <p:grpSpPr>
          <a:xfrm>
            <a:off x="5108028" y="1135117"/>
            <a:ext cx="3878317" cy="4666594"/>
            <a:chOff x="5108028" y="1135117"/>
            <a:chExt cx="3878317" cy="4666594"/>
          </a:xfrm>
        </p:grpSpPr>
        <p:pic>
          <p:nvPicPr>
            <p:cNvPr id="14" name="圖片 13" descr="關聯圖-01.jpg"/>
            <p:cNvPicPr>
              <a:picLocks noChangeAspect="1"/>
            </p:cNvPicPr>
            <p:nvPr/>
          </p:nvPicPr>
          <p:blipFill>
            <a:blip r:embed="rId2" cstate="print"/>
            <a:srcRect l="58053" t="49419" r="26303" b="17609"/>
            <a:stretch>
              <a:fillRect/>
            </a:stretch>
          </p:blipFill>
          <p:spPr>
            <a:xfrm>
              <a:off x="7078717" y="3673364"/>
              <a:ext cx="1907628" cy="1939159"/>
            </a:xfrm>
            <a:prstGeom prst="rect">
              <a:avLst/>
            </a:prstGeom>
          </p:spPr>
        </p:pic>
        <p:pic>
          <p:nvPicPr>
            <p:cNvPr id="15" name="圖片 14" descr="關聯圖-01.jpg"/>
            <p:cNvPicPr>
              <a:picLocks noChangeAspect="1"/>
            </p:cNvPicPr>
            <p:nvPr/>
          </p:nvPicPr>
          <p:blipFill>
            <a:blip r:embed="rId2" cstate="print"/>
            <a:srcRect l="41934" t="68451" r="45524" b="14393"/>
            <a:stretch>
              <a:fillRect/>
            </a:stretch>
          </p:blipFill>
          <p:spPr>
            <a:xfrm>
              <a:off x="5108028" y="4792718"/>
              <a:ext cx="1529255" cy="1008993"/>
            </a:xfrm>
            <a:prstGeom prst="rect">
              <a:avLst/>
            </a:prstGeom>
          </p:spPr>
        </p:pic>
        <p:pic>
          <p:nvPicPr>
            <p:cNvPr id="19" name="圖片 18" descr="關聯圖-01.jpg"/>
            <p:cNvPicPr>
              <a:picLocks noChangeAspect="1"/>
            </p:cNvPicPr>
            <p:nvPr/>
          </p:nvPicPr>
          <p:blipFill>
            <a:blip r:embed="rId2" cstate="print"/>
            <a:srcRect l="57579" t="6261" r="27682" b="53261"/>
            <a:stretch>
              <a:fillRect/>
            </a:stretch>
          </p:blipFill>
          <p:spPr>
            <a:xfrm>
              <a:off x="7031420" y="1135117"/>
              <a:ext cx="1797269" cy="2380593"/>
            </a:xfrm>
            <a:prstGeom prst="rect">
              <a:avLst/>
            </a:prstGeom>
          </p:spPr>
        </p:pic>
      </p:grpSp>
      <p:grpSp>
        <p:nvGrpSpPr>
          <p:cNvPr id="16" name="群組 15"/>
          <p:cNvGrpSpPr/>
          <p:nvPr/>
        </p:nvGrpSpPr>
        <p:grpSpPr>
          <a:xfrm>
            <a:off x="5126227" y="1329874"/>
            <a:ext cx="4096605" cy="4440306"/>
            <a:chOff x="5126226" y="1319049"/>
            <a:chExt cx="4096605" cy="4440306"/>
          </a:xfrm>
        </p:grpSpPr>
        <p:sp>
          <p:nvSpPr>
            <p:cNvPr id="43" name="矩形 42"/>
            <p:cNvSpPr/>
            <p:nvPr/>
          </p:nvSpPr>
          <p:spPr>
            <a:xfrm>
              <a:off x="7089228" y="1319049"/>
              <a:ext cx="1676399" cy="21651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089229" y="3906982"/>
              <a:ext cx="1897116" cy="16582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8752115" y="2380591"/>
              <a:ext cx="470716" cy="2286002"/>
              <a:chOff x="8752115" y="2380591"/>
              <a:chExt cx="470716" cy="2286002"/>
            </a:xfrm>
          </p:grpSpPr>
          <p:cxnSp>
            <p:nvCxnSpPr>
              <p:cNvPr id="30" name="直線接點 29"/>
              <p:cNvCxnSpPr/>
              <p:nvPr/>
            </p:nvCxnSpPr>
            <p:spPr>
              <a:xfrm rot="16200000" flipH="1">
                <a:off x="8071944" y="3515709"/>
                <a:ext cx="2286002" cy="1576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/>
              <p:nvPr/>
            </p:nvCxnSpPr>
            <p:spPr>
              <a:xfrm rot="10800000">
                <a:off x="9049408" y="4650828"/>
                <a:ext cx="173423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>
                <a:off x="8752115" y="2398816"/>
                <a:ext cx="463137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5126226" y="5014725"/>
              <a:ext cx="1506586" cy="7446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6622638" y="5166468"/>
              <a:ext cx="463137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占位符 1"/>
          <p:cNvSpPr txBox="1">
            <a:spLocks/>
          </p:cNvSpPr>
          <p:nvPr/>
        </p:nvSpPr>
        <p:spPr>
          <a:xfrm>
            <a:off x="3762867" y="309974"/>
            <a:ext cx="4667857" cy="622355"/>
          </a:xfrm>
          <a:prstGeom prst="rect">
            <a:avLst/>
          </a:prstGeom>
        </p:spPr>
        <p:txBody>
          <a:bodyPr anchor="ctr"/>
          <a:lstStyle/>
          <a:p>
            <a:pPr marR="0" lvl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TW" altLang="en-US" sz="4000" b="1" dirty="0" smtClean="0"/>
              <a:t>資料處理</a:t>
            </a:r>
            <a:endParaRPr kumimoji="1"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關聯圖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93276"/>
            <a:ext cx="12193588" cy="5881352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2664372" y="788277"/>
            <a:ext cx="6353504" cy="4776950"/>
            <a:chOff x="2664372" y="788277"/>
            <a:chExt cx="6353504" cy="4776950"/>
          </a:xfrm>
        </p:grpSpPr>
        <p:pic>
          <p:nvPicPr>
            <p:cNvPr id="17" name="圖片 16" descr="關聯圖-01.jpg"/>
            <p:cNvPicPr>
              <a:picLocks noChangeAspect="1"/>
            </p:cNvPicPr>
            <p:nvPr/>
          </p:nvPicPr>
          <p:blipFill>
            <a:blip r:embed="rId2" cstate="print"/>
            <a:srcRect l="57708" t="48883" r="26130" b="17073"/>
            <a:stretch>
              <a:fillRect/>
            </a:stretch>
          </p:blipFill>
          <p:spPr>
            <a:xfrm>
              <a:off x="7047186" y="3563007"/>
              <a:ext cx="1970690" cy="2002220"/>
            </a:xfrm>
            <a:prstGeom prst="rect">
              <a:avLst/>
            </a:prstGeom>
          </p:spPr>
        </p:pic>
        <p:pic>
          <p:nvPicPr>
            <p:cNvPr id="18" name="圖片 17" descr="關聯圖-01.jpg"/>
            <p:cNvPicPr>
              <a:picLocks noChangeAspect="1"/>
            </p:cNvPicPr>
            <p:nvPr/>
          </p:nvPicPr>
          <p:blipFill>
            <a:blip r:embed="rId2" cstate="print"/>
            <a:srcRect l="21765" t="1705" r="61815" b="65860"/>
            <a:stretch>
              <a:fillRect/>
            </a:stretch>
          </p:blipFill>
          <p:spPr>
            <a:xfrm>
              <a:off x="2664372" y="788277"/>
              <a:ext cx="2002221" cy="1907627"/>
            </a:xfrm>
            <a:prstGeom prst="rect">
              <a:avLst/>
            </a:prstGeom>
          </p:spPr>
        </p:pic>
      </p:grpSp>
      <p:sp>
        <p:nvSpPr>
          <p:cNvPr id="14" name="文本占位符 1"/>
          <p:cNvSpPr txBox="1">
            <a:spLocks/>
          </p:cNvSpPr>
          <p:nvPr/>
        </p:nvSpPr>
        <p:spPr>
          <a:xfrm>
            <a:off x="3762867" y="309974"/>
            <a:ext cx="4667857" cy="622355"/>
          </a:xfrm>
          <a:prstGeom prst="rect">
            <a:avLst/>
          </a:prstGeom>
        </p:spPr>
        <p:txBody>
          <a:bodyPr anchor="ctr"/>
          <a:lstStyle/>
          <a:p>
            <a:pPr marR="0" lvl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TW" altLang="en-US" sz="4000" b="1" dirty="0" smtClean="0"/>
              <a:t>資料處理</a:t>
            </a:r>
            <a:endParaRPr kumimoji="1" lang="zh-CN" altLang="en-US" sz="4000" b="1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053337" y="1095601"/>
            <a:ext cx="6912533" cy="5009683"/>
            <a:chOff x="2053337" y="890649"/>
            <a:chExt cx="6912533" cy="5009683"/>
          </a:xfrm>
        </p:grpSpPr>
        <p:grpSp>
          <p:nvGrpSpPr>
            <p:cNvPr id="3" name="群組 15"/>
            <p:cNvGrpSpPr/>
            <p:nvPr/>
          </p:nvGrpSpPr>
          <p:grpSpPr>
            <a:xfrm>
              <a:off x="2053337" y="1643050"/>
              <a:ext cx="6390020" cy="4257282"/>
              <a:chOff x="1670237" y="1643050"/>
              <a:chExt cx="4661441" cy="4257282"/>
            </a:xfrm>
          </p:grpSpPr>
          <p:cxnSp>
            <p:nvCxnSpPr>
              <p:cNvPr id="9" name="直線接點 8"/>
              <p:cNvCxnSpPr/>
              <p:nvPr/>
            </p:nvCxnSpPr>
            <p:spPr>
              <a:xfrm rot="16200000" flipH="1">
                <a:off x="6046792" y="5605274"/>
                <a:ext cx="569225" cy="54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1689463" y="5886203"/>
                <a:ext cx="464166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rot="5400000" flipH="1" flipV="1">
                <a:off x="-442745" y="3756033"/>
                <a:ext cx="4257281" cy="3131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1701553" y="1643050"/>
                <a:ext cx="453660" cy="11579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7104992" y="3633850"/>
              <a:ext cx="1860878" cy="16791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22180" y="890649"/>
              <a:ext cx="1873572" cy="1521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關聯圖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56338"/>
            <a:ext cx="12193588" cy="5881352"/>
          </a:xfrm>
          <a:prstGeom prst="rect">
            <a:avLst/>
          </a:prstGeom>
        </p:spPr>
      </p:pic>
      <p:sp>
        <p:nvSpPr>
          <p:cNvPr id="20" name="文本占位符 1"/>
          <p:cNvSpPr txBox="1">
            <a:spLocks/>
          </p:cNvSpPr>
          <p:nvPr/>
        </p:nvSpPr>
        <p:spPr>
          <a:xfrm>
            <a:off x="3762867" y="309974"/>
            <a:ext cx="4667857" cy="622355"/>
          </a:xfrm>
          <a:prstGeom prst="rect">
            <a:avLst/>
          </a:prstGeom>
        </p:spPr>
        <p:txBody>
          <a:bodyPr anchor="ctr"/>
          <a:lstStyle/>
          <a:p>
            <a:pPr marR="0" lvl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TW" altLang="en-US" sz="4000" b="1" dirty="0" smtClean="0"/>
              <a:t>資料處理</a:t>
            </a:r>
            <a:endParaRPr kumimoji="1" lang="zh-CN" altLang="en-US" sz="4000" b="1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585544" y="867105"/>
            <a:ext cx="2144111" cy="5218385"/>
            <a:chOff x="2585544" y="882870"/>
            <a:chExt cx="2144111" cy="5218385"/>
          </a:xfrm>
        </p:grpSpPr>
        <p:pic>
          <p:nvPicPr>
            <p:cNvPr id="13" name="圖片 12" descr="關聯圖-01.jpg"/>
            <p:cNvPicPr>
              <a:picLocks noChangeAspect="1"/>
            </p:cNvPicPr>
            <p:nvPr/>
          </p:nvPicPr>
          <p:blipFill>
            <a:blip r:embed="rId2" cstate="print"/>
            <a:srcRect l="21894" t="1973" r="61556" b="65324"/>
            <a:stretch>
              <a:fillRect/>
            </a:stretch>
          </p:blipFill>
          <p:spPr>
            <a:xfrm>
              <a:off x="2664373" y="882870"/>
              <a:ext cx="2017986" cy="1923393"/>
            </a:xfrm>
            <a:prstGeom prst="rect">
              <a:avLst/>
            </a:prstGeom>
          </p:spPr>
        </p:pic>
        <p:pic>
          <p:nvPicPr>
            <p:cNvPr id="14" name="圖片 13" descr="關聯圖-01.jpg"/>
            <p:cNvPicPr>
              <a:picLocks noChangeAspect="1"/>
            </p:cNvPicPr>
            <p:nvPr/>
          </p:nvPicPr>
          <p:blipFill>
            <a:blip r:embed="rId2" cstate="print"/>
            <a:srcRect l="21333" t="55316" r="61083" b="9032"/>
            <a:stretch>
              <a:fillRect/>
            </a:stretch>
          </p:blipFill>
          <p:spPr>
            <a:xfrm>
              <a:off x="2585544" y="4004441"/>
              <a:ext cx="2144111" cy="2096814"/>
            </a:xfrm>
            <a:prstGeom prst="rect">
              <a:avLst/>
            </a:prstGeom>
          </p:spPr>
        </p:pic>
      </p:grpSp>
      <p:grpSp>
        <p:nvGrpSpPr>
          <p:cNvPr id="16" name="群組 15"/>
          <p:cNvGrpSpPr/>
          <p:nvPr/>
        </p:nvGrpSpPr>
        <p:grpSpPr>
          <a:xfrm>
            <a:off x="2364830" y="1163782"/>
            <a:ext cx="2242796" cy="4890177"/>
            <a:chOff x="2364830" y="1163782"/>
            <a:chExt cx="2242796" cy="4890177"/>
          </a:xfrm>
        </p:grpSpPr>
        <p:sp>
          <p:nvSpPr>
            <p:cNvPr id="10" name="矩形 9"/>
            <p:cNvSpPr/>
            <p:nvPr/>
          </p:nvSpPr>
          <p:spPr>
            <a:xfrm>
              <a:off x="2719449" y="1163782"/>
              <a:ext cx="1876302" cy="15163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22179" y="4235669"/>
              <a:ext cx="1885447" cy="18182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2364830" y="2315688"/>
              <a:ext cx="366494" cy="3139181"/>
              <a:chOff x="2364830" y="2315688"/>
              <a:chExt cx="366494" cy="3139181"/>
            </a:xfrm>
          </p:grpSpPr>
          <p:cxnSp>
            <p:nvCxnSpPr>
              <p:cNvPr id="30" name="直線接點 29"/>
              <p:cNvCxnSpPr/>
              <p:nvPr/>
            </p:nvCxnSpPr>
            <p:spPr>
              <a:xfrm rot="5400000">
                <a:off x="819400" y="3883233"/>
                <a:ext cx="3123207" cy="118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/>
              <p:nvPr/>
            </p:nvCxnSpPr>
            <p:spPr>
              <a:xfrm>
                <a:off x="2364830" y="5439104"/>
                <a:ext cx="315308" cy="1576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>
                <a:off x="2398816" y="2315688"/>
                <a:ext cx="332508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25874" y="3725782"/>
            <a:ext cx="314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 smtClean="0">
                <a:solidFill>
                  <a:srgbClr val="323232"/>
                </a:solidFill>
                <a:cs typeface="Arial Black"/>
              </a:rPr>
              <a:t>ONE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6944" y="4333117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TW" altLang="en-US" sz="4800" b="1" dirty="0" smtClean="0">
                <a:solidFill>
                  <a:srgbClr val="323232"/>
                </a:solidFill>
                <a:latin typeface="Microsoft YaHei"/>
                <a:cs typeface="Microsoft YaHei"/>
              </a:rPr>
              <a:t>專案目標</a:t>
            </a:r>
            <a:endParaRPr kumimoji="1" lang="zh-CN" altLang="en-US" sz="4800" b="1" dirty="0">
              <a:solidFill>
                <a:srgbClr val="323232"/>
              </a:solidFill>
              <a:latin typeface="Microsoft YaHei"/>
              <a:cs typeface="Microsoft YaHei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11" name="椭圆 10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2" name="组 11"/>
            <p:cNvGrpSpPr/>
            <p:nvPr/>
          </p:nvGrpSpPr>
          <p:grpSpPr>
            <a:xfrm>
              <a:off x="4073446" y="1275908"/>
              <a:ext cx="997108" cy="997106"/>
              <a:chOff x="5750189" y="1150432"/>
              <a:chExt cx="1160973" cy="1160973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5750189" y="1150432"/>
                <a:ext cx="1160973" cy="1160973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grpSp>
            <p:nvGrpSpPr>
              <p:cNvPr id="14" name="组 13"/>
              <p:cNvGrpSpPr/>
              <p:nvPr/>
            </p:nvGrpSpPr>
            <p:grpSpPr>
              <a:xfrm>
                <a:off x="5851049" y="1247818"/>
                <a:ext cx="959252" cy="966200"/>
                <a:chOff x="5826288" y="1275413"/>
                <a:chExt cx="959252" cy="966200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5975638" y="1424763"/>
                  <a:ext cx="667500" cy="6675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cxnSp>
              <p:nvCxnSpPr>
                <p:cNvPr id="16" name="直线连接符 15"/>
                <p:cNvCxnSpPr/>
                <p:nvPr/>
              </p:nvCxnSpPr>
              <p:spPr>
                <a:xfrm flipV="1">
                  <a:off x="6311691" y="1275413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/>
                <p:cNvCxnSpPr/>
                <p:nvPr/>
              </p:nvCxnSpPr>
              <p:spPr>
                <a:xfrm flipV="1">
                  <a:off x="6309388" y="1942913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连接符 17"/>
                <p:cNvCxnSpPr/>
                <p:nvPr/>
              </p:nvCxnSpPr>
              <p:spPr>
                <a:xfrm rot="5400000" flipV="1">
                  <a:off x="5975638" y="1625111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连接符 18"/>
                <p:cNvCxnSpPr/>
                <p:nvPr/>
              </p:nvCxnSpPr>
              <p:spPr>
                <a:xfrm rot="5400000" flipV="1">
                  <a:off x="6636190" y="1625111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="" xmlns:p14="http://schemas.microsoft.com/office/powerpoint/2010/main" val="8168238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62867" y="352211"/>
            <a:ext cx="4667857" cy="622355"/>
          </a:xfrm>
        </p:spPr>
        <p:txBody>
          <a:bodyPr/>
          <a:lstStyle/>
          <a:p>
            <a:r>
              <a:rPr kumimoji="1" lang="zh-TW" altLang="en-US" b="1" dirty="0" smtClean="0"/>
              <a:t>專題介紹</a:t>
            </a:r>
            <a:endParaRPr kumimoji="1" lang="zh-CN" altLang="en-US" b="1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363" y="3603435"/>
            <a:ext cx="4581335" cy="318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331" y="1364776"/>
            <a:ext cx="4619663" cy="211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192" y="1357298"/>
            <a:ext cx="5433077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31336" y="452328"/>
            <a:ext cx="4667857" cy="622355"/>
          </a:xfrm>
        </p:spPr>
        <p:txBody>
          <a:bodyPr/>
          <a:lstStyle/>
          <a:p>
            <a:r>
              <a:rPr kumimoji="1" lang="zh-TW" altLang="en-US" b="1" dirty="0" smtClean="0"/>
              <a:t>旅行時間</a:t>
            </a:r>
            <a:endParaRPr kumimoji="1" lang="zh-CN" altLang="en-US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3390" y="1357298"/>
            <a:ext cx="8441605" cy="541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6249"/>
            <a:ext cx="11991975" cy="554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占位符 1"/>
          <p:cNvSpPr txBox="1">
            <a:spLocks/>
          </p:cNvSpPr>
          <p:nvPr/>
        </p:nvSpPr>
        <p:spPr>
          <a:xfrm>
            <a:off x="3515710" y="452328"/>
            <a:ext cx="5044966" cy="62235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TGOS</a:t>
            </a:r>
            <a:r>
              <a:rPr kumimoji="1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TW" sz="4000" b="1" dirty="0" smtClean="0"/>
              <a:t>MAP</a:t>
            </a:r>
            <a:r>
              <a:rPr kumimoji="1" lang="zh-TW" altLang="en-US" sz="4000" b="1" dirty="0" smtClean="0"/>
              <a:t> </a:t>
            </a:r>
            <a:r>
              <a:rPr kumimoji="1" lang="en-US" altLang="zh-TW" sz="4000" b="1" dirty="0" smtClean="0"/>
              <a:t>API</a:t>
            </a:r>
            <a:r>
              <a:rPr kumimoji="1" lang="zh-TW" altLang="en-US" sz="4000" b="1" dirty="0" smtClean="0"/>
              <a:t>串接</a:t>
            </a:r>
            <a:endParaRPr kumimoji="1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>
            <a:spLocks/>
          </p:cNvSpPr>
          <p:nvPr/>
        </p:nvSpPr>
        <p:spPr>
          <a:xfrm>
            <a:off x="2554014" y="452328"/>
            <a:ext cx="6621517" cy="62235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台灣地區車輛偵測器位置圖</a:t>
            </a:r>
            <a:endParaRPr kumimoji="1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779" y="1277007"/>
            <a:ext cx="11650718" cy="534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08" y="1252210"/>
            <a:ext cx="1126807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756745" y="3026979"/>
            <a:ext cx="1954924" cy="693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041" y="4177862"/>
            <a:ext cx="662152" cy="1970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3515710" y="452328"/>
            <a:ext cx="5044966" cy="62235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TGOS</a:t>
            </a:r>
            <a:r>
              <a:rPr kumimoji="1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TW" sz="4000" b="1" dirty="0" smtClean="0"/>
              <a:t>MAP</a:t>
            </a:r>
            <a:r>
              <a:rPr kumimoji="1" lang="zh-TW" altLang="en-US" sz="4000" b="1" dirty="0" smtClean="0"/>
              <a:t> </a:t>
            </a:r>
            <a:r>
              <a:rPr kumimoji="1" lang="en-US" altLang="zh-TW" sz="4000" b="1" dirty="0" smtClean="0"/>
              <a:t>API</a:t>
            </a:r>
            <a:r>
              <a:rPr kumimoji="1" lang="zh-TW" altLang="en-US" sz="4000" b="1" dirty="0" smtClean="0"/>
              <a:t>設定</a:t>
            </a:r>
            <a:endParaRPr kumimoji="1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9545" y="1587062"/>
            <a:ext cx="5108027" cy="28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 txBox="1">
            <a:spLocks/>
          </p:cNvSpPr>
          <p:nvPr/>
        </p:nvSpPr>
        <p:spPr>
          <a:xfrm>
            <a:off x="3731336" y="452328"/>
            <a:ext cx="4667857" cy="62235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TGOS</a:t>
            </a:r>
            <a:r>
              <a:rPr kumimoji="1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地圖</a:t>
            </a:r>
            <a:endParaRPr kumimoji="1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266" y="1357298"/>
            <a:ext cx="7665387" cy="53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810514" y="357166"/>
            <a:ext cx="8749862" cy="622355"/>
          </a:xfrm>
        </p:spPr>
        <p:txBody>
          <a:bodyPr/>
          <a:lstStyle/>
          <a:p>
            <a:r>
              <a:rPr kumimoji="1" lang="zh-TW" altLang="en-US" b="1" dirty="0" smtClean="0">
                <a:solidFill>
                  <a:schemeClr val="tx2"/>
                </a:solidFill>
              </a:rPr>
              <a:t>道路資訊</a:t>
            </a:r>
            <a:endParaRPr kumimoji="1" lang="zh-CN" altLang="en-US" b="1" dirty="0" smtClean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7662" y="1322837"/>
            <a:ext cx="7189664" cy="54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810514" y="357166"/>
            <a:ext cx="8749862" cy="622355"/>
          </a:xfrm>
        </p:spPr>
        <p:txBody>
          <a:bodyPr/>
          <a:lstStyle/>
          <a:p>
            <a:r>
              <a:rPr kumimoji="1" lang="zh-TW" altLang="en-US" b="1" dirty="0" smtClean="0">
                <a:solidFill>
                  <a:schemeClr val="tx2"/>
                </a:solidFill>
                <a:hlinkClick r:id="rId2" action="ppaction://hlinkfile"/>
              </a:rPr>
              <a:t>旅行時間</a:t>
            </a:r>
            <a:r>
              <a:rPr kumimoji="1" lang="en-US" altLang="zh-TW" b="1" dirty="0" smtClean="0">
                <a:solidFill>
                  <a:schemeClr val="tx2"/>
                </a:solidFill>
                <a:hlinkClick r:id="rId2" action="ppaction://hlinkfile"/>
              </a:rPr>
              <a:t>&amp;</a:t>
            </a:r>
            <a:r>
              <a:rPr kumimoji="1" lang="zh-TW" altLang="en-US" b="1" dirty="0" smtClean="0">
                <a:solidFill>
                  <a:schemeClr val="tx2"/>
                </a:solidFill>
                <a:hlinkClick r:id="rId2" action="ppaction://hlinkfile"/>
              </a:rPr>
              <a:t>道路資訊</a:t>
            </a:r>
            <a:r>
              <a:rPr kumimoji="1" lang="en-US" altLang="zh-TW" b="1" dirty="0" smtClean="0">
                <a:solidFill>
                  <a:schemeClr val="tx2"/>
                </a:solidFill>
                <a:hlinkClick r:id="rId2" action="ppaction://hlinkfile"/>
              </a:rPr>
              <a:t>Demo</a:t>
            </a:r>
            <a:endParaRPr kumimoji="1" lang="zh-CN" altLang="en-US" b="1" dirty="0" smtClean="0">
              <a:solidFill>
                <a:schemeClr val="tx2"/>
              </a:solidFill>
              <a:hlinkClick r:id="rId2" action="ppaction://hlinkfile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81820" y="1428736"/>
            <a:ext cx="10793851" cy="5326291"/>
            <a:chOff x="881820" y="1428736"/>
            <a:chExt cx="10793851" cy="532629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32310" y="1428736"/>
              <a:ext cx="5643361" cy="5319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81820" y="3571876"/>
              <a:ext cx="4581335" cy="318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/>
            <a:srcRect t="12903"/>
            <a:stretch>
              <a:fillRect/>
            </a:stretch>
          </p:blipFill>
          <p:spPr bwMode="auto">
            <a:xfrm>
              <a:off x="894031" y="1542197"/>
              <a:ext cx="4619663" cy="184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2"/>
          <p:cNvGraphicFramePr/>
          <p:nvPr>
            <p:extLst>
              <p:ext uri="{D42A27DB-BD31-4B8C-83A1-F6EECF244321}">
                <p14:modId xmlns="" xmlns:p14="http://schemas.microsoft.com/office/powerpoint/2010/main" val="454619978"/>
              </p:ext>
            </p:extLst>
          </p:nvPr>
        </p:nvGraphicFramePr>
        <p:xfrm>
          <a:off x="4810910" y="1500174"/>
          <a:ext cx="7769107" cy="5043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453588" y="357166"/>
            <a:ext cx="5312894" cy="622355"/>
          </a:xfrm>
        </p:spPr>
        <p:txBody>
          <a:bodyPr/>
          <a:lstStyle/>
          <a:p>
            <a:r>
              <a:rPr kumimoji="1" lang="zh-TW" altLang="en-US" b="1" dirty="0" smtClean="0">
                <a:solidFill>
                  <a:schemeClr val="tx2"/>
                </a:solidFill>
              </a:rPr>
              <a:t>車流量變化</a:t>
            </a:r>
            <a:r>
              <a:rPr kumimoji="1" lang="en-US" altLang="zh-TW" b="1" dirty="0" smtClean="0">
                <a:solidFill>
                  <a:schemeClr val="tx2"/>
                </a:solidFill>
              </a:rPr>
              <a:t>&amp;</a:t>
            </a:r>
            <a:r>
              <a:rPr kumimoji="1" lang="zh-TW" altLang="en-US" b="1" dirty="0" smtClean="0">
                <a:solidFill>
                  <a:schemeClr val="tx2"/>
                </a:solidFill>
              </a:rPr>
              <a:t>車種分析</a:t>
            </a:r>
            <a:endParaRPr kumimoji="1" lang="zh-CN" altLang="en-US" b="1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9961444" y="2067150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2"/>
                </a:solidFill>
              </a:rPr>
              <a:t>查詢</a:t>
            </a:r>
            <a:r>
              <a:rPr lang="en-US" altLang="zh-TW" sz="1600" dirty="0" smtClean="0">
                <a:solidFill>
                  <a:schemeClr val="bg2"/>
                </a:solidFill>
              </a:rPr>
              <a:t>(LINQ</a:t>
            </a:r>
            <a:r>
              <a:rPr lang="zh-TW" altLang="en-US" sz="1600" dirty="0" smtClean="0">
                <a:solidFill>
                  <a:schemeClr val="bg2"/>
                </a:solidFill>
              </a:rPr>
              <a:t>、</a:t>
            </a:r>
            <a:r>
              <a:rPr lang="en-US" altLang="zh-TW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Razor</a:t>
            </a:r>
            <a:r>
              <a:rPr lang="en-US" altLang="zh-TW" sz="1600" dirty="0" smtClean="0">
                <a:solidFill>
                  <a:schemeClr val="bg2"/>
                </a:solidFill>
              </a:rPr>
              <a:t>)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777816" y="47480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2"/>
                </a:solidFill>
              </a:rPr>
              <a:t>新增查詢資料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704439" y="6519446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2"/>
                </a:solidFill>
              </a:rPr>
              <a:t>ADO</a:t>
            </a:r>
            <a:r>
              <a:rPr lang="zh-TW" altLang="en-US" sz="1600" dirty="0" smtClean="0">
                <a:solidFill>
                  <a:schemeClr val="bg2"/>
                </a:solidFill>
              </a:rPr>
              <a:t>實體資料模型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70027" y="476485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2"/>
                </a:solidFill>
              </a:rPr>
              <a:t>資料格式轉換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902941" y="2024787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2"/>
                </a:solidFill>
              </a:rPr>
              <a:t>AJAX</a:t>
            </a:r>
            <a:r>
              <a:rPr lang="zh-TW" altLang="en-US" sz="1600" dirty="0" smtClean="0">
                <a:solidFill>
                  <a:schemeClr val="bg2"/>
                </a:solidFill>
              </a:rPr>
              <a:t>、</a:t>
            </a:r>
            <a:r>
              <a:rPr lang="en-US" altLang="zh-TW" sz="1600" dirty="0" smtClean="0">
                <a:solidFill>
                  <a:schemeClr val="bg2"/>
                </a:solidFill>
              </a:rPr>
              <a:t>D3.js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7440" y="1500174"/>
            <a:ext cx="514331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756848" y="365859"/>
            <a:ext cx="6878471" cy="622355"/>
          </a:xfrm>
        </p:spPr>
        <p:txBody>
          <a:bodyPr/>
          <a:lstStyle/>
          <a:p>
            <a:r>
              <a:rPr kumimoji="1" lang="zh-TW" altLang="en-US" b="1" dirty="0" smtClean="0">
                <a:solidFill>
                  <a:schemeClr val="tx2"/>
                </a:solidFill>
                <a:hlinkClick r:id="rId2" action="ppaction://hlinkfile"/>
              </a:rPr>
              <a:t>車流量變化</a:t>
            </a:r>
            <a:r>
              <a:rPr kumimoji="1" lang="en-US" altLang="zh-TW" b="1" dirty="0" smtClean="0">
                <a:solidFill>
                  <a:schemeClr val="tx2"/>
                </a:solidFill>
                <a:hlinkClick r:id="rId2" action="ppaction://hlinkfile"/>
              </a:rPr>
              <a:t>&amp;</a:t>
            </a:r>
            <a:r>
              <a:rPr kumimoji="1" lang="zh-TW" altLang="en-US" b="1" dirty="0" smtClean="0">
                <a:solidFill>
                  <a:schemeClr val="tx2"/>
                </a:solidFill>
                <a:hlinkClick r:id="rId2" action="ppaction://hlinkfile"/>
              </a:rPr>
              <a:t>車種分析</a:t>
            </a:r>
            <a:r>
              <a:rPr kumimoji="1" lang="en-US" altLang="zh-TW" b="1" dirty="0" smtClean="0">
                <a:solidFill>
                  <a:schemeClr val="tx2"/>
                </a:solidFill>
                <a:hlinkClick r:id="rId2" action="ppaction://hlinkfile"/>
              </a:rPr>
              <a:t>Demo</a:t>
            </a:r>
            <a:endParaRPr kumimoji="1" lang="zh-CN" altLang="en-US" b="1" dirty="0" smtClean="0">
              <a:hlinkClick r:id="rId2" action="ppaction://hlinkfile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53192" y="1357297"/>
            <a:ext cx="11051870" cy="5428646"/>
            <a:chOff x="453192" y="1357297"/>
            <a:chExt cx="11051870" cy="54286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3192" y="1357297"/>
              <a:ext cx="5214974" cy="2618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4024" y="4097806"/>
              <a:ext cx="5186149" cy="2624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239670" y="1357298"/>
              <a:ext cx="5260383" cy="2587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239669" y="4094328"/>
              <a:ext cx="5265393" cy="269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1651" y="173420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 smtClean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創作發想</a:t>
            </a:r>
            <a:endParaRPr kumimoji="1" lang="zh-CN" altLang="en-US" sz="3200" b="1" dirty="0">
              <a:solidFill>
                <a:schemeClr val="accent2"/>
              </a:solidFill>
              <a:latin typeface="Calibri"/>
              <a:ea typeface="宋体"/>
              <a:cs typeface="Arial Black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451652" y="2318905"/>
            <a:ext cx="5899455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1652" y="2790219"/>
            <a:ext cx="5899455" cy="341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透過大數據分析，讓數據說話，不需要用模糊的依據經驗來猜測，有效地篩選出發時刻，準確知道何時出門最有效益。</a:t>
            </a:r>
          </a:p>
          <a:p>
            <a:pPr>
              <a:lnSpc>
                <a:spcPct val="130000"/>
              </a:lnSpc>
            </a:pPr>
            <a:endParaRPr lang="zh-TW" altLang="en-US" sz="2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本專案結合政府的開放數據，歸納分析相同屬性之用路人的平均旅行時間、各個時段交流道吞吐量等，以利預測國道移動的最佳旅行時間，幫助減少國道尖峰雍塞時段車流的管理目的。</a:t>
            </a:r>
            <a:endParaRPr lang="zh-CN" altLang="zh-CN" sz="2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62867" y="352211"/>
            <a:ext cx="4667857" cy="622355"/>
          </a:xfrm>
        </p:spPr>
        <p:txBody>
          <a:bodyPr/>
          <a:lstStyle/>
          <a:p>
            <a:r>
              <a:rPr kumimoji="1" lang="zh-TW" altLang="en-US" b="1" dirty="0" smtClean="0"/>
              <a:t>創作動機</a:t>
            </a:r>
            <a:endParaRPr kumimoji="1" lang="zh-CN" altLang="en-US" b="1" dirty="0"/>
          </a:p>
        </p:txBody>
      </p:sp>
      <p:pic>
        <p:nvPicPr>
          <p:cNvPr id="10" name="圖片 9" descr="nh5.jpg"/>
          <p:cNvPicPr>
            <a:picLocks noChangeAspect="1"/>
          </p:cNvPicPr>
          <p:nvPr/>
        </p:nvPicPr>
        <p:blipFill>
          <a:blip r:embed="rId2">
            <a:lum contrast="-40000"/>
          </a:blip>
          <a:stretch>
            <a:fillRect/>
          </a:stretch>
        </p:blipFill>
        <p:spPr>
          <a:xfrm>
            <a:off x="6755003" y="2616728"/>
            <a:ext cx="5021838" cy="33478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387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3654" y="1357298"/>
            <a:ext cx="7727324" cy="545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033753" y="352211"/>
            <a:ext cx="8749862" cy="622355"/>
          </a:xfrm>
        </p:spPr>
        <p:txBody>
          <a:bodyPr/>
          <a:lstStyle/>
          <a:p>
            <a:r>
              <a:rPr kumimoji="1" lang="zh-TW" altLang="en-US" b="1" dirty="0" smtClean="0">
                <a:solidFill>
                  <a:schemeClr val="tx2"/>
                </a:solidFill>
              </a:rPr>
              <a:t>車流量變化</a:t>
            </a:r>
            <a:r>
              <a:rPr kumimoji="1" lang="en-US" altLang="zh-TW" b="1" dirty="0" smtClean="0">
                <a:solidFill>
                  <a:schemeClr val="tx2"/>
                </a:solidFill>
              </a:rPr>
              <a:t>-</a:t>
            </a:r>
            <a:r>
              <a:rPr kumimoji="1" lang="zh-TW" altLang="en-US" b="1" dirty="0" smtClean="0">
                <a:solidFill>
                  <a:schemeClr val="tx2"/>
                </a:solidFill>
              </a:rPr>
              <a:t>以路段坪林到頭城為例</a:t>
            </a:r>
            <a:endParaRPr kumimoji="1" lang="zh-CN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4138" y="1497725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2017/5/13</a:t>
            </a: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星期六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南下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往宜蘭方向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6509983" y="3725604"/>
            <a:ext cx="1050878" cy="279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186149" y="5612051"/>
            <a:ext cx="805218" cy="893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799"/>
          <a:stretch>
            <a:fillRect/>
          </a:stretch>
        </p:blipFill>
        <p:spPr bwMode="auto">
          <a:xfrm>
            <a:off x="4025092" y="1357298"/>
            <a:ext cx="7643866" cy="53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033753" y="352211"/>
            <a:ext cx="8749862" cy="622355"/>
          </a:xfrm>
        </p:spPr>
        <p:txBody>
          <a:bodyPr/>
          <a:lstStyle/>
          <a:p>
            <a:r>
              <a:rPr kumimoji="1" lang="zh-TW" altLang="en-US" b="1" dirty="0" smtClean="0">
                <a:solidFill>
                  <a:schemeClr val="tx2"/>
                </a:solidFill>
              </a:rPr>
              <a:t>車流量變化</a:t>
            </a:r>
            <a:r>
              <a:rPr kumimoji="1" lang="en-US" altLang="zh-TW" b="1" dirty="0" smtClean="0">
                <a:solidFill>
                  <a:schemeClr val="tx2"/>
                </a:solidFill>
              </a:rPr>
              <a:t>-</a:t>
            </a:r>
            <a:r>
              <a:rPr kumimoji="1" lang="zh-TW" altLang="en-US" b="1" dirty="0" smtClean="0">
                <a:solidFill>
                  <a:schemeClr val="tx2"/>
                </a:solidFill>
              </a:rPr>
              <a:t>以路段坪林到頭城為例</a:t>
            </a:r>
            <a:endParaRPr kumimoji="1" lang="zh-CN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4137" y="1497725"/>
            <a:ext cx="32161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2017/5/14</a:t>
            </a: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星期日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南下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往宜蘭方向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TW" sz="32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9538" y="5500702"/>
            <a:ext cx="791571" cy="966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37278" y="3786190"/>
            <a:ext cx="1265372" cy="2684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0556" y="1389950"/>
            <a:ext cx="7683690" cy="539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033753" y="352211"/>
            <a:ext cx="8749862" cy="622355"/>
          </a:xfrm>
        </p:spPr>
        <p:txBody>
          <a:bodyPr/>
          <a:lstStyle/>
          <a:p>
            <a:r>
              <a:rPr kumimoji="1" lang="zh-TW" altLang="en-US" b="1" dirty="0" smtClean="0">
                <a:solidFill>
                  <a:schemeClr val="tx2"/>
                </a:solidFill>
              </a:rPr>
              <a:t>車流量變化</a:t>
            </a:r>
            <a:r>
              <a:rPr kumimoji="1" lang="en-US" altLang="zh-TW" b="1" dirty="0" smtClean="0">
                <a:solidFill>
                  <a:schemeClr val="tx2"/>
                </a:solidFill>
              </a:rPr>
              <a:t>-</a:t>
            </a:r>
            <a:r>
              <a:rPr kumimoji="1" lang="zh-TW" altLang="en-US" b="1" dirty="0" smtClean="0">
                <a:solidFill>
                  <a:schemeClr val="tx2"/>
                </a:solidFill>
              </a:rPr>
              <a:t>以路段坪林到頭城為例</a:t>
            </a:r>
            <a:endParaRPr kumimoji="1" lang="zh-CN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4138" y="1497725"/>
            <a:ext cx="34999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2017/5/14</a:t>
            </a: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星期日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北上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往台北方向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TW" sz="32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74007" y="3757134"/>
            <a:ext cx="3643952" cy="2739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63795" y="5475574"/>
            <a:ext cx="800277" cy="993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5092" y="1428736"/>
            <a:ext cx="7613059" cy="537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033753" y="352211"/>
            <a:ext cx="8749862" cy="622355"/>
          </a:xfrm>
        </p:spPr>
        <p:txBody>
          <a:bodyPr/>
          <a:lstStyle/>
          <a:p>
            <a:r>
              <a:rPr kumimoji="1" lang="zh-TW" altLang="en-US" b="1" dirty="0" smtClean="0">
                <a:solidFill>
                  <a:schemeClr val="tx2"/>
                </a:solidFill>
              </a:rPr>
              <a:t>車流量變化</a:t>
            </a:r>
            <a:r>
              <a:rPr kumimoji="1" lang="en-US" altLang="zh-TW" b="1" dirty="0" smtClean="0">
                <a:solidFill>
                  <a:schemeClr val="tx2"/>
                </a:solidFill>
              </a:rPr>
              <a:t>-</a:t>
            </a:r>
            <a:r>
              <a:rPr kumimoji="1" lang="zh-TW" altLang="en-US" b="1" dirty="0" smtClean="0">
                <a:solidFill>
                  <a:schemeClr val="tx2"/>
                </a:solidFill>
              </a:rPr>
              <a:t>以路段坪林到頭城為例</a:t>
            </a:r>
            <a:endParaRPr kumimoji="1" lang="zh-CN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4138" y="1497725"/>
            <a:ext cx="34999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2017/5/8</a:t>
            </a: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星期一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北上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往台北方向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TW" sz="32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4389" y="5475574"/>
            <a:ext cx="777922" cy="1034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857397" y="3777055"/>
            <a:ext cx="1078174" cy="2759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523630" y="4121624"/>
            <a:ext cx="1064525" cy="2402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6156" y="1317335"/>
            <a:ext cx="6092517" cy="546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62867" y="352211"/>
            <a:ext cx="4667857" cy="622355"/>
          </a:xfrm>
        </p:spPr>
        <p:txBody>
          <a:bodyPr/>
          <a:lstStyle/>
          <a:p>
            <a:r>
              <a:rPr kumimoji="1" lang="zh-TW" altLang="en-US" b="1" dirty="0" smtClean="0">
                <a:solidFill>
                  <a:schemeClr val="tx2"/>
                </a:solidFill>
              </a:rPr>
              <a:t>車種分析</a:t>
            </a:r>
            <a:endParaRPr kumimoji="1" lang="zh-CN" altLang="en-US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8044649" y="4479287"/>
            <a:ext cx="788276" cy="893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810514" y="357166"/>
            <a:ext cx="8749862" cy="622355"/>
          </a:xfrm>
        </p:spPr>
        <p:txBody>
          <a:bodyPr/>
          <a:lstStyle/>
          <a:p>
            <a:r>
              <a:rPr kumimoji="1" lang="zh-TW" altLang="en-US" b="1" dirty="0" smtClean="0">
                <a:solidFill>
                  <a:schemeClr val="tx2"/>
                </a:solidFill>
                <a:hlinkClick r:id="rId2" action="ppaction://hlinkfile"/>
              </a:rPr>
              <a:t>資料下載</a:t>
            </a:r>
            <a:r>
              <a:rPr kumimoji="1" lang="en-US" altLang="zh-TW" b="1" dirty="0" smtClean="0">
                <a:solidFill>
                  <a:schemeClr val="tx2"/>
                </a:solidFill>
                <a:hlinkClick r:id="rId2" action="ppaction://hlinkfile"/>
              </a:rPr>
              <a:t>&amp;</a:t>
            </a:r>
            <a:r>
              <a:rPr kumimoji="1" lang="zh-TW" altLang="en-US" b="1" dirty="0" smtClean="0">
                <a:solidFill>
                  <a:schemeClr val="tx2"/>
                </a:solidFill>
                <a:hlinkClick r:id="rId2" action="ppaction://hlinkfile"/>
              </a:rPr>
              <a:t>網站導覽</a:t>
            </a:r>
            <a:r>
              <a:rPr kumimoji="1" lang="en-US" altLang="zh-TW" b="1" dirty="0" smtClean="0">
                <a:solidFill>
                  <a:schemeClr val="tx2"/>
                </a:solidFill>
                <a:hlinkClick r:id="rId2" action="ppaction://hlinkfile"/>
              </a:rPr>
              <a:t>Demo</a:t>
            </a:r>
            <a:endParaRPr kumimoji="1" lang="zh-CN" altLang="en-US" b="1" dirty="0" smtClean="0">
              <a:solidFill>
                <a:schemeClr val="tx2"/>
              </a:solidFill>
              <a:hlinkClick r:id="rId2" action="ppaction://hlinkfile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10316" y="1714488"/>
            <a:ext cx="11643717" cy="4572032"/>
            <a:chOff x="310316" y="1714488"/>
            <a:chExt cx="11643717" cy="4572032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0316" y="1714488"/>
              <a:ext cx="5411295" cy="457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82480" y="1714488"/>
              <a:ext cx="6071553" cy="4571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361157" y="1958527"/>
            <a:ext cx="12877803" cy="2678757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752712" y="2749257"/>
            <a:ext cx="2922595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5333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</a:t>
            </a:r>
            <a:r>
              <a:rPr kumimoji="1" lang="zh-CN" altLang="en-US" sz="5333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谢</a:t>
            </a:r>
            <a:r>
              <a:rPr kumimoji="1" lang="zh-TW" altLang="en-US" sz="5333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聆聽</a:t>
            </a:r>
            <a:endParaRPr kumimoji="1" lang="zh-CN" altLang="en-US" sz="5333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52712" y="2131205"/>
            <a:ext cx="3394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4000" b="1" dirty="0">
                <a:solidFill>
                  <a:schemeClr val="bg1"/>
                </a:solidFill>
                <a:cs typeface="Arial Black"/>
              </a:rPr>
              <a:t>THANK</a:t>
            </a:r>
            <a:r>
              <a:rPr kumimoji="1" lang="zh-CN" altLang="en-US" sz="4000" b="1" dirty="0">
                <a:solidFill>
                  <a:schemeClr val="bg1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cs typeface="Arial Black"/>
              </a:rPr>
              <a:t>YOU!</a:t>
            </a:r>
            <a:endParaRPr kumimoji="1" lang="zh-CN" altLang="en-US" sz="4000" b="1" dirty="0">
              <a:solidFill>
                <a:schemeClr val="bg1"/>
              </a:solidFill>
              <a:cs typeface="Arial Black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20640" y="3902820"/>
            <a:ext cx="2709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資策會</a:t>
            </a:r>
            <a:r>
              <a:rPr kumimoji="1" lang="en-US" altLang="zh-TW" sz="1600" dirty="0" smtClean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-</a:t>
            </a:r>
            <a:r>
              <a:rPr kumimoji="1" lang="zh-TW" altLang="en-US" sz="1600" dirty="0" smtClean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智慧系統人才養成班</a:t>
            </a:r>
            <a:endParaRPr kumimoji="1" lang="en-US" altLang="zh-CN" sz="1600" dirty="0">
              <a:solidFill>
                <a:srgbClr val="FFFFFF"/>
              </a:solidFill>
              <a:latin typeface="Calibri"/>
              <a:ea typeface="宋体"/>
              <a:cs typeface="Arial Black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9888712" y="2907971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71" y="425669"/>
            <a:ext cx="5390055" cy="5480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10524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62867" y="352211"/>
            <a:ext cx="4667857" cy="622355"/>
          </a:xfrm>
        </p:spPr>
        <p:txBody>
          <a:bodyPr/>
          <a:lstStyle/>
          <a:p>
            <a:r>
              <a:rPr kumimoji="1" lang="zh-TW" altLang="en-US" sz="4000" b="1" dirty="0" smtClean="0"/>
              <a:t>專案概念</a:t>
            </a:r>
            <a:endParaRPr kumimoji="1" lang="zh-CN" altLang="en-US" sz="4000" b="1" dirty="0"/>
          </a:p>
        </p:txBody>
      </p:sp>
      <p:grpSp>
        <p:nvGrpSpPr>
          <p:cNvPr id="4" name="组 3"/>
          <p:cNvGrpSpPr/>
          <p:nvPr/>
        </p:nvGrpSpPr>
        <p:grpSpPr>
          <a:xfrm>
            <a:off x="830528" y="2110749"/>
            <a:ext cx="3424156" cy="3394463"/>
            <a:chOff x="836142" y="2356202"/>
            <a:chExt cx="2354275" cy="233385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1" name="椭圆 20"/>
          <p:cNvSpPr>
            <a:spLocks noChangeAspect="1"/>
          </p:cNvSpPr>
          <p:nvPr/>
        </p:nvSpPr>
        <p:spPr>
          <a:xfrm>
            <a:off x="4753870" y="2314897"/>
            <a:ext cx="501571" cy="5015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1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4753870" y="3739764"/>
            <a:ext cx="501571" cy="501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2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4739472" y="5143512"/>
            <a:ext cx="501571" cy="5015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3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68873" y="2176453"/>
            <a:ext cx="5923701" cy="92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2200" dirty="0" smtClean="0">
                <a:solidFill>
                  <a:schemeClr val="bg1"/>
                </a:solidFill>
              </a:rPr>
              <a:t>資訊視覺化，讓數字說話，高公局可依據可視化圖表，執行正確的資源投放，提升決策品質。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68873" y="3615893"/>
            <a:ext cx="5923701" cy="92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2200" dirty="0" smtClean="0">
                <a:solidFill>
                  <a:schemeClr val="bg1"/>
                </a:solidFill>
              </a:rPr>
              <a:t>更生活化呈現方式，不刻意包裝艱深的數據與技術。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68873" y="5003641"/>
            <a:ext cx="5923701" cy="92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2200" dirty="0" smtClean="0">
                <a:solidFill>
                  <a:schemeClr val="bg1"/>
                </a:solidFill>
              </a:rPr>
              <a:t>除了讓高公局參考，用路人更可以依據數據分析，預先避開塞車時段。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38857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525874" y="3725782"/>
            <a:ext cx="314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 smtClean="0">
                <a:solidFill>
                  <a:srgbClr val="323232"/>
                </a:solidFill>
                <a:cs typeface="Arial Black"/>
              </a:rPr>
              <a:t>TWO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75572" y="4333117"/>
            <a:ext cx="2829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TW" altLang="en-US" sz="4800" b="1" dirty="0" smtClean="0">
                <a:solidFill>
                  <a:srgbClr val="323232"/>
                </a:solidFill>
                <a:latin typeface="Microsoft YaHei"/>
                <a:cs typeface="Microsoft YaHei"/>
              </a:rPr>
              <a:t>使用技術</a:t>
            </a:r>
            <a:r>
              <a:rPr kumimoji="1" lang="zh-CN" altLang="en-US" sz="4800" b="1" dirty="0" smtClean="0">
                <a:solidFill>
                  <a:srgbClr val="323232"/>
                </a:solidFill>
                <a:latin typeface="Microsoft YaHei"/>
                <a:cs typeface="Microsoft YaHei"/>
              </a:rPr>
              <a:t> </a:t>
            </a:r>
            <a:endParaRPr kumimoji="1" lang="zh-CN" altLang="en-US" sz="4800" b="1" dirty="0">
              <a:solidFill>
                <a:srgbClr val="323232"/>
              </a:solidFill>
              <a:latin typeface="Microsoft YaHei"/>
              <a:cs typeface="Microsoft YaHe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22" name="椭圆 21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4014449" y="1309816"/>
              <a:ext cx="1115102" cy="936686"/>
              <a:chOff x="2127915" y="1569040"/>
              <a:chExt cx="635000" cy="533400"/>
            </a:xfrm>
          </p:grpSpPr>
          <p:sp>
            <p:nvSpPr>
              <p:cNvPr id="24" name="Freeform 108"/>
              <p:cNvSpPr>
                <a:spLocks/>
              </p:cNvSpPr>
              <p:nvPr/>
            </p:nvSpPr>
            <p:spPr bwMode="auto">
              <a:xfrm>
                <a:off x="2127915" y="1569040"/>
                <a:ext cx="635000" cy="304800"/>
              </a:xfrm>
              <a:custGeom>
                <a:avLst/>
                <a:gdLst/>
                <a:ahLst/>
                <a:cxnLst>
                  <a:cxn ang="0">
                    <a:pos x="16" y="192"/>
                  </a:cxn>
                  <a:cxn ang="0">
                    <a:pos x="26" y="188"/>
                  </a:cxn>
                  <a:cxn ang="0">
                    <a:pos x="32" y="178"/>
                  </a:cxn>
                  <a:cxn ang="0">
                    <a:pos x="110" y="142"/>
                  </a:cxn>
                  <a:cxn ang="0">
                    <a:pos x="120" y="144"/>
                  </a:cxn>
                  <a:cxn ang="0">
                    <a:pos x="126" y="144"/>
                  </a:cxn>
                  <a:cxn ang="0">
                    <a:pos x="134" y="136"/>
                  </a:cxn>
                  <a:cxn ang="0">
                    <a:pos x="136" y="128"/>
                  </a:cxn>
                  <a:cxn ang="0">
                    <a:pos x="194" y="80"/>
                  </a:cxn>
                  <a:cxn ang="0">
                    <a:pos x="200" y="80"/>
                  </a:cxn>
                  <a:cxn ang="0">
                    <a:pos x="206" y="78"/>
                  </a:cxn>
                  <a:cxn ang="0">
                    <a:pos x="264" y="112"/>
                  </a:cxn>
                  <a:cxn ang="0">
                    <a:pos x="264" y="112"/>
                  </a:cxn>
                  <a:cxn ang="0">
                    <a:pos x="268" y="124"/>
                  </a:cxn>
                  <a:cxn ang="0">
                    <a:pos x="280" y="128"/>
                  </a:cxn>
                  <a:cxn ang="0">
                    <a:pos x="286" y="128"/>
                  </a:cxn>
                  <a:cxn ang="0">
                    <a:pos x="294" y="120"/>
                  </a:cxn>
                  <a:cxn ang="0">
                    <a:pos x="296" y="112"/>
                  </a:cxn>
                  <a:cxn ang="0">
                    <a:pos x="378" y="32"/>
                  </a:cxn>
                  <a:cxn ang="0">
                    <a:pos x="384" y="32"/>
                  </a:cxn>
                  <a:cxn ang="0">
                    <a:pos x="390" y="32"/>
                  </a:cxn>
                  <a:cxn ang="0">
                    <a:pos x="398" y="24"/>
                  </a:cxn>
                  <a:cxn ang="0">
                    <a:pos x="400" y="16"/>
                  </a:cxn>
                  <a:cxn ang="0">
                    <a:pos x="394" y="6"/>
                  </a:cxn>
                  <a:cxn ang="0">
                    <a:pos x="384" y="0"/>
                  </a:cxn>
                  <a:cxn ang="0">
                    <a:pos x="376" y="2"/>
                  </a:cxn>
                  <a:cxn ang="0">
                    <a:pos x="368" y="10"/>
                  </a:cxn>
                  <a:cxn ang="0">
                    <a:pos x="368" y="16"/>
                  </a:cxn>
                  <a:cxn ang="0">
                    <a:pos x="284" y="98"/>
                  </a:cxn>
                  <a:cxn ang="0">
                    <a:pos x="280" y="96"/>
                  </a:cxn>
                  <a:cxn ang="0">
                    <a:pos x="272" y="100"/>
                  </a:cxn>
                  <a:cxn ang="0">
                    <a:pos x="216" y="66"/>
                  </a:cxn>
                  <a:cxn ang="0">
                    <a:pos x="216" y="64"/>
                  </a:cxn>
                  <a:cxn ang="0">
                    <a:pos x="210" y="54"/>
                  </a:cxn>
                  <a:cxn ang="0">
                    <a:pos x="200" y="48"/>
                  </a:cxn>
                  <a:cxn ang="0">
                    <a:pos x="192" y="50"/>
                  </a:cxn>
                  <a:cxn ang="0">
                    <a:pos x="184" y="58"/>
                  </a:cxn>
                  <a:cxn ang="0">
                    <a:pos x="184" y="64"/>
                  </a:cxn>
                  <a:cxn ang="0">
                    <a:pos x="126" y="114"/>
                  </a:cxn>
                  <a:cxn ang="0">
                    <a:pos x="120" y="112"/>
                  </a:cxn>
                  <a:cxn ang="0">
                    <a:pos x="114" y="114"/>
                  </a:cxn>
                  <a:cxn ang="0">
                    <a:pos x="104" y="122"/>
                  </a:cxn>
                  <a:cxn ang="0">
                    <a:pos x="24" y="164"/>
                  </a:cxn>
                  <a:cxn ang="0">
                    <a:pos x="20" y="162"/>
                  </a:cxn>
                  <a:cxn ang="0">
                    <a:pos x="16" y="160"/>
                  </a:cxn>
                  <a:cxn ang="0">
                    <a:pos x="4" y="166"/>
                  </a:cxn>
                  <a:cxn ang="0">
                    <a:pos x="0" y="176"/>
                  </a:cxn>
                  <a:cxn ang="0">
                    <a:pos x="0" y="184"/>
                  </a:cxn>
                  <a:cxn ang="0">
                    <a:pos x="8" y="192"/>
                  </a:cxn>
                  <a:cxn ang="0">
                    <a:pos x="16" y="192"/>
                  </a:cxn>
                </a:cxnLst>
                <a:rect l="0" t="0" r="r" b="b"/>
                <a:pathLst>
                  <a:path w="400" h="192">
                    <a:moveTo>
                      <a:pt x="16" y="192"/>
                    </a:moveTo>
                    <a:lnTo>
                      <a:pt x="16" y="192"/>
                    </a:lnTo>
                    <a:lnTo>
                      <a:pt x="22" y="192"/>
                    </a:lnTo>
                    <a:lnTo>
                      <a:pt x="26" y="188"/>
                    </a:lnTo>
                    <a:lnTo>
                      <a:pt x="30" y="184"/>
                    </a:lnTo>
                    <a:lnTo>
                      <a:pt x="32" y="178"/>
                    </a:lnTo>
                    <a:lnTo>
                      <a:pt x="110" y="142"/>
                    </a:lnTo>
                    <a:lnTo>
                      <a:pt x="110" y="142"/>
                    </a:lnTo>
                    <a:lnTo>
                      <a:pt x="114" y="144"/>
                    </a:lnTo>
                    <a:lnTo>
                      <a:pt x="120" y="144"/>
                    </a:lnTo>
                    <a:lnTo>
                      <a:pt x="120" y="144"/>
                    </a:lnTo>
                    <a:lnTo>
                      <a:pt x="126" y="144"/>
                    </a:lnTo>
                    <a:lnTo>
                      <a:pt x="130" y="140"/>
                    </a:lnTo>
                    <a:lnTo>
                      <a:pt x="134" y="136"/>
                    </a:lnTo>
                    <a:lnTo>
                      <a:pt x="136" y="128"/>
                    </a:lnTo>
                    <a:lnTo>
                      <a:pt x="136" y="128"/>
                    </a:lnTo>
                    <a:lnTo>
                      <a:pt x="134" y="126"/>
                    </a:lnTo>
                    <a:lnTo>
                      <a:pt x="194" y="80"/>
                    </a:lnTo>
                    <a:lnTo>
                      <a:pt x="194" y="80"/>
                    </a:lnTo>
                    <a:lnTo>
                      <a:pt x="200" y="80"/>
                    </a:lnTo>
                    <a:lnTo>
                      <a:pt x="200" y="80"/>
                    </a:lnTo>
                    <a:lnTo>
                      <a:pt x="206" y="78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20"/>
                    </a:lnTo>
                    <a:lnTo>
                      <a:pt x="268" y="124"/>
                    </a:lnTo>
                    <a:lnTo>
                      <a:pt x="272" y="128"/>
                    </a:lnTo>
                    <a:lnTo>
                      <a:pt x="280" y="128"/>
                    </a:lnTo>
                    <a:lnTo>
                      <a:pt x="280" y="128"/>
                    </a:lnTo>
                    <a:lnTo>
                      <a:pt x="286" y="128"/>
                    </a:lnTo>
                    <a:lnTo>
                      <a:pt x="290" y="124"/>
                    </a:lnTo>
                    <a:lnTo>
                      <a:pt x="294" y="120"/>
                    </a:lnTo>
                    <a:lnTo>
                      <a:pt x="296" y="112"/>
                    </a:lnTo>
                    <a:lnTo>
                      <a:pt x="296" y="112"/>
                    </a:lnTo>
                    <a:lnTo>
                      <a:pt x="294" y="110"/>
                    </a:lnTo>
                    <a:lnTo>
                      <a:pt x="378" y="32"/>
                    </a:lnTo>
                    <a:lnTo>
                      <a:pt x="378" y="32"/>
                    </a:lnTo>
                    <a:lnTo>
                      <a:pt x="384" y="32"/>
                    </a:lnTo>
                    <a:lnTo>
                      <a:pt x="384" y="32"/>
                    </a:lnTo>
                    <a:lnTo>
                      <a:pt x="390" y="32"/>
                    </a:lnTo>
                    <a:lnTo>
                      <a:pt x="394" y="28"/>
                    </a:lnTo>
                    <a:lnTo>
                      <a:pt x="398" y="24"/>
                    </a:lnTo>
                    <a:lnTo>
                      <a:pt x="400" y="16"/>
                    </a:lnTo>
                    <a:lnTo>
                      <a:pt x="400" y="16"/>
                    </a:lnTo>
                    <a:lnTo>
                      <a:pt x="398" y="10"/>
                    </a:lnTo>
                    <a:lnTo>
                      <a:pt x="394" y="6"/>
                    </a:lnTo>
                    <a:lnTo>
                      <a:pt x="390" y="2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76" y="2"/>
                    </a:lnTo>
                    <a:lnTo>
                      <a:pt x="372" y="6"/>
                    </a:lnTo>
                    <a:lnTo>
                      <a:pt x="368" y="10"/>
                    </a:lnTo>
                    <a:lnTo>
                      <a:pt x="368" y="16"/>
                    </a:lnTo>
                    <a:lnTo>
                      <a:pt x="368" y="16"/>
                    </a:lnTo>
                    <a:lnTo>
                      <a:pt x="368" y="20"/>
                    </a:lnTo>
                    <a:lnTo>
                      <a:pt x="284" y="98"/>
                    </a:lnTo>
                    <a:lnTo>
                      <a:pt x="284" y="98"/>
                    </a:lnTo>
                    <a:lnTo>
                      <a:pt x="280" y="96"/>
                    </a:lnTo>
                    <a:lnTo>
                      <a:pt x="280" y="96"/>
                    </a:lnTo>
                    <a:lnTo>
                      <a:pt x="272" y="100"/>
                    </a:lnTo>
                    <a:lnTo>
                      <a:pt x="216" y="66"/>
                    </a:lnTo>
                    <a:lnTo>
                      <a:pt x="216" y="66"/>
                    </a:lnTo>
                    <a:lnTo>
                      <a:pt x="216" y="64"/>
                    </a:lnTo>
                    <a:lnTo>
                      <a:pt x="216" y="64"/>
                    </a:lnTo>
                    <a:lnTo>
                      <a:pt x="214" y="58"/>
                    </a:lnTo>
                    <a:lnTo>
                      <a:pt x="210" y="54"/>
                    </a:lnTo>
                    <a:lnTo>
                      <a:pt x="206" y="50"/>
                    </a:lnTo>
                    <a:lnTo>
                      <a:pt x="200" y="48"/>
                    </a:lnTo>
                    <a:lnTo>
                      <a:pt x="200" y="48"/>
                    </a:lnTo>
                    <a:lnTo>
                      <a:pt x="192" y="50"/>
                    </a:lnTo>
                    <a:lnTo>
                      <a:pt x="188" y="54"/>
                    </a:lnTo>
                    <a:lnTo>
                      <a:pt x="184" y="58"/>
                    </a:lnTo>
                    <a:lnTo>
                      <a:pt x="184" y="64"/>
                    </a:lnTo>
                    <a:lnTo>
                      <a:pt x="184" y="64"/>
                    </a:lnTo>
                    <a:lnTo>
                      <a:pt x="184" y="68"/>
                    </a:lnTo>
                    <a:lnTo>
                      <a:pt x="126" y="114"/>
                    </a:lnTo>
                    <a:lnTo>
                      <a:pt x="126" y="114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14" y="114"/>
                    </a:lnTo>
                    <a:lnTo>
                      <a:pt x="108" y="118"/>
                    </a:lnTo>
                    <a:lnTo>
                      <a:pt x="104" y="122"/>
                    </a:lnTo>
                    <a:lnTo>
                      <a:pt x="104" y="128"/>
                    </a:lnTo>
                    <a:lnTo>
                      <a:pt x="24" y="164"/>
                    </a:lnTo>
                    <a:lnTo>
                      <a:pt x="24" y="164"/>
                    </a:lnTo>
                    <a:lnTo>
                      <a:pt x="20" y="162"/>
                    </a:lnTo>
                    <a:lnTo>
                      <a:pt x="16" y="160"/>
                    </a:lnTo>
                    <a:lnTo>
                      <a:pt x="16" y="160"/>
                    </a:lnTo>
                    <a:lnTo>
                      <a:pt x="8" y="162"/>
                    </a:lnTo>
                    <a:lnTo>
                      <a:pt x="4" y="166"/>
                    </a:lnTo>
                    <a:lnTo>
                      <a:pt x="0" y="170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84"/>
                    </a:lnTo>
                    <a:lnTo>
                      <a:pt x="4" y="188"/>
                    </a:lnTo>
                    <a:lnTo>
                      <a:pt x="8" y="192"/>
                    </a:lnTo>
                    <a:lnTo>
                      <a:pt x="16" y="192"/>
                    </a:lnTo>
                    <a:lnTo>
                      <a:pt x="16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" name="Freeform 109"/>
              <p:cNvSpPr>
                <a:spLocks/>
              </p:cNvSpPr>
              <p:nvPr/>
            </p:nvSpPr>
            <p:spPr bwMode="auto">
              <a:xfrm>
                <a:off x="2127915" y="1899240"/>
                <a:ext cx="635000" cy="203200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72" y="6"/>
                  </a:cxn>
                  <a:cxn ang="0">
                    <a:pos x="368" y="16"/>
                  </a:cxn>
                  <a:cxn ang="0">
                    <a:pos x="368" y="20"/>
                  </a:cxn>
                  <a:cxn ang="0">
                    <a:pos x="284" y="98"/>
                  </a:cxn>
                  <a:cxn ang="0">
                    <a:pos x="280" y="96"/>
                  </a:cxn>
                  <a:cxn ang="0">
                    <a:pos x="214" y="38"/>
                  </a:cxn>
                  <a:cxn ang="0">
                    <a:pos x="216" y="32"/>
                  </a:cxn>
                  <a:cxn ang="0">
                    <a:pos x="214" y="26"/>
                  </a:cxn>
                  <a:cxn ang="0">
                    <a:pos x="206" y="18"/>
                  </a:cxn>
                  <a:cxn ang="0">
                    <a:pos x="200" y="16"/>
                  </a:cxn>
                  <a:cxn ang="0">
                    <a:pos x="188" y="22"/>
                  </a:cxn>
                  <a:cxn ang="0">
                    <a:pos x="184" y="32"/>
                  </a:cxn>
                  <a:cxn ang="0">
                    <a:pos x="184" y="36"/>
                  </a:cxn>
                  <a:cxn ang="0">
                    <a:pos x="126" y="82"/>
                  </a:cxn>
                  <a:cxn ang="0">
                    <a:pos x="120" y="80"/>
                  </a:cxn>
                  <a:cxn ang="0">
                    <a:pos x="106" y="86"/>
                  </a:cxn>
                  <a:cxn ang="0">
                    <a:pos x="30" y="76"/>
                  </a:cxn>
                  <a:cxn ang="0">
                    <a:pos x="24" y="68"/>
                  </a:cxn>
                  <a:cxn ang="0">
                    <a:pos x="16" y="64"/>
                  </a:cxn>
                  <a:cxn ang="0">
                    <a:pos x="8" y="66"/>
                  </a:cxn>
                  <a:cxn ang="0">
                    <a:pos x="0" y="74"/>
                  </a:cxn>
                  <a:cxn ang="0">
                    <a:pos x="0" y="80"/>
                  </a:cxn>
                  <a:cxn ang="0">
                    <a:pos x="4" y="92"/>
                  </a:cxn>
                  <a:cxn ang="0">
                    <a:pos x="16" y="96"/>
                  </a:cxn>
                  <a:cxn ang="0">
                    <a:pos x="22" y="96"/>
                  </a:cxn>
                  <a:cxn ang="0">
                    <a:pos x="104" y="102"/>
                  </a:cxn>
                  <a:cxn ang="0">
                    <a:pos x="106" y="106"/>
                  </a:cxn>
                  <a:cxn ang="0">
                    <a:pos x="114" y="112"/>
                  </a:cxn>
                  <a:cxn ang="0">
                    <a:pos x="120" y="112"/>
                  </a:cxn>
                  <a:cxn ang="0">
                    <a:pos x="130" y="108"/>
                  </a:cxn>
                  <a:cxn ang="0">
                    <a:pos x="136" y="96"/>
                  </a:cxn>
                  <a:cxn ang="0">
                    <a:pos x="134" y="94"/>
                  </a:cxn>
                  <a:cxn ang="0">
                    <a:pos x="194" y="48"/>
                  </a:cxn>
                  <a:cxn ang="0">
                    <a:pos x="200" y="48"/>
                  </a:cxn>
                  <a:cxn ang="0">
                    <a:pos x="264" y="108"/>
                  </a:cxn>
                  <a:cxn ang="0">
                    <a:pos x="264" y="112"/>
                  </a:cxn>
                  <a:cxn ang="0">
                    <a:pos x="264" y="120"/>
                  </a:cxn>
                  <a:cxn ang="0">
                    <a:pos x="272" y="128"/>
                  </a:cxn>
                  <a:cxn ang="0">
                    <a:pos x="280" y="128"/>
                  </a:cxn>
                  <a:cxn ang="0">
                    <a:pos x="290" y="124"/>
                  </a:cxn>
                  <a:cxn ang="0">
                    <a:pos x="296" y="112"/>
                  </a:cxn>
                  <a:cxn ang="0">
                    <a:pos x="294" y="110"/>
                  </a:cxn>
                  <a:cxn ang="0">
                    <a:pos x="378" y="32"/>
                  </a:cxn>
                  <a:cxn ang="0">
                    <a:pos x="384" y="32"/>
                  </a:cxn>
                  <a:cxn ang="0">
                    <a:pos x="394" y="28"/>
                  </a:cxn>
                  <a:cxn ang="0">
                    <a:pos x="400" y="16"/>
                  </a:cxn>
                  <a:cxn ang="0">
                    <a:pos x="398" y="10"/>
                  </a:cxn>
                  <a:cxn ang="0">
                    <a:pos x="390" y="2"/>
                  </a:cxn>
                  <a:cxn ang="0">
                    <a:pos x="384" y="0"/>
                  </a:cxn>
                </a:cxnLst>
                <a:rect l="0" t="0" r="r" b="b"/>
                <a:pathLst>
                  <a:path w="400" h="128">
                    <a:moveTo>
                      <a:pt x="384" y="0"/>
                    </a:moveTo>
                    <a:lnTo>
                      <a:pt x="384" y="0"/>
                    </a:lnTo>
                    <a:lnTo>
                      <a:pt x="376" y="2"/>
                    </a:lnTo>
                    <a:lnTo>
                      <a:pt x="372" y="6"/>
                    </a:lnTo>
                    <a:lnTo>
                      <a:pt x="368" y="10"/>
                    </a:lnTo>
                    <a:lnTo>
                      <a:pt x="368" y="16"/>
                    </a:lnTo>
                    <a:lnTo>
                      <a:pt x="368" y="16"/>
                    </a:lnTo>
                    <a:lnTo>
                      <a:pt x="368" y="20"/>
                    </a:lnTo>
                    <a:lnTo>
                      <a:pt x="284" y="98"/>
                    </a:lnTo>
                    <a:lnTo>
                      <a:pt x="284" y="98"/>
                    </a:lnTo>
                    <a:lnTo>
                      <a:pt x="280" y="96"/>
                    </a:lnTo>
                    <a:lnTo>
                      <a:pt x="280" y="96"/>
                    </a:lnTo>
                    <a:lnTo>
                      <a:pt x="276" y="98"/>
                    </a:lnTo>
                    <a:lnTo>
                      <a:pt x="214" y="38"/>
                    </a:lnTo>
                    <a:lnTo>
                      <a:pt x="214" y="38"/>
                    </a:lnTo>
                    <a:lnTo>
                      <a:pt x="216" y="32"/>
                    </a:lnTo>
                    <a:lnTo>
                      <a:pt x="216" y="32"/>
                    </a:lnTo>
                    <a:lnTo>
                      <a:pt x="214" y="26"/>
                    </a:lnTo>
                    <a:lnTo>
                      <a:pt x="210" y="22"/>
                    </a:lnTo>
                    <a:lnTo>
                      <a:pt x="206" y="18"/>
                    </a:lnTo>
                    <a:lnTo>
                      <a:pt x="200" y="16"/>
                    </a:lnTo>
                    <a:lnTo>
                      <a:pt x="200" y="16"/>
                    </a:lnTo>
                    <a:lnTo>
                      <a:pt x="192" y="18"/>
                    </a:lnTo>
                    <a:lnTo>
                      <a:pt x="188" y="22"/>
                    </a:lnTo>
                    <a:lnTo>
                      <a:pt x="184" y="26"/>
                    </a:lnTo>
                    <a:lnTo>
                      <a:pt x="184" y="32"/>
                    </a:lnTo>
                    <a:lnTo>
                      <a:pt x="184" y="32"/>
                    </a:lnTo>
                    <a:lnTo>
                      <a:pt x="184" y="36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20" y="80"/>
                    </a:lnTo>
                    <a:lnTo>
                      <a:pt x="120" y="80"/>
                    </a:lnTo>
                    <a:lnTo>
                      <a:pt x="112" y="82"/>
                    </a:lnTo>
                    <a:lnTo>
                      <a:pt x="106" y="86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28" y="72"/>
                    </a:lnTo>
                    <a:lnTo>
                      <a:pt x="24" y="68"/>
                    </a:lnTo>
                    <a:lnTo>
                      <a:pt x="20" y="66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8" y="66"/>
                    </a:lnTo>
                    <a:lnTo>
                      <a:pt x="4" y="70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4" y="92"/>
                    </a:lnTo>
                    <a:lnTo>
                      <a:pt x="8" y="96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22" y="96"/>
                    </a:lnTo>
                    <a:lnTo>
                      <a:pt x="28" y="90"/>
                    </a:lnTo>
                    <a:lnTo>
                      <a:pt x="104" y="102"/>
                    </a:lnTo>
                    <a:lnTo>
                      <a:pt x="104" y="102"/>
                    </a:lnTo>
                    <a:lnTo>
                      <a:pt x="106" y="106"/>
                    </a:lnTo>
                    <a:lnTo>
                      <a:pt x="110" y="110"/>
                    </a:lnTo>
                    <a:lnTo>
                      <a:pt x="114" y="112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6" y="112"/>
                    </a:lnTo>
                    <a:lnTo>
                      <a:pt x="130" y="108"/>
                    </a:lnTo>
                    <a:lnTo>
                      <a:pt x="134" y="104"/>
                    </a:lnTo>
                    <a:lnTo>
                      <a:pt x="136" y="96"/>
                    </a:lnTo>
                    <a:lnTo>
                      <a:pt x="136" y="96"/>
                    </a:lnTo>
                    <a:lnTo>
                      <a:pt x="134" y="94"/>
                    </a:lnTo>
                    <a:lnTo>
                      <a:pt x="194" y="48"/>
                    </a:lnTo>
                    <a:lnTo>
                      <a:pt x="194" y="48"/>
                    </a:lnTo>
                    <a:lnTo>
                      <a:pt x="200" y="48"/>
                    </a:lnTo>
                    <a:lnTo>
                      <a:pt x="200" y="48"/>
                    </a:lnTo>
                    <a:lnTo>
                      <a:pt x="204" y="48"/>
                    </a:lnTo>
                    <a:lnTo>
                      <a:pt x="264" y="108"/>
                    </a:lnTo>
                    <a:lnTo>
                      <a:pt x="264" y="108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20"/>
                    </a:lnTo>
                    <a:lnTo>
                      <a:pt x="268" y="124"/>
                    </a:lnTo>
                    <a:lnTo>
                      <a:pt x="272" y="128"/>
                    </a:lnTo>
                    <a:lnTo>
                      <a:pt x="280" y="128"/>
                    </a:lnTo>
                    <a:lnTo>
                      <a:pt x="280" y="128"/>
                    </a:lnTo>
                    <a:lnTo>
                      <a:pt x="286" y="128"/>
                    </a:lnTo>
                    <a:lnTo>
                      <a:pt x="290" y="124"/>
                    </a:lnTo>
                    <a:lnTo>
                      <a:pt x="294" y="120"/>
                    </a:lnTo>
                    <a:lnTo>
                      <a:pt x="296" y="112"/>
                    </a:lnTo>
                    <a:lnTo>
                      <a:pt x="296" y="112"/>
                    </a:lnTo>
                    <a:lnTo>
                      <a:pt x="294" y="110"/>
                    </a:lnTo>
                    <a:lnTo>
                      <a:pt x="378" y="32"/>
                    </a:lnTo>
                    <a:lnTo>
                      <a:pt x="378" y="32"/>
                    </a:lnTo>
                    <a:lnTo>
                      <a:pt x="384" y="32"/>
                    </a:lnTo>
                    <a:lnTo>
                      <a:pt x="384" y="32"/>
                    </a:lnTo>
                    <a:lnTo>
                      <a:pt x="390" y="32"/>
                    </a:lnTo>
                    <a:lnTo>
                      <a:pt x="394" y="28"/>
                    </a:lnTo>
                    <a:lnTo>
                      <a:pt x="398" y="24"/>
                    </a:lnTo>
                    <a:lnTo>
                      <a:pt x="400" y="16"/>
                    </a:lnTo>
                    <a:lnTo>
                      <a:pt x="400" y="16"/>
                    </a:lnTo>
                    <a:lnTo>
                      <a:pt x="398" y="10"/>
                    </a:lnTo>
                    <a:lnTo>
                      <a:pt x="394" y="6"/>
                    </a:lnTo>
                    <a:lnTo>
                      <a:pt x="390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0084576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19"/>
          <p:cNvGrpSpPr/>
          <p:nvPr/>
        </p:nvGrpSpPr>
        <p:grpSpPr>
          <a:xfrm>
            <a:off x="7304695" y="1846277"/>
            <a:ext cx="4684177" cy="4684177"/>
            <a:chOff x="2434699" y="374953"/>
            <a:chExt cx="4684177" cy="4684177"/>
          </a:xfrm>
        </p:grpSpPr>
        <p:sp>
          <p:nvSpPr>
            <p:cNvPr id="6" name="任意多边形 5"/>
            <p:cNvSpPr/>
            <p:nvPr/>
          </p:nvSpPr>
          <p:spPr>
            <a:xfrm>
              <a:off x="2434699" y="374953"/>
              <a:ext cx="4684177" cy="4684177"/>
            </a:xfrm>
            <a:custGeom>
              <a:avLst/>
              <a:gdLst>
                <a:gd name="connsiteX0" fmla="*/ 0 w 2392920"/>
                <a:gd name="connsiteY0" fmla="*/ 1196460 h 2392920"/>
                <a:gd name="connsiteX1" fmla="*/ 1196460 w 2392920"/>
                <a:gd name="connsiteY1" fmla="*/ 0 h 2392920"/>
                <a:gd name="connsiteX2" fmla="*/ 2392920 w 2392920"/>
                <a:gd name="connsiteY2" fmla="*/ 1196460 h 2392920"/>
                <a:gd name="connsiteX3" fmla="*/ 1196460 w 2392920"/>
                <a:gd name="connsiteY3" fmla="*/ 2392920 h 2392920"/>
                <a:gd name="connsiteX4" fmla="*/ 0 w 2392920"/>
                <a:gd name="connsiteY4" fmla="*/ 1196460 h 239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2920" h="2392920">
                  <a:moveTo>
                    <a:pt x="0" y="1196460"/>
                  </a:moveTo>
                  <a:cubicBezTo>
                    <a:pt x="0" y="535673"/>
                    <a:pt x="535673" y="0"/>
                    <a:pt x="1196460" y="0"/>
                  </a:cubicBezTo>
                  <a:cubicBezTo>
                    <a:pt x="1857247" y="0"/>
                    <a:pt x="2392920" y="535673"/>
                    <a:pt x="2392920" y="1196460"/>
                  </a:cubicBezTo>
                  <a:cubicBezTo>
                    <a:pt x="2392920" y="1857247"/>
                    <a:pt x="1857247" y="2392920"/>
                    <a:pt x="1196460" y="2392920"/>
                  </a:cubicBezTo>
                  <a:cubicBezTo>
                    <a:pt x="535673" y="2392920"/>
                    <a:pt x="0" y="1857247"/>
                    <a:pt x="0" y="1196460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42833" tIns="507887" rIns="642833" bIns="507887" numCol="1" spcCol="1270" anchor="ctr" anchorCtr="0">
              <a:noAutofit/>
            </a:bodyPr>
            <a:lstStyle/>
            <a:p>
              <a:pPr algn="ctr" defTabSz="1422364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pic>
          <p:nvPicPr>
            <p:cNvPr id="17" name="圖片 16" descr="1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8500" y="1003389"/>
              <a:ext cx="1888518" cy="1545843"/>
            </a:xfrm>
            <a:prstGeom prst="rect">
              <a:avLst/>
            </a:prstGeom>
          </p:spPr>
        </p:pic>
        <p:pic>
          <p:nvPicPr>
            <p:cNvPr id="18" name="圖片 17" descr="11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961" y="2812720"/>
              <a:ext cx="2286000" cy="1524000"/>
            </a:xfrm>
            <a:prstGeom prst="rect">
              <a:avLst/>
            </a:prstGeom>
          </p:spPr>
        </p:pic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81499" y="323421"/>
            <a:ext cx="4667857" cy="622355"/>
          </a:xfrm>
        </p:spPr>
        <p:txBody>
          <a:bodyPr anchor="ctr"/>
          <a:lstStyle/>
          <a:p>
            <a:r>
              <a:rPr kumimoji="1" lang="zh-TW" altLang="en-US" b="1" dirty="0" smtClean="0"/>
              <a:t>使用技術</a:t>
            </a:r>
            <a:endParaRPr kumimoji="1" lang="zh-CN" altLang="en-US" b="1" dirty="0"/>
          </a:p>
        </p:txBody>
      </p:sp>
      <p:grpSp>
        <p:nvGrpSpPr>
          <p:cNvPr id="4" name="群組 22"/>
          <p:cNvGrpSpPr/>
          <p:nvPr/>
        </p:nvGrpSpPr>
        <p:grpSpPr>
          <a:xfrm>
            <a:off x="3674319" y="1726483"/>
            <a:ext cx="4684177" cy="4684177"/>
            <a:chOff x="7345568" y="1822017"/>
            <a:chExt cx="4684177" cy="4684177"/>
          </a:xfrm>
        </p:grpSpPr>
        <p:sp>
          <p:nvSpPr>
            <p:cNvPr id="22" name="任意多边形 6"/>
            <p:cNvSpPr/>
            <p:nvPr/>
          </p:nvSpPr>
          <p:spPr>
            <a:xfrm>
              <a:off x="7345568" y="1822017"/>
              <a:ext cx="4684177" cy="4684177"/>
            </a:xfrm>
            <a:custGeom>
              <a:avLst/>
              <a:gdLst>
                <a:gd name="connsiteX0" fmla="*/ 0 w 2392920"/>
                <a:gd name="connsiteY0" fmla="*/ 1196460 h 2392920"/>
                <a:gd name="connsiteX1" fmla="*/ 1196460 w 2392920"/>
                <a:gd name="connsiteY1" fmla="*/ 0 h 2392920"/>
                <a:gd name="connsiteX2" fmla="*/ 2392920 w 2392920"/>
                <a:gd name="connsiteY2" fmla="*/ 1196460 h 2392920"/>
                <a:gd name="connsiteX3" fmla="*/ 1196460 w 2392920"/>
                <a:gd name="connsiteY3" fmla="*/ 2392920 h 2392920"/>
                <a:gd name="connsiteX4" fmla="*/ 0 w 2392920"/>
                <a:gd name="connsiteY4" fmla="*/ 1196460 h 239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2920" h="2392920">
                  <a:moveTo>
                    <a:pt x="0" y="1196460"/>
                  </a:moveTo>
                  <a:cubicBezTo>
                    <a:pt x="0" y="535673"/>
                    <a:pt x="535673" y="0"/>
                    <a:pt x="1196460" y="0"/>
                  </a:cubicBezTo>
                  <a:cubicBezTo>
                    <a:pt x="1857247" y="0"/>
                    <a:pt x="2392920" y="535673"/>
                    <a:pt x="2392920" y="1196460"/>
                  </a:cubicBezTo>
                  <a:cubicBezTo>
                    <a:pt x="2392920" y="1857247"/>
                    <a:pt x="1857247" y="2392920"/>
                    <a:pt x="1196460" y="2392920"/>
                  </a:cubicBezTo>
                  <a:cubicBezTo>
                    <a:pt x="535673" y="2392920"/>
                    <a:pt x="0" y="1857247"/>
                    <a:pt x="0" y="119646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42833" tIns="507887" rIns="642833" bIns="507887" numCol="1" spcCol="1270" anchor="ctr" anchorCtr="0">
              <a:noAutofit/>
            </a:bodyPr>
            <a:lstStyle/>
            <a:p>
              <a:pPr algn="ctr" defTabSz="1422364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圖片 10" descr="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65792" y="5051061"/>
              <a:ext cx="1929588" cy="1005124"/>
            </a:xfrm>
            <a:prstGeom prst="rect">
              <a:avLst/>
            </a:prstGeom>
          </p:spPr>
        </p:pic>
        <p:pic>
          <p:nvPicPr>
            <p:cNvPr id="12" name="圖片 11" descr="2.jpg"/>
            <p:cNvPicPr>
              <a:picLocks noChangeAspect="1"/>
            </p:cNvPicPr>
            <p:nvPr/>
          </p:nvPicPr>
          <p:blipFill>
            <a:blip r:embed="rId6"/>
            <a:srcRect l="9338" t="11141" r="8991" b="11461"/>
            <a:stretch>
              <a:fillRect/>
            </a:stretch>
          </p:blipFill>
          <p:spPr>
            <a:xfrm>
              <a:off x="8911989" y="3739486"/>
              <a:ext cx="1828800" cy="1174458"/>
            </a:xfrm>
            <a:prstGeom prst="rect">
              <a:avLst/>
            </a:prstGeom>
          </p:spPr>
        </p:pic>
        <p:pic>
          <p:nvPicPr>
            <p:cNvPr id="13" name="圖片 12" descr="3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96740" y="2130312"/>
              <a:ext cx="1425686" cy="1425686"/>
            </a:xfrm>
            <a:prstGeom prst="rect">
              <a:avLst/>
            </a:prstGeom>
          </p:spPr>
        </p:pic>
      </p:grpSp>
      <p:grpSp>
        <p:nvGrpSpPr>
          <p:cNvPr id="7" name="群組 23"/>
          <p:cNvGrpSpPr/>
          <p:nvPr/>
        </p:nvGrpSpPr>
        <p:grpSpPr>
          <a:xfrm>
            <a:off x="255879" y="1725425"/>
            <a:ext cx="4684177" cy="4684177"/>
            <a:chOff x="255879" y="1725425"/>
            <a:chExt cx="4684177" cy="4684177"/>
          </a:xfrm>
        </p:grpSpPr>
        <p:sp>
          <p:nvSpPr>
            <p:cNvPr id="5" name="任意多边形 4"/>
            <p:cNvSpPr/>
            <p:nvPr/>
          </p:nvSpPr>
          <p:spPr>
            <a:xfrm>
              <a:off x="255879" y="1725425"/>
              <a:ext cx="4684177" cy="4684177"/>
            </a:xfrm>
            <a:custGeom>
              <a:avLst/>
              <a:gdLst>
                <a:gd name="connsiteX0" fmla="*/ 0 w 2392920"/>
                <a:gd name="connsiteY0" fmla="*/ 1196460 h 2392920"/>
                <a:gd name="connsiteX1" fmla="*/ 1196460 w 2392920"/>
                <a:gd name="connsiteY1" fmla="*/ 0 h 2392920"/>
                <a:gd name="connsiteX2" fmla="*/ 2392920 w 2392920"/>
                <a:gd name="connsiteY2" fmla="*/ 1196460 h 2392920"/>
                <a:gd name="connsiteX3" fmla="*/ 1196460 w 2392920"/>
                <a:gd name="connsiteY3" fmla="*/ 2392920 h 2392920"/>
                <a:gd name="connsiteX4" fmla="*/ 0 w 2392920"/>
                <a:gd name="connsiteY4" fmla="*/ 1196460 h 239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2920" h="2392920">
                  <a:moveTo>
                    <a:pt x="0" y="1196460"/>
                  </a:moveTo>
                  <a:cubicBezTo>
                    <a:pt x="0" y="535673"/>
                    <a:pt x="535673" y="0"/>
                    <a:pt x="1196460" y="0"/>
                  </a:cubicBezTo>
                  <a:cubicBezTo>
                    <a:pt x="1857247" y="0"/>
                    <a:pt x="2392920" y="535673"/>
                    <a:pt x="2392920" y="1196460"/>
                  </a:cubicBezTo>
                  <a:cubicBezTo>
                    <a:pt x="2392920" y="1857247"/>
                    <a:pt x="1857247" y="2392920"/>
                    <a:pt x="1196460" y="2392920"/>
                  </a:cubicBezTo>
                  <a:cubicBezTo>
                    <a:pt x="535673" y="2392920"/>
                    <a:pt x="0" y="1857247"/>
                    <a:pt x="0" y="1196460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42833" tIns="507887" rIns="642833" bIns="507887" numCol="1" spcCol="1270" anchor="ctr" anchorCtr="0">
              <a:noAutofit/>
            </a:bodyPr>
            <a:lstStyle/>
            <a:p>
              <a:pPr algn="ctr" defTabSz="1422364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pic>
          <p:nvPicPr>
            <p:cNvPr id="15" name="圖片 14" descr="6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978" y="3341293"/>
              <a:ext cx="2079691" cy="1220842"/>
            </a:xfrm>
            <a:prstGeom prst="rect">
              <a:avLst/>
            </a:prstGeom>
          </p:spPr>
        </p:pic>
        <p:pic>
          <p:nvPicPr>
            <p:cNvPr id="16" name="圖片 15" descr="8.jp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08191" y="2077807"/>
              <a:ext cx="1406955" cy="1172462"/>
            </a:xfrm>
            <a:prstGeom prst="rect">
              <a:avLst/>
            </a:prstGeom>
          </p:spPr>
        </p:pic>
        <p:pic>
          <p:nvPicPr>
            <p:cNvPr id="19" name="圖片 18" descr="9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64130" y="4641245"/>
              <a:ext cx="1274469" cy="1362565"/>
            </a:xfrm>
            <a:prstGeom prst="rect">
              <a:avLst/>
            </a:prstGeom>
          </p:spPr>
        </p:pic>
        <p:pic>
          <p:nvPicPr>
            <p:cNvPr id="21" name="圖片 20" descr="12.jp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40277" y="3341293"/>
              <a:ext cx="1212432" cy="1212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722907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324701" y="3725782"/>
            <a:ext cx="35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 smtClean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 smtClean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 smtClean="0">
                <a:solidFill>
                  <a:srgbClr val="323232"/>
                </a:solidFill>
                <a:cs typeface="Arial Black"/>
              </a:rPr>
              <a:t>THREE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66945" y="433311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 smtClean="0"/>
              <a:t>系統架構</a:t>
            </a:r>
            <a:endParaRPr kumimoji="1" lang="zh-CN" altLang="en-US" sz="4800" b="1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22" name="椭圆 21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4114986" y="1430748"/>
              <a:ext cx="915334" cy="685130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2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3202323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79917" y="1571612"/>
            <a:ext cx="7715304" cy="5000660"/>
          </a:xfrm>
          <a:prstGeom prst="rect">
            <a:avLst/>
          </a:prstGeom>
          <a:ln>
            <a:noFill/>
          </a:ln>
        </p:spPr>
      </p:sp>
      <p:grpSp>
        <p:nvGrpSpPr>
          <p:cNvPr id="2" name="群組 32"/>
          <p:cNvGrpSpPr/>
          <p:nvPr/>
        </p:nvGrpSpPr>
        <p:grpSpPr>
          <a:xfrm>
            <a:off x="3169121" y="1401830"/>
            <a:ext cx="5936894" cy="5340224"/>
            <a:chOff x="3169121" y="1401830"/>
            <a:chExt cx="5936894" cy="5340224"/>
          </a:xfrm>
        </p:grpSpPr>
        <p:sp>
          <p:nvSpPr>
            <p:cNvPr id="25" name="手繪多邊形 24"/>
            <p:cNvSpPr/>
            <p:nvPr/>
          </p:nvSpPr>
          <p:spPr>
            <a:xfrm>
              <a:off x="5036967" y="1401830"/>
              <a:ext cx="2164013" cy="1511169"/>
            </a:xfrm>
            <a:custGeom>
              <a:avLst/>
              <a:gdLst>
                <a:gd name="connsiteX0" fmla="*/ 0 w 2164013"/>
                <a:gd name="connsiteY0" fmla="*/ 755585 h 1511169"/>
                <a:gd name="connsiteX1" fmla="*/ 377792 w 2164013"/>
                <a:gd name="connsiteY1" fmla="*/ 0 h 1511169"/>
                <a:gd name="connsiteX2" fmla="*/ 1786221 w 2164013"/>
                <a:gd name="connsiteY2" fmla="*/ 0 h 1511169"/>
                <a:gd name="connsiteX3" fmla="*/ 2164013 w 2164013"/>
                <a:gd name="connsiteY3" fmla="*/ 755585 h 1511169"/>
                <a:gd name="connsiteX4" fmla="*/ 1786221 w 2164013"/>
                <a:gd name="connsiteY4" fmla="*/ 1511169 h 1511169"/>
                <a:gd name="connsiteX5" fmla="*/ 377792 w 2164013"/>
                <a:gd name="connsiteY5" fmla="*/ 1511169 h 1511169"/>
                <a:gd name="connsiteX6" fmla="*/ 0 w 2164013"/>
                <a:gd name="connsiteY6" fmla="*/ 755585 h 151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4013" h="1511169">
                  <a:moveTo>
                    <a:pt x="0" y="755585"/>
                  </a:moveTo>
                  <a:lnTo>
                    <a:pt x="377792" y="0"/>
                  </a:lnTo>
                  <a:lnTo>
                    <a:pt x="1786221" y="0"/>
                  </a:lnTo>
                  <a:lnTo>
                    <a:pt x="2164013" y="755585"/>
                  </a:lnTo>
                  <a:lnTo>
                    <a:pt x="1786221" y="1511169"/>
                  </a:lnTo>
                  <a:lnTo>
                    <a:pt x="377792" y="1511169"/>
                  </a:lnTo>
                  <a:lnTo>
                    <a:pt x="0" y="7555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6265" tIns="213870" rIns="306265" bIns="21387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kern="1200" dirty="0" smtClean="0"/>
                <a:t>V</a:t>
              </a:r>
              <a:r>
                <a:rPr lang="en-US" altLang="zh-CN" sz="2400" b="1" kern="1200" dirty="0" smtClean="0"/>
                <a:t>iew</a:t>
              </a:r>
              <a:endParaRPr lang="zh-CN" altLang="en-US" sz="2400" b="1" kern="1200" dirty="0"/>
            </a:p>
          </p:txBody>
        </p:sp>
        <p:sp>
          <p:nvSpPr>
            <p:cNvPr id="27" name="手繪多邊形 26"/>
            <p:cNvSpPr/>
            <p:nvPr/>
          </p:nvSpPr>
          <p:spPr>
            <a:xfrm>
              <a:off x="6968029" y="3319878"/>
              <a:ext cx="2137986" cy="1511169"/>
            </a:xfrm>
            <a:custGeom>
              <a:avLst/>
              <a:gdLst>
                <a:gd name="connsiteX0" fmla="*/ 0 w 2137986"/>
                <a:gd name="connsiteY0" fmla="*/ 755585 h 1511169"/>
                <a:gd name="connsiteX1" fmla="*/ 377792 w 2137986"/>
                <a:gd name="connsiteY1" fmla="*/ 0 h 1511169"/>
                <a:gd name="connsiteX2" fmla="*/ 1760194 w 2137986"/>
                <a:gd name="connsiteY2" fmla="*/ 0 h 1511169"/>
                <a:gd name="connsiteX3" fmla="*/ 2137986 w 2137986"/>
                <a:gd name="connsiteY3" fmla="*/ 755585 h 1511169"/>
                <a:gd name="connsiteX4" fmla="*/ 1760194 w 2137986"/>
                <a:gd name="connsiteY4" fmla="*/ 1511169 h 1511169"/>
                <a:gd name="connsiteX5" fmla="*/ 377792 w 2137986"/>
                <a:gd name="connsiteY5" fmla="*/ 1511169 h 1511169"/>
                <a:gd name="connsiteX6" fmla="*/ 0 w 2137986"/>
                <a:gd name="connsiteY6" fmla="*/ 755585 h 151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7986" h="1511169">
                  <a:moveTo>
                    <a:pt x="0" y="755585"/>
                  </a:moveTo>
                  <a:lnTo>
                    <a:pt x="377792" y="0"/>
                  </a:lnTo>
                  <a:lnTo>
                    <a:pt x="1760194" y="0"/>
                  </a:lnTo>
                  <a:lnTo>
                    <a:pt x="2137986" y="755585"/>
                  </a:lnTo>
                  <a:lnTo>
                    <a:pt x="1760194" y="1511169"/>
                  </a:lnTo>
                  <a:lnTo>
                    <a:pt x="377792" y="1511169"/>
                  </a:lnTo>
                  <a:lnTo>
                    <a:pt x="0" y="7555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096" tIns="214941" rIns="304096" bIns="21494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 smtClean="0"/>
                <a:t>SQL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 smtClean="0"/>
                <a:t>Server</a:t>
              </a:r>
              <a:endParaRPr lang="zh-CN" altLang="en-US" sz="2400" b="1" kern="1200" dirty="0"/>
            </a:p>
          </p:txBody>
        </p:sp>
        <p:sp>
          <p:nvSpPr>
            <p:cNvPr id="28" name="手繪多邊形 27"/>
            <p:cNvSpPr/>
            <p:nvPr/>
          </p:nvSpPr>
          <p:spPr>
            <a:xfrm>
              <a:off x="4200924" y="2157413"/>
              <a:ext cx="3836097" cy="38360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83958" y="2868657"/>
                  </a:moveTo>
                  <a:arcTo wR="1918048" hR="1918048" stAng="1782607" swAng="1199184"/>
                </a:path>
              </a:pathLst>
            </a:custGeom>
            <a:noFill/>
            <a:ln>
              <a:solidFill>
                <a:srgbClr val="FFFFFF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手繪多邊形 28"/>
            <p:cNvSpPr/>
            <p:nvPr/>
          </p:nvSpPr>
          <p:spPr>
            <a:xfrm>
              <a:off x="5052170" y="5244968"/>
              <a:ext cx="2133607" cy="1497086"/>
            </a:xfrm>
            <a:custGeom>
              <a:avLst/>
              <a:gdLst>
                <a:gd name="connsiteX0" fmla="*/ 0 w 2133607"/>
                <a:gd name="connsiteY0" fmla="*/ 748543 h 1497086"/>
                <a:gd name="connsiteX1" fmla="*/ 374272 w 2133607"/>
                <a:gd name="connsiteY1" fmla="*/ 0 h 1497086"/>
                <a:gd name="connsiteX2" fmla="*/ 1759336 w 2133607"/>
                <a:gd name="connsiteY2" fmla="*/ 0 h 1497086"/>
                <a:gd name="connsiteX3" fmla="*/ 2133607 w 2133607"/>
                <a:gd name="connsiteY3" fmla="*/ 748543 h 1497086"/>
                <a:gd name="connsiteX4" fmla="*/ 1759336 w 2133607"/>
                <a:gd name="connsiteY4" fmla="*/ 1497086 h 1497086"/>
                <a:gd name="connsiteX5" fmla="*/ 374272 w 2133607"/>
                <a:gd name="connsiteY5" fmla="*/ 1497086 h 1497086"/>
                <a:gd name="connsiteX6" fmla="*/ 0 w 2133607"/>
                <a:gd name="connsiteY6" fmla="*/ 748543 h 149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3607" h="1497086">
                  <a:moveTo>
                    <a:pt x="0" y="748543"/>
                  </a:moveTo>
                  <a:lnTo>
                    <a:pt x="374272" y="0"/>
                  </a:lnTo>
                  <a:lnTo>
                    <a:pt x="1759336" y="0"/>
                  </a:lnTo>
                  <a:lnTo>
                    <a:pt x="2133607" y="748543"/>
                  </a:lnTo>
                  <a:lnTo>
                    <a:pt x="1759336" y="1497086"/>
                  </a:lnTo>
                  <a:lnTo>
                    <a:pt x="374272" y="1497086"/>
                  </a:lnTo>
                  <a:lnTo>
                    <a:pt x="0" y="7485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558" tIns="212295" rIns="302558" bIns="212295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 smtClean="0"/>
                <a:t>Model</a:t>
              </a:r>
              <a:endParaRPr lang="zh-CN" altLang="en-US" sz="2400" b="1" kern="1200" dirty="0"/>
            </a:p>
          </p:txBody>
        </p:sp>
        <p:sp>
          <p:nvSpPr>
            <p:cNvPr id="30" name="手繪多邊形 29"/>
            <p:cNvSpPr/>
            <p:nvPr/>
          </p:nvSpPr>
          <p:spPr>
            <a:xfrm>
              <a:off x="4200924" y="2157413"/>
              <a:ext cx="3836097" cy="38360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73448" y="3377460"/>
                  </a:moveTo>
                  <a:arcTo wR="1918048" hR="1918048" stAng="7827473" swAng="1229020"/>
                </a:path>
              </a:pathLst>
            </a:custGeom>
            <a:noFill/>
            <a:ln>
              <a:solidFill>
                <a:srgbClr val="FFFFFF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手繪多邊形 30"/>
            <p:cNvSpPr/>
            <p:nvPr/>
          </p:nvSpPr>
          <p:spPr>
            <a:xfrm>
              <a:off x="3169121" y="3344754"/>
              <a:ext cx="2063606" cy="1461416"/>
            </a:xfrm>
            <a:custGeom>
              <a:avLst/>
              <a:gdLst>
                <a:gd name="connsiteX0" fmla="*/ 0 w 2063606"/>
                <a:gd name="connsiteY0" fmla="*/ 730708 h 1461416"/>
                <a:gd name="connsiteX1" fmla="*/ 365354 w 2063606"/>
                <a:gd name="connsiteY1" fmla="*/ 0 h 1461416"/>
                <a:gd name="connsiteX2" fmla="*/ 1698252 w 2063606"/>
                <a:gd name="connsiteY2" fmla="*/ 0 h 1461416"/>
                <a:gd name="connsiteX3" fmla="*/ 2063606 w 2063606"/>
                <a:gd name="connsiteY3" fmla="*/ 730708 h 1461416"/>
                <a:gd name="connsiteX4" fmla="*/ 1698252 w 2063606"/>
                <a:gd name="connsiteY4" fmla="*/ 1461416 h 1461416"/>
                <a:gd name="connsiteX5" fmla="*/ 365354 w 2063606"/>
                <a:gd name="connsiteY5" fmla="*/ 1461416 h 1461416"/>
                <a:gd name="connsiteX6" fmla="*/ 0 w 2063606"/>
                <a:gd name="connsiteY6" fmla="*/ 730708 h 146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3606" h="1461416">
                  <a:moveTo>
                    <a:pt x="0" y="730708"/>
                  </a:moveTo>
                  <a:lnTo>
                    <a:pt x="365354" y="0"/>
                  </a:lnTo>
                  <a:lnTo>
                    <a:pt x="1698252" y="0"/>
                  </a:lnTo>
                  <a:lnTo>
                    <a:pt x="2063606" y="730708"/>
                  </a:lnTo>
                  <a:lnTo>
                    <a:pt x="1698252" y="1461416"/>
                  </a:lnTo>
                  <a:lnTo>
                    <a:pt x="365354" y="1461416"/>
                  </a:lnTo>
                  <a:lnTo>
                    <a:pt x="0" y="7307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3752" tIns="208031" rIns="293752" bIns="20803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 smtClean="0"/>
                <a:t>Controller</a:t>
              </a:r>
              <a:endParaRPr lang="zh-CN" altLang="en-US" sz="2400" b="1" kern="1200" dirty="0"/>
            </a:p>
          </p:txBody>
        </p:sp>
        <p:sp>
          <p:nvSpPr>
            <p:cNvPr id="32" name="手繪多邊形 31"/>
            <p:cNvSpPr/>
            <p:nvPr/>
          </p:nvSpPr>
          <p:spPr>
            <a:xfrm>
              <a:off x="4200924" y="2157413"/>
              <a:ext cx="3836097" cy="38360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9730" y="989523"/>
                  </a:moveTo>
                  <a:arcTo wR="1918048" hR="1918048" stAng="12537208" swAng="1208724"/>
                </a:path>
              </a:pathLst>
            </a:custGeom>
            <a:noFill/>
            <a:ln>
              <a:solidFill>
                <a:srgbClr val="FFFFFF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" name="群組 12"/>
          <p:cNvGrpSpPr/>
          <p:nvPr/>
        </p:nvGrpSpPr>
        <p:grpSpPr>
          <a:xfrm>
            <a:off x="2279917" y="1760160"/>
            <a:ext cx="2571768" cy="1063881"/>
            <a:chOff x="1191099" y="1604732"/>
            <a:chExt cx="2571768" cy="1063881"/>
          </a:xfrm>
        </p:grpSpPr>
        <p:sp>
          <p:nvSpPr>
            <p:cNvPr id="5" name="TextBox 45"/>
            <p:cNvSpPr txBox="1"/>
            <p:nvPr/>
          </p:nvSpPr>
          <p:spPr>
            <a:xfrm>
              <a:off x="1191099" y="2168989"/>
              <a:ext cx="2571768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AJAX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、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D3.js</a:t>
              </a:r>
              <a:endParaRPr lang="zh-CN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91099" y="1604732"/>
              <a:ext cx="25717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36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View</a:t>
              </a:r>
              <a:endParaRPr lang="zh-CN" altLang="en-US" sz="3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" name="群組 13"/>
          <p:cNvGrpSpPr/>
          <p:nvPr/>
        </p:nvGrpSpPr>
        <p:grpSpPr>
          <a:xfrm>
            <a:off x="1667638" y="5214950"/>
            <a:ext cx="2571768" cy="1446550"/>
            <a:chOff x="1191099" y="5052483"/>
            <a:chExt cx="2571768" cy="1446550"/>
          </a:xfrm>
        </p:grpSpPr>
        <p:sp>
          <p:nvSpPr>
            <p:cNvPr id="9" name="TextBox 49"/>
            <p:cNvSpPr txBox="1"/>
            <p:nvPr/>
          </p:nvSpPr>
          <p:spPr>
            <a:xfrm>
              <a:off x="1191099" y="5606481"/>
              <a:ext cx="257176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Web API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– JSON</a:t>
              </a:r>
            </a:p>
            <a:p>
              <a:pPr>
                <a:lnSpc>
                  <a:spcPct val="130000"/>
                </a:lnSpc>
              </a:pPr>
              <a:r>
                <a:rPr lang="en-US" altLang="zh-TW" sz="2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Razor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LINQ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191099" y="5052483"/>
              <a:ext cx="25717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36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Controller</a:t>
              </a:r>
              <a:endParaRPr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1" name="TextBox 51"/>
          <p:cNvSpPr txBox="1"/>
          <p:nvPr/>
        </p:nvSpPr>
        <p:spPr>
          <a:xfrm>
            <a:off x="8430724" y="2319288"/>
            <a:ext cx="308995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Database</a:t>
            </a:r>
            <a:r>
              <a:rPr lang="zh-TW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正規化、關聯</a:t>
            </a:r>
            <a:endParaRPr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30724" y="1796069"/>
            <a:ext cx="2571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lang="zh-CN" altLang="en-US" sz="3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TextBox 88"/>
          <p:cNvSpPr txBox="1"/>
          <p:nvPr/>
        </p:nvSpPr>
        <p:spPr>
          <a:xfrm>
            <a:off x="8430724" y="5768948"/>
            <a:ext cx="257176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ADO</a:t>
            </a:r>
            <a:r>
              <a:rPr lang="zh-TW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實體資料模型</a:t>
            </a:r>
            <a:endParaRPr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30724" y="5266246"/>
            <a:ext cx="2571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Model</a:t>
            </a:r>
            <a:endParaRPr lang="zh-CN" altLang="en-US" sz="3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62867" y="352211"/>
            <a:ext cx="4667857" cy="622355"/>
          </a:xfrm>
        </p:spPr>
        <p:txBody>
          <a:bodyPr/>
          <a:lstStyle/>
          <a:p>
            <a:r>
              <a:rPr kumimoji="1" lang="zh-TW" altLang="en-US" b="1" dirty="0" smtClean="0"/>
              <a:t>系統架構</a:t>
            </a:r>
            <a:endParaRPr kumimoji="1" lang="zh-CN" alt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107480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324701" y="3725782"/>
            <a:ext cx="35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FOUR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6949" y="433311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TW" altLang="en-US" sz="4800" b="1" dirty="0" smtClean="0">
                <a:solidFill>
                  <a:srgbClr val="323232"/>
                </a:solidFill>
                <a:latin typeface="Microsoft YaHei"/>
                <a:cs typeface="Microsoft YaHei"/>
              </a:rPr>
              <a:t>工作分配</a:t>
            </a:r>
            <a:endParaRPr kumimoji="1" lang="zh-CN" altLang="en-US" sz="4800" b="1" dirty="0">
              <a:solidFill>
                <a:srgbClr val="323232"/>
              </a:solidFill>
              <a:latin typeface="Microsoft YaHei"/>
              <a:cs typeface="Microsoft YaHei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13" name="椭圆 12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4159656" y="1532091"/>
              <a:ext cx="824687" cy="484740"/>
              <a:chOff x="3902075" y="4498975"/>
              <a:chExt cx="831850" cy="488950"/>
            </a:xfrm>
            <a:noFill/>
          </p:grpSpPr>
          <p:sp>
            <p:nvSpPr>
              <p:cNvPr id="15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7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8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9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8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9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5076297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FC767"/>
      </a:accent1>
      <a:accent2>
        <a:srgbClr val="4FA5E3"/>
      </a:accent2>
      <a:accent3>
        <a:srgbClr val="5D6B7C"/>
      </a:accent3>
      <a:accent4>
        <a:srgbClr val="FCA54A"/>
      </a:accent4>
      <a:accent5>
        <a:srgbClr val="EA4357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1578</TotalTime>
  <Words>625</Words>
  <Application>Microsoft Office PowerPoint</Application>
  <PresentationFormat>自訂</PresentationFormat>
  <Paragraphs>130</Paragraphs>
  <Slides>36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Office 主题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335</cp:revision>
  <dcterms:created xsi:type="dcterms:W3CDTF">2015-08-05T10:00:55Z</dcterms:created>
  <dcterms:modified xsi:type="dcterms:W3CDTF">2017-08-16T04:38:00Z</dcterms:modified>
</cp:coreProperties>
</file>