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9" r:id="rId2"/>
  </p:sldMasterIdLst>
  <p:notesMasterIdLst>
    <p:notesMasterId r:id="rId18"/>
  </p:notesMasterIdLst>
  <p:handoutMasterIdLst>
    <p:handoutMasterId r:id="rId19"/>
  </p:handoutMasterIdLst>
  <p:sldIdLst>
    <p:sldId id="410" r:id="rId3"/>
    <p:sldId id="422" r:id="rId4"/>
    <p:sldId id="413" r:id="rId5"/>
    <p:sldId id="402" r:id="rId6"/>
    <p:sldId id="412" r:id="rId7"/>
    <p:sldId id="403" r:id="rId8"/>
    <p:sldId id="401" r:id="rId9"/>
    <p:sldId id="423" r:id="rId10"/>
    <p:sldId id="404" r:id="rId11"/>
    <p:sldId id="420" r:id="rId12"/>
    <p:sldId id="424" r:id="rId13"/>
    <p:sldId id="419" r:id="rId14"/>
    <p:sldId id="425" r:id="rId15"/>
    <p:sldId id="405" r:id="rId16"/>
    <p:sldId id="409" r:id="rId17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gy Anne" initials="T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66FF99"/>
    <a:srgbClr val="99FF99"/>
    <a:srgbClr val="002060"/>
    <a:srgbClr val="990033"/>
    <a:srgbClr val="990000"/>
    <a:srgbClr val="376092"/>
    <a:srgbClr val="FF3300"/>
    <a:srgbClr val="2E5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vertBarState="maximized">
    <p:restoredLeft sz="34559" autoAdjust="0"/>
    <p:restoredTop sz="73728" autoAdjust="0"/>
  </p:normalViewPr>
  <p:slideViewPr>
    <p:cSldViewPr>
      <p:cViewPr>
        <p:scale>
          <a:sx n="33" d="100"/>
          <a:sy n="33" d="100"/>
        </p:scale>
        <p:origin x="-3048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62"/>
    </p:cViewPr>
  </p:sorterViewPr>
  <p:notesViewPr>
    <p:cSldViewPr>
      <p:cViewPr>
        <p:scale>
          <a:sx n="100" d="100"/>
          <a:sy n="100" d="100"/>
        </p:scale>
        <p:origin x="-2754" y="141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2E3C6-C7D4-42CE-9396-65315F0DBDC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10C8F2A-5688-40F4-944B-0D63CD07EDCC}">
      <dgm:prSet custT="1"/>
      <dgm:spPr>
        <a:solidFill>
          <a:schemeClr val="bg1"/>
        </a:solidFill>
        <a:ln>
          <a:solidFill>
            <a:srgbClr val="376092"/>
          </a:solidFill>
        </a:ln>
      </dgm:spPr>
      <dgm:t>
        <a:bodyPr/>
        <a:lstStyle/>
        <a:p>
          <a:r>
            <a:rPr lang="fr-FR" sz="2800" b="1" dirty="0" smtClean="0">
              <a:solidFill>
                <a:schemeClr val="tx1"/>
              </a:solidFill>
            </a:rPr>
            <a:t>Dossier professionnel</a:t>
          </a:r>
          <a:endParaRPr lang="fr-FR" sz="2800" b="1" dirty="0">
            <a:solidFill>
              <a:schemeClr val="tx1"/>
            </a:solidFill>
          </a:endParaRPr>
        </a:p>
      </dgm:t>
    </dgm:pt>
    <dgm:pt modelId="{9DDE5477-45AA-4F65-A00E-A63364BE8D50}" type="parTrans" cxnId="{C14A1ABE-747F-45C6-8C75-D77564AE6A57}">
      <dgm:prSet/>
      <dgm:spPr/>
      <dgm:t>
        <a:bodyPr/>
        <a:lstStyle/>
        <a:p>
          <a:endParaRPr lang="fr-FR"/>
        </a:p>
      </dgm:t>
    </dgm:pt>
    <dgm:pt modelId="{346CF8B8-F423-45DB-8AA1-BEE8822582F8}" type="sibTrans" cxnId="{C14A1ABE-747F-45C6-8C75-D77564AE6A57}">
      <dgm:prSet/>
      <dgm:spPr/>
      <dgm:t>
        <a:bodyPr/>
        <a:lstStyle/>
        <a:p>
          <a:endParaRPr lang="fr-FR"/>
        </a:p>
      </dgm:t>
    </dgm:pt>
    <dgm:pt modelId="{C8830D70-7C7E-4929-A5E1-9F6608FCF2CB}">
      <dgm:prSet phldrT="[Texte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</a:rPr>
            <a:t>Résultats des évaluations passées en cours de formation (livret)</a:t>
          </a:r>
          <a:endParaRPr lang="fr-FR" sz="2000" b="1" dirty="0">
            <a:solidFill>
              <a:schemeClr val="tx1"/>
            </a:solidFill>
          </a:endParaRPr>
        </a:p>
      </dgm:t>
    </dgm:pt>
    <dgm:pt modelId="{95870590-094C-42CD-975C-55B40955BE8C}" type="parTrans" cxnId="{ADE6C423-D728-4694-A0EF-043474561A34}">
      <dgm:prSet/>
      <dgm:spPr/>
      <dgm:t>
        <a:bodyPr/>
        <a:lstStyle/>
        <a:p>
          <a:endParaRPr lang="fr-FR"/>
        </a:p>
      </dgm:t>
    </dgm:pt>
    <dgm:pt modelId="{B48D7DE6-D49C-4E54-AE73-51026E037D6E}" type="sibTrans" cxnId="{ADE6C423-D728-4694-A0EF-043474561A34}">
      <dgm:prSet/>
      <dgm:spPr/>
      <dgm:t>
        <a:bodyPr/>
        <a:lstStyle/>
        <a:p>
          <a:endParaRPr lang="fr-FR"/>
        </a:p>
      </dgm:t>
    </dgm:pt>
    <dgm:pt modelId="{7DA53956-D323-4C9B-97FE-F90B4B879373}">
      <dgm:prSet phldrT="[Texte]" custT="1"/>
      <dgm:spPr>
        <a:solidFill>
          <a:schemeClr val="bg1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fr-FR" sz="2400" b="1" dirty="0" smtClean="0">
              <a:solidFill>
                <a:schemeClr val="tx1"/>
              </a:solidFill>
            </a:rPr>
            <a:t>Mise en situation professionnelle…</a:t>
          </a:r>
          <a:endParaRPr lang="fr-FR" sz="2400" b="1" dirty="0">
            <a:solidFill>
              <a:schemeClr val="tx1"/>
            </a:solidFill>
          </a:endParaRPr>
        </a:p>
      </dgm:t>
    </dgm:pt>
    <dgm:pt modelId="{3D45D944-9377-4E0B-8B87-92724537E9C2}" type="parTrans" cxnId="{6783BD08-8F4F-4522-8D3C-002E323F6212}">
      <dgm:prSet/>
      <dgm:spPr/>
      <dgm:t>
        <a:bodyPr/>
        <a:lstStyle/>
        <a:p>
          <a:endParaRPr lang="fr-FR"/>
        </a:p>
      </dgm:t>
    </dgm:pt>
    <dgm:pt modelId="{F9D1FAA9-5A40-4EF1-A613-A0F97AD73907}" type="sibTrans" cxnId="{6783BD08-8F4F-4522-8D3C-002E323F6212}">
      <dgm:prSet/>
      <dgm:spPr/>
      <dgm:t>
        <a:bodyPr/>
        <a:lstStyle/>
        <a:p>
          <a:endParaRPr lang="fr-FR"/>
        </a:p>
      </dgm:t>
    </dgm:pt>
    <dgm:pt modelId="{C8FE0690-F5A4-4587-B95D-D0BEDDC5419E}">
      <dgm:prSet phldrT="[Texte]" custT="1"/>
      <dgm:spPr>
        <a:solidFill>
          <a:schemeClr val="bg1"/>
        </a:solidFill>
        <a:ln>
          <a:solidFill>
            <a:srgbClr val="7030A0"/>
          </a:solidFill>
        </a:ln>
      </dgm:spPr>
      <dgm:t>
        <a:bodyPr/>
        <a:lstStyle/>
        <a:p>
          <a:r>
            <a:rPr lang="fr-FR" sz="2800" b="1" dirty="0" smtClean="0">
              <a:solidFill>
                <a:schemeClr val="tx1"/>
              </a:solidFill>
            </a:rPr>
            <a:t>Entretien final</a:t>
          </a:r>
          <a:endParaRPr lang="fr-FR" sz="2800" b="1" dirty="0">
            <a:solidFill>
              <a:schemeClr val="tx1"/>
            </a:solidFill>
          </a:endParaRPr>
        </a:p>
      </dgm:t>
    </dgm:pt>
    <dgm:pt modelId="{9F97BE54-7A3F-45C0-8903-05048038105E}" type="parTrans" cxnId="{46624A93-3A4F-431F-866F-DF204E136ACF}">
      <dgm:prSet/>
      <dgm:spPr/>
      <dgm:t>
        <a:bodyPr/>
        <a:lstStyle/>
        <a:p>
          <a:endParaRPr lang="fr-FR"/>
        </a:p>
      </dgm:t>
    </dgm:pt>
    <dgm:pt modelId="{384E266B-04B0-484C-8A74-BFC2F3B01B4B}" type="sibTrans" cxnId="{46624A93-3A4F-431F-866F-DF204E136ACF}">
      <dgm:prSet/>
      <dgm:spPr/>
      <dgm:t>
        <a:bodyPr/>
        <a:lstStyle/>
        <a:p>
          <a:endParaRPr lang="fr-FR"/>
        </a:p>
      </dgm:t>
    </dgm:pt>
    <dgm:pt modelId="{8DF0469D-515E-41E9-8564-C41C9CBB690F}" type="pres">
      <dgm:prSet presAssocID="{3C12E3C6-C7D4-42CE-9396-65315F0DBDC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8F21122-34D7-4D5C-89C4-42D18187D7D6}" type="pres">
      <dgm:prSet presAssocID="{3C12E3C6-C7D4-42CE-9396-65315F0DBDCD}" presName="diamond" presStyleLbl="bgShp" presStyleIdx="0" presStyleCnt="1" custLinFactNeighborX="-5046" custLinFactNeighborY="2025"/>
      <dgm:spPr/>
      <dgm:t>
        <a:bodyPr/>
        <a:lstStyle/>
        <a:p>
          <a:endParaRPr lang="fr-FR"/>
        </a:p>
      </dgm:t>
    </dgm:pt>
    <dgm:pt modelId="{B798A247-16FB-4C4B-A457-9151106B116E}" type="pres">
      <dgm:prSet presAssocID="{3C12E3C6-C7D4-42CE-9396-65315F0DBDCD}" presName="quad1" presStyleLbl="node1" presStyleIdx="0" presStyleCnt="4" custScaleX="184471" custScaleY="118993" custLinFactNeighborX="-65443" custLinFactNeighborY="-10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890081-A01C-4DF9-B3D9-B633BB0E8C9B}" type="pres">
      <dgm:prSet presAssocID="{3C12E3C6-C7D4-42CE-9396-65315F0DBDCD}" presName="quad2" presStyleLbl="node1" presStyleIdx="1" presStyleCnt="4" custScaleX="184003" custScaleY="119791" custLinFactNeighborX="43819" custLinFactNeighborY="-10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54F7F3-1E42-411C-933A-D467368D6CC3}" type="pres">
      <dgm:prSet presAssocID="{3C12E3C6-C7D4-42CE-9396-65315F0DBDCD}" presName="quad3" presStyleLbl="node1" presStyleIdx="2" presStyleCnt="4" custScaleX="180422" custScaleY="117070" custLinFactNeighborX="-67468" custLinFactNeighborY="158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DD4E7D-835C-4BB4-8B7D-FB7777E572ED}" type="pres">
      <dgm:prSet presAssocID="{3C12E3C6-C7D4-42CE-9396-65315F0DBDCD}" presName="quad4" presStyleLbl="node1" presStyleIdx="3" presStyleCnt="4" custScaleX="177043" custScaleY="114673" custLinFactNeighborX="40653" custLinFactNeighborY="164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624A93-3A4F-431F-866F-DF204E136ACF}" srcId="{3C12E3C6-C7D4-42CE-9396-65315F0DBDCD}" destId="{C8FE0690-F5A4-4587-B95D-D0BEDDC5419E}" srcOrd="3" destOrd="0" parTransId="{9F97BE54-7A3F-45C0-8903-05048038105E}" sibTransId="{384E266B-04B0-484C-8A74-BFC2F3B01B4B}"/>
    <dgm:cxn modelId="{58AB7AB6-A7BE-4266-A34E-0ECCA6F46E36}" type="presOf" srcId="{3C12E3C6-C7D4-42CE-9396-65315F0DBDCD}" destId="{8DF0469D-515E-41E9-8564-C41C9CBB690F}" srcOrd="0" destOrd="0" presId="urn:microsoft.com/office/officeart/2005/8/layout/matrix3"/>
    <dgm:cxn modelId="{C14A1ABE-747F-45C6-8C75-D77564AE6A57}" srcId="{3C12E3C6-C7D4-42CE-9396-65315F0DBDCD}" destId="{410C8F2A-5688-40F4-944B-0D63CD07EDCC}" srcOrd="0" destOrd="0" parTransId="{9DDE5477-45AA-4F65-A00E-A63364BE8D50}" sibTransId="{346CF8B8-F423-45DB-8AA1-BEE8822582F8}"/>
    <dgm:cxn modelId="{6783BD08-8F4F-4522-8D3C-002E323F6212}" srcId="{3C12E3C6-C7D4-42CE-9396-65315F0DBDCD}" destId="{7DA53956-D323-4C9B-97FE-F90B4B879373}" srcOrd="2" destOrd="0" parTransId="{3D45D944-9377-4E0B-8B87-92724537E9C2}" sibTransId="{F9D1FAA9-5A40-4EF1-A613-A0F97AD73907}"/>
    <dgm:cxn modelId="{9EE941B8-BD13-4E78-B9B6-57FD3EC51203}" type="presOf" srcId="{C8830D70-7C7E-4929-A5E1-9F6608FCF2CB}" destId="{EC890081-A01C-4DF9-B3D9-B633BB0E8C9B}" srcOrd="0" destOrd="0" presId="urn:microsoft.com/office/officeart/2005/8/layout/matrix3"/>
    <dgm:cxn modelId="{E0902169-547E-4CB1-9BA5-F85574631881}" type="presOf" srcId="{C8FE0690-F5A4-4587-B95D-D0BEDDC5419E}" destId="{E3DD4E7D-835C-4BB4-8B7D-FB7777E572ED}" srcOrd="0" destOrd="0" presId="urn:microsoft.com/office/officeart/2005/8/layout/matrix3"/>
    <dgm:cxn modelId="{91391CA6-CA68-46EB-903E-878E3C153A2A}" type="presOf" srcId="{7DA53956-D323-4C9B-97FE-F90B4B879373}" destId="{EF54F7F3-1E42-411C-933A-D467368D6CC3}" srcOrd="0" destOrd="0" presId="urn:microsoft.com/office/officeart/2005/8/layout/matrix3"/>
    <dgm:cxn modelId="{ADE6C423-D728-4694-A0EF-043474561A34}" srcId="{3C12E3C6-C7D4-42CE-9396-65315F0DBDCD}" destId="{C8830D70-7C7E-4929-A5E1-9F6608FCF2CB}" srcOrd="1" destOrd="0" parTransId="{95870590-094C-42CD-975C-55B40955BE8C}" sibTransId="{B48D7DE6-D49C-4E54-AE73-51026E037D6E}"/>
    <dgm:cxn modelId="{C552C3D8-F235-4990-8C76-6E3FCF50ED1F}" type="presOf" srcId="{410C8F2A-5688-40F4-944B-0D63CD07EDCC}" destId="{B798A247-16FB-4C4B-A457-9151106B116E}" srcOrd="0" destOrd="0" presId="urn:microsoft.com/office/officeart/2005/8/layout/matrix3"/>
    <dgm:cxn modelId="{426AF578-B59D-4792-8315-D20CD349C9FF}" type="presParOf" srcId="{8DF0469D-515E-41E9-8564-C41C9CBB690F}" destId="{A8F21122-34D7-4D5C-89C4-42D18187D7D6}" srcOrd="0" destOrd="0" presId="urn:microsoft.com/office/officeart/2005/8/layout/matrix3"/>
    <dgm:cxn modelId="{C3D2C30E-7B15-4165-BAAA-295B17FA1D65}" type="presParOf" srcId="{8DF0469D-515E-41E9-8564-C41C9CBB690F}" destId="{B798A247-16FB-4C4B-A457-9151106B116E}" srcOrd="1" destOrd="0" presId="urn:microsoft.com/office/officeart/2005/8/layout/matrix3"/>
    <dgm:cxn modelId="{388CE478-28B4-4C42-9905-88D2630E6781}" type="presParOf" srcId="{8DF0469D-515E-41E9-8564-C41C9CBB690F}" destId="{EC890081-A01C-4DF9-B3D9-B633BB0E8C9B}" srcOrd="2" destOrd="0" presId="urn:microsoft.com/office/officeart/2005/8/layout/matrix3"/>
    <dgm:cxn modelId="{07E1CEA6-A949-4116-8325-FB9312C0E960}" type="presParOf" srcId="{8DF0469D-515E-41E9-8564-C41C9CBB690F}" destId="{EF54F7F3-1E42-411C-933A-D467368D6CC3}" srcOrd="3" destOrd="0" presId="urn:microsoft.com/office/officeart/2005/8/layout/matrix3"/>
    <dgm:cxn modelId="{F9CBB856-A58D-4040-8380-CA10C18092B8}" type="presParOf" srcId="{8DF0469D-515E-41E9-8564-C41C9CBB690F}" destId="{E3DD4E7D-835C-4BB4-8B7D-FB7777E572E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21122-34D7-4D5C-89C4-42D18187D7D6}">
      <dsp:nvSpPr>
        <dsp:cNvPr id="0" name=""/>
        <dsp:cNvSpPr/>
      </dsp:nvSpPr>
      <dsp:spPr>
        <a:xfrm>
          <a:off x="1908980" y="0"/>
          <a:ext cx="3326491" cy="332649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8A247-16FB-4C4B-A457-9151106B116E}">
      <dsp:nvSpPr>
        <dsp:cNvPr id="0" name=""/>
        <dsp:cNvSpPr/>
      </dsp:nvSpPr>
      <dsp:spPr>
        <a:xfrm>
          <a:off x="995904" y="54844"/>
          <a:ext cx="2393200" cy="15437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37609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solidFill>
                <a:schemeClr val="tx1"/>
              </a:solidFill>
            </a:rPr>
            <a:t>Dossier professionnel</a:t>
          </a:r>
          <a:endParaRPr lang="fr-FR" sz="2800" b="1" kern="1200" dirty="0">
            <a:solidFill>
              <a:schemeClr val="tx1"/>
            </a:solidFill>
          </a:endParaRPr>
        </a:p>
      </dsp:txBody>
      <dsp:txXfrm>
        <a:off x="1071263" y="130203"/>
        <a:ext cx="2242482" cy="1393015"/>
      </dsp:txXfrm>
    </dsp:sp>
    <dsp:sp modelId="{EC890081-A01C-4DF9-B3D9-B633BB0E8C9B}">
      <dsp:nvSpPr>
        <dsp:cNvPr id="0" name=""/>
        <dsp:cNvSpPr/>
      </dsp:nvSpPr>
      <dsp:spPr>
        <a:xfrm>
          <a:off x="3813556" y="54844"/>
          <a:ext cx="2387128" cy="1554086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Résultats des évaluations passées en cours de formation (livret)</a:t>
          </a:r>
          <a:endParaRPr lang="fr-FR" sz="2000" b="1" kern="1200" dirty="0">
            <a:solidFill>
              <a:schemeClr val="tx1"/>
            </a:solidFill>
          </a:endParaRPr>
        </a:p>
      </dsp:txBody>
      <dsp:txXfrm>
        <a:off x="3889420" y="130708"/>
        <a:ext cx="2235400" cy="1402358"/>
      </dsp:txXfrm>
    </dsp:sp>
    <dsp:sp modelId="{EF54F7F3-1E42-411C-933A-D467368D6CC3}">
      <dsp:nvSpPr>
        <dsp:cNvPr id="0" name=""/>
        <dsp:cNvSpPr/>
      </dsp:nvSpPr>
      <dsp:spPr>
        <a:xfrm>
          <a:off x="995897" y="1807705"/>
          <a:ext cx="2340671" cy="151878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chemeClr val="tx1"/>
              </a:solidFill>
            </a:rPr>
            <a:t>Mise en situation professionnelle…</a:t>
          </a:r>
          <a:endParaRPr lang="fr-FR" sz="2400" b="1" kern="1200" dirty="0">
            <a:solidFill>
              <a:schemeClr val="tx1"/>
            </a:solidFill>
          </a:endParaRPr>
        </a:p>
      </dsp:txBody>
      <dsp:txXfrm>
        <a:off x="1070038" y="1881846"/>
        <a:ext cx="2192389" cy="1370503"/>
      </dsp:txXfrm>
    </dsp:sp>
    <dsp:sp modelId="{E3DD4E7D-835C-4BB4-8B7D-FB7777E572ED}">
      <dsp:nvSpPr>
        <dsp:cNvPr id="0" name=""/>
        <dsp:cNvSpPr/>
      </dsp:nvSpPr>
      <dsp:spPr>
        <a:xfrm>
          <a:off x="3817630" y="1830960"/>
          <a:ext cx="2296834" cy="148768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solidFill>
                <a:schemeClr val="tx1"/>
              </a:solidFill>
            </a:rPr>
            <a:t>Entretien final</a:t>
          </a:r>
          <a:endParaRPr lang="fr-FR" sz="2800" b="1" kern="1200" dirty="0">
            <a:solidFill>
              <a:schemeClr val="tx1"/>
            </a:solidFill>
          </a:endParaRPr>
        </a:p>
      </dsp:txBody>
      <dsp:txXfrm>
        <a:off x="3890253" y="1903583"/>
        <a:ext cx="2151588" cy="134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7A0880D-99F2-482A-936F-1FBB590BCBF3}" type="datetimeFigureOut">
              <a:rPr lang="fr-FR"/>
              <a:pPr>
                <a:defRPr/>
              </a:pPr>
              <a:t>29/08/2016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9" y="9428323"/>
            <a:ext cx="2946400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DD3C035-B0F1-44E8-A102-1AED828755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12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8DD32C-44CE-4A5A-811B-DAB3FE3A994B}" type="datetimeFigureOut">
              <a:rPr lang="fr-FR"/>
              <a:pPr>
                <a:defRPr/>
              </a:pPr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1" y="4714956"/>
            <a:ext cx="5438775" cy="446738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323"/>
            <a:ext cx="2946400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9" y="9428323"/>
            <a:ext cx="2946400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A0A3C2-3705-454E-B51D-9D9BAAE5F0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39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Avec la mise en œuvre du nouvel</a:t>
            </a:r>
            <a:r>
              <a:rPr lang="fr-FR" altLang="fr-FR" baseline="0" dirty="0" smtClean="0"/>
              <a:t> arrêté relatif aux conditions de délivrance du titre professionnel, la DGEFP a souhaité faire évoluer les outils et documents liés aux sessions d’examen.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6750D4-C5FD-472E-81FD-208F81D5212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38775" cy="1420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fr-FR" altLang="fr-FR" dirty="0" smtClean="0"/>
              <a:t>La</a:t>
            </a:r>
            <a:r>
              <a:rPr lang="fr-FR" altLang="fr-FR" baseline="0" dirty="0" smtClean="0"/>
              <a:t> partie informations complémentaires a été conservée. Il s’agit d’un espace d’expression libre pour le candidat. S’il le souhaite, il peut expliquer pourquoi il a choisi cet exemple, en quoi il pense qu’il est représentatif du métier visé par le titre.</a:t>
            </a:r>
          </a:p>
          <a:p>
            <a:pPr algn="l"/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8406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Cette</a:t>
            </a:r>
            <a:r>
              <a:rPr lang="fr-FR" altLang="fr-FR" baseline="0" dirty="0" smtClean="0"/>
              <a:t> rubrique a été également conservée pour que le candidat puisse indiquer des éléments de son parcours qu’il souhaite porter à la connaissance du jury, même s’ils n’ont pas de rapport immédiat avec le titre visé.</a:t>
            </a:r>
          </a:p>
          <a:p>
            <a:r>
              <a:rPr lang="fr-FR" altLang="fr-FR" baseline="0" dirty="0" smtClean="0"/>
              <a:t>Pour mémoire, le dossier professionnel ne doit pas contenir de CV, ni de rapport de stage, ni de grille d’évaluation du candidat en entreprise, etc.</a:t>
            </a:r>
          </a:p>
          <a:p>
            <a:r>
              <a:rPr lang="fr-FR" altLang="fr-FR" baseline="0" dirty="0" smtClean="0"/>
              <a:t>Tout ce qui peut influencer le jury dans sa prise de décision est interdit.</a:t>
            </a:r>
          </a:p>
          <a:p>
            <a:r>
              <a:rPr lang="fr-FR" altLang="fr-FR" baseline="0" dirty="0" smtClean="0"/>
              <a:t>Le dossier professionnel doit seulement présenter la description des compétences mises en œuvre par rapport au métier visé.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38775" cy="1420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black"/>
                </a:solidFill>
              </a:rPr>
              <a:t>Des guides méthodologiques pour les candidats, les formateurs et les accompagnateurs VAE </a:t>
            </a:r>
            <a:r>
              <a:rPr lang="fr-FR" altLang="fr-FR" baseline="0" dirty="0" smtClean="0"/>
              <a:t>apportent des conseils ciblés selon le destinataire.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38775" cy="1420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Ces documents</a:t>
            </a:r>
            <a:r>
              <a:rPr lang="fr-FR" altLang="fr-FR" baseline="0" dirty="0" smtClean="0"/>
              <a:t> reprennent la structure du mode d’emploi en détaillant les réponses apportées et proposent un </a:t>
            </a:r>
            <a:r>
              <a:rPr lang="fr-FR" altLang="fr-FR" baseline="0" smtClean="0"/>
              <a:t>appui méthodologique.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9846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A la demande de la DGEFP, un site web intitulé « le dossier professionnel illustré » verra le jour en juillet 2016. Principalement</a:t>
            </a:r>
            <a:r>
              <a:rPr lang="fr-FR" altLang="fr-FR" baseline="0" dirty="0" smtClean="0"/>
              <a:t> destiné aux candidats, il aborde de façon ludique et pédagogique la rédaction du dossier professionnel grâce à une navigation intuitive et le recours à des animations innovantes. Toutes les rubriques du dossier professionnel sont expliquées au travers de 5 exemples de métiers liés à un titre professionnel.</a:t>
            </a:r>
          </a:p>
          <a:p>
            <a:r>
              <a:rPr lang="fr-FR" altLang="fr-FR" baseline="0" dirty="0" smtClean="0"/>
              <a:t>Il sera un complément idéal aux explications du formateur ou de l’accompagnateur VAE.</a:t>
            </a:r>
          </a:p>
          <a:p>
            <a:r>
              <a:rPr lang="fr-FR" altLang="fr-FR" baseline="0" dirty="0" smtClean="0"/>
              <a:t>Cet outil est consultable à tout moment et facile d’accès sur un poste informatique ou sur un téléphone portable.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fr-FR" altLang="fr-FR" sz="10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AF6F4-FF53-42E0-BB72-A2AA520B210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4806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« Pour prendre sa décision, le jury dispose :</a:t>
            </a:r>
          </a:p>
          <a:p>
            <a:r>
              <a:rPr lang="fr-FR" altLang="fr-FR" dirty="0" smtClean="0"/>
              <a:t>1. Des résultats de la mise en situation professionnelle complétés, éventuellement, du questionnaire professionnel ou de l'entretien technique ou du questionnement à</a:t>
            </a:r>
          </a:p>
          <a:p>
            <a:r>
              <a:rPr lang="fr-FR" altLang="fr-FR" dirty="0" smtClean="0"/>
              <a:t>partir de productions).</a:t>
            </a:r>
          </a:p>
          <a:p>
            <a:r>
              <a:rPr lang="fr-FR" altLang="fr-FR" dirty="0" smtClean="0"/>
              <a:t>2. Du Dossier Professionnel (DP) dans lequel le candidat a consigné les preuves de sa pratique professionnelle.</a:t>
            </a:r>
          </a:p>
          <a:p>
            <a:r>
              <a:rPr lang="fr-FR" altLang="fr-FR" dirty="0" smtClean="0"/>
              <a:t>3. Des résultats des évaluations réalisées en cours de formation lorsque le candidat évalué est issu d'un parcours de formation.</a:t>
            </a:r>
          </a:p>
          <a:p>
            <a:r>
              <a:rPr lang="fr-FR" altLang="fr-FR" dirty="0" smtClean="0"/>
              <a:t>4. De l'entretien final.</a:t>
            </a:r>
          </a:p>
          <a:p>
            <a:r>
              <a:rPr lang="fr-FR" altLang="fr-FR" dirty="0" smtClean="0"/>
              <a:t>L'ensemble de ces éléments fonde la décision du jury pour la délivrance du titre. »</a:t>
            </a:r>
          </a:p>
          <a:p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37047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Le dossier professionnel a été mis en ligne sur le site du ministère chargé de l’emploi le 1er juin 2016. Sa mise en œuvre sera progressive et concerne</a:t>
            </a:r>
            <a:r>
              <a:rPr lang="fr-FR" altLang="fr-FR" baseline="0" dirty="0" smtClean="0"/>
              <a:t> </a:t>
            </a:r>
            <a:r>
              <a:rPr lang="fr-FR" altLang="fr-FR" dirty="0" smtClean="0"/>
              <a:t>les candidats qui débutent</a:t>
            </a:r>
            <a:r>
              <a:rPr lang="fr-FR" altLang="fr-FR" baseline="0" dirty="0" smtClean="0"/>
              <a:t> une formation à partir du  1</a:t>
            </a:r>
            <a:r>
              <a:rPr lang="fr-FR" altLang="fr-FR" baseline="30000" dirty="0" smtClean="0"/>
              <a:t>er</a:t>
            </a:r>
            <a:r>
              <a:rPr lang="fr-FR" altLang="fr-FR" baseline="0" dirty="0" smtClean="0"/>
              <a:t> juin, ou qui reçoivent la</a:t>
            </a:r>
            <a:r>
              <a:rPr lang="fr-FR" altLang="fr-FR" dirty="0" smtClean="0"/>
              <a:t> décision </a:t>
            </a:r>
            <a:r>
              <a:rPr lang="fr-FR" altLang="fr-FR" baseline="0" dirty="0" smtClean="0"/>
              <a:t>de recevabilité pour la VAE après cette date</a:t>
            </a:r>
            <a:r>
              <a:rPr lang="fr-FR" altLang="fr-FR" dirty="0"/>
              <a:t>.</a:t>
            </a:r>
            <a:endParaRPr lang="fr-FR" altLang="fr-FR" b="1" baseline="0" dirty="0" smtClean="0">
              <a:solidFill>
                <a:srgbClr val="00B050"/>
              </a:solidFill>
            </a:endParaRPr>
          </a:p>
          <a:p>
            <a:r>
              <a:rPr lang="fr-FR" altLang="fr-FR" dirty="0" smtClean="0"/>
              <a:t>Tous les candidats en validation partielle qui ont initié un parcours avant le 1</a:t>
            </a:r>
            <a:r>
              <a:rPr lang="fr-FR" altLang="fr-FR" baseline="30000" dirty="0" smtClean="0"/>
              <a:t>er</a:t>
            </a:r>
            <a:r>
              <a:rPr lang="fr-FR" altLang="fr-FR" dirty="0" smtClean="0"/>
              <a:t> juin se présentent sans changer de support (avec le modèle du DSPP et des fiches de résultats aux ECF).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La maquette du dossier professionnel repose sur les résultats d’une enquête menée en 2014 auprès des candidats, des jurys, des formateurs et les accompagnateurs VAE.</a:t>
            </a:r>
          </a:p>
          <a:p>
            <a:r>
              <a:rPr lang="fr-FR" altLang="fr-FR" dirty="0" smtClean="0"/>
              <a:t>Les candidats souhaitent un document plus simple avec des espaces pour une expression plus libre. </a:t>
            </a:r>
          </a:p>
          <a:p>
            <a:r>
              <a:rPr lang="fr-FR" altLang="fr-FR" dirty="0" smtClean="0"/>
              <a:t>Les jurys souhaitent un document plus clair avec la possibilité d’aller chercher une information plus rapidement dans la pratique professionnelle.</a:t>
            </a:r>
          </a:p>
          <a:p>
            <a:r>
              <a:rPr lang="fr-FR" altLang="fr-FR" dirty="0" smtClean="0"/>
              <a:t>Les formateurs et accompagnateurs VAE souhaitent un document plus facile à remplir  notamment en traitement de texte.</a:t>
            </a:r>
          </a:p>
          <a:p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55691" cy="363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/>
              <a:buChar char=""/>
            </a:pPr>
            <a:r>
              <a:rPr lang="fr-FR" b="1" dirty="0">
                <a:ea typeface="Calibri"/>
                <a:cs typeface="Times New Roman"/>
              </a:rPr>
              <a:t>Quand le candidat doit-il rédiger son DP ?</a:t>
            </a:r>
            <a:endParaRPr lang="fr-FR" dirty="0">
              <a:ea typeface="Calibri"/>
              <a:cs typeface="Times New Roman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a typeface="Calibri"/>
                <a:cs typeface="Times New Roman"/>
              </a:rPr>
              <a:t>Le candidat commence sa rédaction dès que </a:t>
            </a:r>
            <a:r>
              <a:rPr lang="fr-FR" dirty="0" smtClean="0">
                <a:ea typeface="Calibri"/>
                <a:cs typeface="Times New Roman"/>
              </a:rPr>
              <a:t>possible. En formation, le dossier doit être présenté et remis au candidat le plus tôt possible. En VAE, le candidat reçoit le modèle avec la décision de recevabilité de l’UD.</a:t>
            </a:r>
            <a:r>
              <a:rPr lang="fr-FR" b="1" dirty="0" smtClean="0">
                <a:solidFill>
                  <a:srgbClr val="00B050"/>
                </a:solidFill>
                <a:ea typeface="Calibri"/>
                <a:cs typeface="Times New Roman"/>
              </a:rPr>
              <a:t> </a:t>
            </a:r>
            <a:r>
              <a:rPr lang="fr-FR" dirty="0" smtClean="0">
                <a:ea typeface="Calibri"/>
                <a:cs typeface="Times New Roman"/>
              </a:rPr>
              <a:t>Il </a:t>
            </a:r>
            <a:r>
              <a:rPr lang="fr-FR" dirty="0">
                <a:ea typeface="Calibri"/>
                <a:cs typeface="Times New Roman"/>
              </a:rPr>
              <a:t>le remplit au fur et à mesure de son parcours.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a typeface="Calibri"/>
                <a:cs typeface="Times New Roman"/>
              </a:rPr>
              <a:t>Il le remet  au plus tard le jour de la session de validation.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a typeface="Calibri"/>
                <a:cs typeface="Times New Roman"/>
              </a:rPr>
              <a:t>Le</a:t>
            </a:r>
            <a:r>
              <a:rPr lang="fr-FR" baseline="0" dirty="0" smtClean="0">
                <a:ea typeface="Calibri"/>
                <a:cs typeface="Times New Roman"/>
              </a:rPr>
              <a:t> formateur</a:t>
            </a:r>
            <a:r>
              <a:rPr lang="fr-FR" dirty="0" smtClean="0">
                <a:ea typeface="Calibri"/>
                <a:cs typeface="Times New Roman"/>
              </a:rPr>
              <a:t> guide </a:t>
            </a:r>
            <a:r>
              <a:rPr lang="fr-FR" dirty="0">
                <a:ea typeface="Calibri"/>
                <a:cs typeface="Times New Roman"/>
              </a:rPr>
              <a:t>le candidat tout au long de son travail et lui </a:t>
            </a:r>
            <a:r>
              <a:rPr lang="fr-FR" dirty="0" smtClean="0">
                <a:ea typeface="Calibri"/>
                <a:cs typeface="Times New Roman"/>
              </a:rPr>
              <a:t>apporte toute </a:t>
            </a:r>
            <a:r>
              <a:rPr lang="fr-FR" dirty="0">
                <a:ea typeface="Calibri"/>
                <a:cs typeface="Times New Roman"/>
              </a:rPr>
              <a:t>information dont il a besoin</a:t>
            </a:r>
            <a:r>
              <a:rPr lang="fr-FR" dirty="0" smtClean="0">
                <a:ea typeface="Calibri"/>
                <a:cs typeface="Times New Roman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/>
              <a:buChar char=""/>
            </a:pPr>
            <a:r>
              <a:rPr lang="fr-FR" b="1" dirty="0">
                <a:ea typeface="Calibri"/>
                <a:cs typeface="Times New Roman"/>
              </a:rPr>
              <a:t>Quel est le rôle du centre par rapport au DP ?</a:t>
            </a:r>
            <a:endParaRPr lang="fr-FR" dirty="0">
              <a:ea typeface="Calibri"/>
              <a:cs typeface="Times New Roman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a typeface="Calibri"/>
                <a:cs typeface="Times New Roman"/>
              </a:rPr>
              <a:t>Il est de la responsabilité de l’organisme de formation de mettre le DP à disposition des candidats qu’il accueille.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Calibri"/>
              <a:cs typeface="Times New Roman"/>
            </a:endParaRPr>
          </a:p>
          <a:p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38775" cy="1420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6"/>
            <a:ext cx="5438775" cy="1420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Le dossier peut être rempli par traitement de texte ou</a:t>
            </a:r>
            <a:r>
              <a:rPr lang="fr-FR" altLang="fr-FR" baseline="0" dirty="0" smtClean="0"/>
              <a:t> de façon manuscrite. Le candidat peut dupliquer le document en fonction de ses besoins (nombre d’activités types, nombre d’exemples choisis par les candidats).</a:t>
            </a:r>
          </a:p>
          <a:p>
            <a:r>
              <a:rPr lang="fr-FR" altLang="fr-FR" baseline="0" dirty="0" smtClean="0"/>
              <a:t>Le numérotation des pages est automatique.</a:t>
            </a:r>
          </a:p>
          <a:p>
            <a:r>
              <a:rPr lang="fr-FR" altLang="fr-FR" baseline="0" dirty="0" smtClean="0"/>
              <a:t>Les consignes ont été reportées sur un mode d’emploi recto verso pour éviter un parasitage de la lecture du document par le jury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048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L</a:t>
            </a:r>
            <a:r>
              <a:rPr lang="fr-FR" altLang="fr-FR" baseline="0" dirty="0" smtClean="0"/>
              <a:t>a première page du document répond à ces</a:t>
            </a:r>
            <a:r>
              <a:rPr lang="fr-FR" altLang="fr-FR" dirty="0" smtClean="0"/>
              <a:t> souhaits de simplicité et de clarté. </a:t>
            </a:r>
          </a:p>
          <a:p>
            <a:r>
              <a:rPr lang="fr-FR" altLang="fr-FR" dirty="0" smtClean="0"/>
              <a:t>Le candidat indique les informations obligatoires</a:t>
            </a:r>
            <a:r>
              <a:rPr lang="fr-FR" altLang="fr-FR" baseline="0" dirty="0" smtClean="0"/>
              <a:t> concernant :</a:t>
            </a:r>
          </a:p>
          <a:p>
            <a:pPr marL="171450" indent="-171450">
              <a:buFontTx/>
              <a:buChar char="-"/>
            </a:pPr>
            <a:r>
              <a:rPr lang="fr-FR" altLang="fr-FR" baseline="0" dirty="0" smtClean="0"/>
              <a:t>Son identité </a:t>
            </a:r>
          </a:p>
          <a:p>
            <a:pPr marL="171450" indent="-171450">
              <a:buFontTx/>
              <a:buChar char="-"/>
            </a:pPr>
            <a:r>
              <a:rPr lang="fr-FR" altLang="fr-FR" baseline="0" dirty="0" smtClean="0"/>
              <a:t>L’intitulé  précis du titre visé</a:t>
            </a:r>
          </a:p>
          <a:p>
            <a:pPr marL="171450" indent="-171450">
              <a:buFontTx/>
              <a:buChar char="-"/>
            </a:pPr>
            <a:r>
              <a:rPr lang="fr-FR" altLang="fr-FR" baseline="0" dirty="0" smtClean="0"/>
              <a:t>La voie d’accès au titre.</a:t>
            </a:r>
          </a:p>
          <a:p>
            <a:pPr marL="0" indent="0">
              <a:buFontTx/>
              <a:buNone/>
            </a:pPr>
            <a:r>
              <a:rPr lang="fr-FR" altLang="fr-FR" baseline="0" dirty="0" smtClean="0"/>
              <a:t>Le candidat ne doit rien ajouter ni photo, ni texte supplémentaire.</a:t>
            </a:r>
          </a:p>
          <a:p>
            <a:pPr marL="0" indent="0">
              <a:buFontTx/>
              <a:buNone/>
            </a:pPr>
            <a:endParaRPr lang="fr-FR" altLang="fr-FR" baseline="0" dirty="0" smtClean="0"/>
          </a:p>
          <a:p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4806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aseline="0" dirty="0" smtClean="0"/>
              <a:t>Un sommaire a été ajouté pour aider le jury à trouver les informations plus rapidement.</a:t>
            </a:r>
          </a:p>
          <a:p>
            <a:r>
              <a:rPr lang="fr-FR" altLang="fr-FR" baseline="0" dirty="0" smtClean="0"/>
              <a:t>Le format permet au candidat de supprimer les rubriques inutiles (en fonction du nombre d’activités type incluses dans le REAC)</a:t>
            </a:r>
          </a:p>
          <a:p>
            <a:r>
              <a:rPr lang="fr-FR" altLang="fr-FR" baseline="0" dirty="0" smtClean="0"/>
              <a:t>Il a été décidé de proposer le dossier professionnel en format traitement</a:t>
            </a:r>
            <a:r>
              <a:rPr lang="fr-FR" altLang="fr-FR" dirty="0" smtClean="0"/>
              <a:t> de texte </a:t>
            </a:r>
            <a:r>
              <a:rPr lang="fr-FR" altLang="fr-FR" baseline="0" dirty="0" smtClean="0"/>
              <a:t>pour faciliter l’accès et le remplissage du document par les candidats.</a:t>
            </a:r>
          </a:p>
          <a:p>
            <a:endParaRPr lang="fr-FR" altLang="fr-FR" baseline="0" dirty="0" smtClean="0"/>
          </a:p>
          <a:p>
            <a:r>
              <a:rPr lang="fr-FR" altLang="fr-FR" baseline="0" dirty="0" smtClean="0"/>
              <a:t>Un mode d’emploi recto/verso a été rédigé pour détailler les consignes des différentes rubriques. </a:t>
            </a:r>
            <a:endParaRPr lang="fr-FR" alt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8525" y="741363"/>
            <a:ext cx="4965700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4714955"/>
            <a:ext cx="5438775" cy="29126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Le candidat</a:t>
            </a:r>
            <a:r>
              <a:rPr lang="fr-FR" altLang="fr-FR" baseline="0" dirty="0" smtClean="0"/>
              <a:t> peut présenter un à trois exemples par activité-type. Certaines activités-types contiennent de nombreuses compétences qu’il est difficile d’illustrer par un seul </a:t>
            </a:r>
            <a:r>
              <a:rPr lang="fr-FR" altLang="fr-FR" dirty="0" smtClean="0"/>
              <a:t> exemple. </a:t>
            </a:r>
          </a:p>
          <a:p>
            <a:r>
              <a:rPr lang="fr-FR" altLang="fr-FR" dirty="0" smtClean="0"/>
              <a:t>Attention, l’exemple ne doit pas dépasser 3 pages maximum  manuscrites ou traitement de texte pour éviter le foisonnement</a:t>
            </a:r>
            <a:r>
              <a:rPr lang="fr-FR" altLang="fr-FR" baseline="0" dirty="0" smtClean="0"/>
              <a:t> du dossier qui rendrait la lecture plus difficile</a:t>
            </a:r>
            <a:r>
              <a:rPr lang="fr-FR" altLang="fr-FR" dirty="0" smtClean="0"/>
              <a:t> </a:t>
            </a:r>
            <a:r>
              <a:rPr lang="fr-FR" altLang="fr-FR" baseline="0" dirty="0" smtClean="0"/>
              <a:t>par le jury. Le candidat peut dupliquer en autant d’exemplaires cette double page de pratique professionnelle.</a:t>
            </a:r>
          </a:p>
          <a:p>
            <a:r>
              <a:rPr lang="fr-FR" altLang="fr-FR" baseline="0" dirty="0" smtClean="0"/>
              <a:t>Les rubriques de la pratique professionnelle n’ont pas été modifiées car elles étaient toutes nécessaires et pertinentes. Une seule rubrique concernant la fréquence a été supprimée. Cette donnée était trop subjective et peu exploitable pour un candidat en formation.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9E69E-92E7-4401-8E3F-2BEA8DFFDA87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fr-FR" smtClean="0"/>
              <a:t>08/04/2015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C4C5-FF4C-4682-A1D3-6000AC3753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70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fr-FR" smtClean="0"/>
              <a:t>08/04/2015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CA9E8-62C5-468F-A759-893A9EF7CC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1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EC0EC-CAE3-4B84-A817-464614F63E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06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85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43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11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0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22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3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56465-C566-4729-81B4-41A34694B3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5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39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C51F52-3F78-4E09-8F44-59A73E8F3433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0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15692-9ACB-4B9B-BF19-A5A94B7BB0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5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66BDD-5C03-4F0C-9C38-E928E53CC1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4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1360-5863-4C11-9AAD-5C7162BB50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3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E0235-A1BC-4F5E-89A9-59B6AB4DFA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1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6627D-CD62-44E6-9A1D-74EBD0C315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AB509-488C-432B-B42E-54C1D50547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8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77A7-0AC3-4AEE-8BF0-435A2A13DE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90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8FD4D16-1B8E-4E3C-97B7-4EBC12B1CFD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8893-BB11-45C1-B8C1-A6F8DD54A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81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26C8A-B91C-4135-B22A-FF746C987F3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3" name="Espace réservé du numéro de diapositive 2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761F0317-0638-4B40-A72C-F8FDCE4BDD35}" type="slidenum">
              <a:rPr lang="fr-FR" sz="1050">
                <a:solidFill>
                  <a:schemeClr val="bg1">
                    <a:lumMod val="50000"/>
                  </a:schemeClr>
                </a:solidFill>
                <a:cs typeface="Arial" charset="0"/>
              </a:rPr>
              <a:pPr algn="r">
                <a:defRPr/>
              </a:pPr>
              <a:t>1</a:t>
            </a:fld>
            <a:endParaRPr lang="fr-FR" sz="105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314575" cy="365125"/>
          </a:xfrm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63903" y="292494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LES DOCUMENTS DE LA SESSION</a:t>
            </a:r>
            <a:endParaRPr lang="fr-FR" sz="4800" b="1" dirty="0"/>
          </a:p>
        </p:txBody>
      </p:sp>
      <p:pic>
        <p:nvPicPr>
          <p:cNvPr id="10" name="Espace réservé pour une image 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b="73"/>
          <a:stretch>
            <a:fillRect/>
          </a:stretch>
        </p:blipFill>
        <p:spPr>
          <a:xfrm>
            <a:off x="3419872" y="476251"/>
            <a:ext cx="1944216" cy="172004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1" name="ZoneTexte 10"/>
          <p:cNvSpPr txBox="1"/>
          <p:nvPr/>
        </p:nvSpPr>
        <p:spPr>
          <a:xfrm>
            <a:off x="395536" y="4725144"/>
            <a:ext cx="7992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+mn-lt"/>
              </a:rPr>
              <a:t>Le Dossier professionnel</a:t>
            </a:r>
          </a:p>
          <a:p>
            <a:endParaRPr lang="fr-F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8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90613"/>
            <a:ext cx="8229599" cy="529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376261" y="10906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2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788023" y="5009261"/>
            <a:ext cx="3836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Un espace réservé pour une expression plus libre du candidat</a:t>
            </a:r>
            <a:endParaRPr lang="fr-FR" sz="2800" b="1" dirty="0"/>
          </a:p>
        </p:txBody>
      </p:sp>
      <p:sp>
        <p:nvSpPr>
          <p:cNvPr id="11" name="Flèche gauche 10"/>
          <p:cNvSpPr/>
          <p:nvPr/>
        </p:nvSpPr>
        <p:spPr>
          <a:xfrm rot="702262">
            <a:off x="3489099" y="5463230"/>
            <a:ext cx="1256082" cy="47705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1" name="Titre 1"/>
          <p:cNvSpPr>
            <a:spLocks/>
          </p:cNvSpPr>
          <p:nvPr/>
        </p:nvSpPr>
        <p:spPr bwMode="auto">
          <a:xfrm>
            <a:off x="395288" y="188912"/>
            <a:ext cx="8229600" cy="115185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 dirty="0" smtClean="0">
                <a:latin typeface="Calibri"/>
                <a:cs typeface="Times New Roman" pitchFamily="18" charset="0"/>
              </a:rPr>
              <a:t>Des rubriques facultatives laissées à l’appréciation des candidats</a:t>
            </a:r>
            <a:endParaRPr lang="fr-FR" altLang="fr-FR" b="1" dirty="0">
              <a:latin typeface="Calibri"/>
              <a:cs typeface="Times New Roman" pitchFamily="18" charset="0"/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2" y="1507272"/>
            <a:ext cx="8224716" cy="356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2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7069">
            <a:off x="707310" y="1268805"/>
            <a:ext cx="6426908" cy="2240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155">
            <a:off x="1040206" y="3011634"/>
            <a:ext cx="6569434" cy="191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3377">
            <a:off x="1177460" y="4877204"/>
            <a:ext cx="6719947" cy="1616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itre 1"/>
          <p:cNvSpPr>
            <a:spLocks/>
          </p:cNvSpPr>
          <p:nvPr/>
        </p:nvSpPr>
        <p:spPr bwMode="auto">
          <a:xfrm>
            <a:off x="395288" y="188912"/>
            <a:ext cx="8229600" cy="115185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 dirty="0" smtClean="0">
                <a:latin typeface="Calibri"/>
                <a:cs typeface="Times New Roman" pitchFamily="18" charset="0"/>
              </a:rPr>
              <a:t>Des guides détaillés et  personnalisés</a:t>
            </a:r>
            <a:endParaRPr lang="fr-FR" altLang="fr-FR" b="1" dirty="0">
              <a:latin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16832"/>
            <a:ext cx="7882828" cy="305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7200" y="49674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200" b="1" dirty="0" smtClean="0"/>
              <a:t>Un accompagnement sous forme de question réponses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1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1" name="Titre 1"/>
          <p:cNvSpPr>
            <a:spLocks/>
          </p:cNvSpPr>
          <p:nvPr/>
        </p:nvSpPr>
        <p:spPr bwMode="auto">
          <a:xfrm>
            <a:off x="395288" y="228601"/>
            <a:ext cx="8229600" cy="63341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 dirty="0">
                <a:solidFill>
                  <a:prstClr val="white"/>
                </a:solidFill>
                <a:latin typeface="+mn-lt"/>
                <a:cs typeface="Times New Roman" pitchFamily="18" charset="0"/>
              </a:rPr>
              <a:t>Les documents liés aux sessions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048" y="2574102"/>
            <a:ext cx="3764928" cy="167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800" dirty="0" smtClean="0">
                <a:solidFill>
                  <a:prstClr val="black"/>
                </a:solidFill>
              </a:rPr>
              <a:t>1 site web d’aide à la rédaction pour les candidats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736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2567211"/>
            <a:ext cx="3469168" cy="36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539551" y="982663"/>
            <a:ext cx="77773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fr-FR" sz="2800" b="1" i="1" dirty="0">
                <a:solidFill>
                  <a:srgbClr val="1F497D"/>
                </a:solidFill>
                <a:ea typeface="ＭＳ Ｐゴシック" pitchFamily="34" charset="-128"/>
              </a:rPr>
              <a:t>P</a:t>
            </a:r>
            <a:r>
              <a:rPr lang="fr-FR" altLang="fr-FR" sz="2800" b="1" dirty="0">
                <a:solidFill>
                  <a:srgbClr val="1F497D"/>
                </a:solidFill>
                <a:ea typeface="ＭＳ Ｐゴシック" pitchFamily="34" charset="-128"/>
              </a:rPr>
              <a:t>our trouver les textes de référence et les documents pratiques</a:t>
            </a:r>
          </a:p>
        </p:txBody>
      </p:sp>
      <p:sp>
        <p:nvSpPr>
          <p:cNvPr id="40967" name="Titre 1"/>
          <p:cNvSpPr>
            <a:spLocks/>
          </p:cNvSpPr>
          <p:nvPr/>
        </p:nvSpPr>
        <p:spPr bwMode="auto">
          <a:xfrm>
            <a:off x="395288" y="188913"/>
            <a:ext cx="8229600" cy="63341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 dirty="0">
                <a:solidFill>
                  <a:prstClr val="white"/>
                </a:solidFill>
                <a:latin typeface="+mn-lt"/>
                <a:cs typeface="Times New Roman" pitchFamily="18" charset="0"/>
              </a:rPr>
              <a:t>Une adresse incontournable</a:t>
            </a:r>
          </a:p>
        </p:txBody>
      </p:sp>
      <p:sp>
        <p:nvSpPr>
          <p:cNvPr id="40969" name="AutoShape 15"/>
          <p:cNvSpPr>
            <a:spLocks noChangeArrowheads="1"/>
          </p:cNvSpPr>
          <p:nvPr/>
        </p:nvSpPr>
        <p:spPr bwMode="auto">
          <a:xfrm>
            <a:off x="394744" y="5085184"/>
            <a:ext cx="7598862" cy="1008063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66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2800" u="sng" dirty="0">
                <a:solidFill>
                  <a:prstClr val="black"/>
                </a:solidFill>
              </a:rPr>
              <a:t>http://travail-emploi.gouv.fr/titres-professionnels</a:t>
            </a:r>
            <a:endParaRPr lang="fr-FR" altLang="fr-FR" sz="2800" dirty="0">
              <a:solidFill>
                <a:prstClr val="white"/>
              </a:solidFill>
            </a:endParaRPr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65055"/>
            <a:ext cx="7598862" cy="264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190398"/>
              </p:ext>
            </p:extLst>
          </p:nvPr>
        </p:nvGraphicFramePr>
        <p:xfrm>
          <a:off x="1259632" y="2564904"/>
          <a:ext cx="7477125" cy="332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3250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1520" y="1807725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66"/>
                </a:solidFill>
              </a:rPr>
              <a:t>Les 4 éléments constitutifs de la décision du jury</a:t>
            </a:r>
            <a:endParaRPr lang="fr-FR" sz="32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11187" y="2797686"/>
            <a:ext cx="7921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4800" dirty="0" smtClean="0">
                <a:solidFill>
                  <a:prstClr val="black"/>
                </a:solidFill>
              </a:rPr>
              <a:t> </a:t>
            </a:r>
            <a:r>
              <a:rPr lang="fr-FR" sz="4000" dirty="0" smtClean="0"/>
              <a:t>Le dossier professionnel remplace le DSPP à compter du 1</a:t>
            </a:r>
            <a:r>
              <a:rPr lang="fr-FR" sz="4000" baseline="30000" dirty="0" smtClean="0"/>
              <a:t>er</a:t>
            </a:r>
            <a:r>
              <a:rPr lang="fr-FR" sz="4000" dirty="0" smtClean="0"/>
              <a:t> juin 2016</a:t>
            </a:r>
            <a:endParaRPr lang="fr-FR" sz="4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29505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11187" y="2063512"/>
            <a:ext cx="79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66"/>
                </a:solidFill>
              </a:rPr>
              <a:t>A quelle date entre t-il en vigueur ?</a:t>
            </a:r>
            <a:endParaRPr lang="fr-FR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880" y="2852936"/>
            <a:ext cx="8256240" cy="28060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prstClr val="black"/>
                </a:solidFill>
              </a:rPr>
              <a:t>Comme son prédécesseur, le </a:t>
            </a:r>
            <a:r>
              <a:rPr lang="fr-FR" sz="3200" b="1" dirty="0" smtClean="0">
                <a:solidFill>
                  <a:prstClr val="black"/>
                </a:solidFill>
              </a:rPr>
              <a:t>dossier professionnel</a:t>
            </a:r>
            <a:r>
              <a:rPr lang="fr-FR" sz="3200" dirty="0" smtClean="0">
                <a:solidFill>
                  <a:prstClr val="black"/>
                </a:solidFill>
              </a:rPr>
              <a:t> est un document </a:t>
            </a:r>
            <a:r>
              <a:rPr lang="fr-FR" sz="3200" b="1" dirty="0" smtClean="0">
                <a:solidFill>
                  <a:prstClr val="black"/>
                </a:solidFill>
              </a:rPr>
              <a:t>obligatoire</a:t>
            </a:r>
            <a:r>
              <a:rPr lang="fr-FR" sz="3200" dirty="0" smtClean="0">
                <a:solidFill>
                  <a:prstClr val="black"/>
                </a:solidFill>
              </a:rPr>
              <a:t> à remplir par tous les candidats à un titre, à un CCP ou à un CCS, quelle que soit la voie d’accès.</a:t>
            </a:r>
          </a:p>
          <a:p>
            <a:r>
              <a:rPr lang="fr-FR" sz="3200" dirty="0" smtClean="0">
                <a:solidFill>
                  <a:prstClr val="black"/>
                </a:solidFill>
              </a:rPr>
              <a:t>Il est remis au jury au plus tard le jour de la session. Il est recommandé d’en imprimer  2 exemplaires pour le jury.</a:t>
            </a:r>
            <a:endParaRPr lang="fr-FR" sz="32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692696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88" y="2650302"/>
            <a:ext cx="8451824" cy="39581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4400" b="1" dirty="0" smtClean="0">
                <a:solidFill>
                  <a:prstClr val="black"/>
                </a:solidFill>
              </a:rPr>
              <a:t>Le </a:t>
            </a:r>
            <a:r>
              <a:rPr lang="fr-FR" sz="4400" b="1" dirty="0">
                <a:solidFill>
                  <a:prstClr val="black"/>
                </a:solidFill>
              </a:rPr>
              <a:t>jury en prend connaissance</a:t>
            </a:r>
            <a:r>
              <a:rPr lang="fr-FR" sz="4400" dirty="0">
                <a:solidFill>
                  <a:prstClr val="black"/>
                </a:solidFill>
              </a:rPr>
              <a:t> avant l’entretien final et s’en sert pour poser des questions au candidat. </a:t>
            </a:r>
          </a:p>
          <a:p>
            <a:endParaRPr lang="fr-FR" sz="4400" dirty="0" smtClean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32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588963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544" y="2057400"/>
            <a:ext cx="83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66"/>
                </a:solidFill>
              </a:rPr>
              <a:t>A quoi sert-il ?</a:t>
            </a:r>
            <a:endParaRPr lang="fr-FR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87" y="605061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62824" y="2563163"/>
            <a:ext cx="76532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 smtClean="0">
                <a:solidFill>
                  <a:prstClr val="black"/>
                </a:solidFill>
              </a:rPr>
              <a:t>Une maquette plus claire : un ordre plus logique accompagné d’un sommaire détaillé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 smtClean="0">
                <a:solidFill>
                  <a:prstClr val="black"/>
                </a:solidFill>
              </a:rPr>
              <a:t>Une version téléchargeable plus facile d’utilisation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 smtClean="0">
                <a:solidFill>
                  <a:prstClr val="black"/>
                </a:solidFill>
              </a:rPr>
              <a:t>Un mode d’emploi concis pour le remplissage des rubriques</a:t>
            </a:r>
          </a:p>
          <a:p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01787" y="191683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66"/>
                </a:solidFill>
              </a:rPr>
              <a:t>Les évolutions</a:t>
            </a:r>
            <a:endParaRPr lang="fr-FR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8" y="764704"/>
            <a:ext cx="7872622" cy="551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7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5" y="1052736"/>
            <a:ext cx="8520329" cy="49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/>
          </p:cNvSpPr>
          <p:nvPr/>
        </p:nvSpPr>
        <p:spPr bwMode="auto">
          <a:xfrm>
            <a:off x="395288" y="188912"/>
            <a:ext cx="8229600" cy="115185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 dirty="0" smtClean="0">
                <a:latin typeface="Calibri"/>
                <a:cs typeface="Times New Roman" pitchFamily="18" charset="0"/>
              </a:rPr>
              <a:t>Un sommaire détaillé </a:t>
            </a:r>
            <a:endParaRPr lang="fr-FR" altLang="fr-FR" b="1" dirty="0">
              <a:latin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/>
          </p:cNvSpPr>
          <p:nvPr/>
        </p:nvSpPr>
        <p:spPr bwMode="auto">
          <a:xfrm>
            <a:off x="0" y="0"/>
            <a:ext cx="838835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Une adresse incontournable :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solidFill>
                <a:prstClr val="black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4EC6D2E-4679-4486-9E10-0CC0D3F9D3CD}" type="slidenum">
              <a:rPr lang="fr-FR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fr-F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8" y="1610706"/>
            <a:ext cx="8497192" cy="51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57759" y="976372"/>
            <a:ext cx="59046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LA PRATIQUE PROFESSIONNELLE</a:t>
            </a:r>
            <a:endParaRPr lang="fr-FR" sz="3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218124" y="119520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1</a:t>
            </a:r>
            <a:endParaRPr lang="fr-FR" sz="4800" dirty="0"/>
          </a:p>
        </p:txBody>
      </p:sp>
      <p:sp>
        <p:nvSpPr>
          <p:cNvPr id="3" name="ZoneTexte 2"/>
          <p:cNvSpPr txBox="1"/>
          <p:nvPr/>
        </p:nvSpPr>
        <p:spPr>
          <a:xfrm>
            <a:off x="4067944" y="3140968"/>
            <a:ext cx="4647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Des champs formulaires pour une saisie plus facile </a:t>
            </a:r>
            <a:endParaRPr lang="fr-FR" sz="2800" b="1" dirty="0"/>
          </a:p>
        </p:txBody>
      </p:sp>
      <p:sp>
        <p:nvSpPr>
          <p:cNvPr id="4" name="Flèche gauche 3"/>
          <p:cNvSpPr/>
          <p:nvPr/>
        </p:nvSpPr>
        <p:spPr>
          <a:xfrm rot="1428510">
            <a:off x="2825477" y="3076384"/>
            <a:ext cx="1256082" cy="47705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44879" y="5045402"/>
            <a:ext cx="655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Un nombre de caractères illimités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516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5713</TotalTime>
  <Words>1179</Words>
  <Application>Microsoft Office PowerPoint</Application>
  <PresentationFormat>Affichage à l'écran (4:3)</PresentationFormat>
  <Paragraphs>126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Journée de la certification</dc:title>
  <dc:creator>Brito Monica</dc:creator>
  <cp:lastModifiedBy>Fischer Michel</cp:lastModifiedBy>
  <cp:revision>378</cp:revision>
  <cp:lastPrinted>2016-08-29T08:01:09Z</cp:lastPrinted>
  <dcterms:created xsi:type="dcterms:W3CDTF">2013-12-04T07:42:13Z</dcterms:created>
  <dcterms:modified xsi:type="dcterms:W3CDTF">2016-08-29T08:01:24Z</dcterms:modified>
</cp:coreProperties>
</file>