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0" r:id="rId7"/>
    <p:sldId id="267" r:id="rId8"/>
    <p:sldId id="268" r:id="rId9"/>
    <p:sldId id="259" r:id="rId10"/>
    <p:sldId id="270" r:id="rId11"/>
    <p:sldId id="271" r:id="rId12"/>
    <p:sldId id="269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FF9393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77F4A-7B02-2841-6111-F0CBC313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8FA92C-19FA-EC8B-9997-BF6C31E7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150FC-C9D0-06D7-5A7F-4835CDB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F620C-49B9-299C-F4AC-B0321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7DFB0-B811-3884-8DE0-70246496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59734-E4EA-11E2-32BD-D54D8738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A7CDB-6CDE-D482-3254-00FEC180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A32CA-FEBE-7957-F657-C95CB451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85814-F217-9A09-4B26-B8F86F84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488EB-18B2-652D-3332-0B5423B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0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86E721-FB20-225E-F9A1-E81269624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14B8B3-F4C0-0B45-C741-9333B562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8717B-38DA-C773-7B96-A1E1C41B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38387-7189-1CAC-5260-D6737C0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60E60-BFE0-D9D0-1095-CAFD487C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D4649-F94F-2AF6-912E-1F510B9B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F0619-12C7-A917-B72D-C9694B08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2E23D-8333-885D-46A9-88D7B60A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3B40A-EA7C-BEE0-6316-1A0648F8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78DA5-E03E-33EB-FD5F-DBEB74EA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F879E-F1B3-CD92-6CEE-F7C3BA28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2F3B6A-29EC-2C29-E402-DEB9C673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AA686-9A17-D613-45D6-8F23E057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30537-BD1B-5218-660D-DF89A1E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540E-CE94-A34A-3560-E6C0B53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4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439F9-4079-1DEA-F546-D3D14649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0B3E9-0545-44DB-36F1-6552D159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16454-4A69-633E-603A-1E4767FD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B995B-F8B5-AF85-201D-30C2F0C2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1A28B-577E-2A6E-81C2-4BE61B93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C43CC-8FB8-4329-B80C-3B0BB5C7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8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A676F-0797-D530-0290-D790AC62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26DD1-0E03-7DF6-8B50-ACFDF530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30AEFB-154F-846E-A0FA-7B1A7C0C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9F02A7-5A82-CB9F-E059-2DC2A487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27AF52-8785-DC5E-241B-B40120CE2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44FFD3-57A8-4727-773C-26294CAD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BA8E1-128F-CB0E-A67E-4A8DB74F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F296F1-49BB-127D-6838-E0A9EB9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89BB5-B0AF-660C-2CDD-8B1B9EE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094A88-3F19-6769-5DD3-FBD779C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644BB3-98D5-77A6-AC3E-6F23E5C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8659F2-C5DD-F72E-7D2F-BBC6A02B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28E986-69C5-90B9-E017-D078CB2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9F1212-CA06-8AB8-2D90-789118AA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B058D-4760-E59E-52FC-03FDCB53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A62F8-5BCF-8245-749D-99850F02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BDE9BF-BDDB-D8F3-8845-E344F17F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061D6A-3CA2-A676-BDCC-D3ACCDFB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06EED5-92C3-5B5B-DF10-74064217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E9880C-6422-3BE8-E0F6-B4AF3CC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FBE13-1918-BCD2-47D3-2387005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F5742-AFA6-3B7E-477D-DCFD420D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373C5-8939-4C30-C38E-45F42B502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466E30-211C-0720-E3B5-6BA8780F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F2275-BC31-B420-70A5-AD1ABF1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21AAAD-1A5C-6631-CE43-C3055BC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66697-D1F0-D04C-CCA6-0CC5CB85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83FF4E-5AC3-2B55-8108-1B914733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B5343-796C-217A-4924-199E381B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D65AC-9C58-F495-D018-ED657838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1BE1-4993-40FF-B247-04E1427EAB0C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FA5BB-6B2B-02BE-E8E3-2DD06B98B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1CA7F-86B6-7A52-6482-BA33096AA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2696-FB2D-4236-9E64-F77F4CD9F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4EBF3C3-2CAC-4CB5-6818-9E627B6E3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7" t="9" r="44300" b="930"/>
          <a:stretch/>
        </p:blipFill>
        <p:spPr>
          <a:xfrm>
            <a:off x="2422227" y="1958949"/>
            <a:ext cx="2560320" cy="2560320"/>
          </a:xfrm>
          <a:prstGeom prst="ellipse">
            <a:avLst/>
          </a:prstGeom>
          <a:ln w="3175" cap="rnd">
            <a:noFill/>
          </a:ln>
          <a:effectLst/>
        </p:spPr>
      </p:pic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C2727D0C-4F68-1D93-7DF3-CD224EBF7B9B}"/>
              </a:ext>
            </a:extLst>
          </p:cNvPr>
          <p:cNvGrpSpPr/>
          <p:nvPr/>
        </p:nvGrpSpPr>
        <p:grpSpPr>
          <a:xfrm>
            <a:off x="0" y="-10887"/>
            <a:ext cx="5374433" cy="1964587"/>
            <a:chOff x="0" y="-10887"/>
            <a:chExt cx="5374433" cy="1964587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42E10D9-8DE0-6440-D3EF-B900F9B255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D8DFACE-B8DE-842F-B464-B5C752992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5" y="326571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1FA86C-4A60-3B7B-ADF1-F0789143EF0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31" y="326571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4E7D560-B908-52F0-D35B-870CA2FE4A1F}"/>
                </a:ext>
              </a:extLst>
            </p:cNvPr>
            <p:cNvCxnSpPr>
              <a:cxnSpLocks/>
            </p:cNvCxnSpPr>
            <p:nvPr/>
          </p:nvCxnSpPr>
          <p:spPr>
            <a:xfrm>
              <a:off x="382555" y="653143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2B8EA82-24B6-2562-3DD3-E9AC4F90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277" y="653143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EF728C-63EB-E86B-2214-F170265C59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2237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61F8E8D-311E-37C3-77CB-A19461436CB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77" y="839755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6FB97D2-3F30-719A-8175-61C52A5AA0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166327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078F198-12F0-4524-AF78-2ECFA876B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79" y="653143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32A40E7-D06C-F04F-82DD-0AC79E2BC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79" y="261257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0B03EC7-E195-516B-B5EE-F2C7A5949ACB}"/>
                </a:ext>
              </a:extLst>
            </p:cNvPr>
            <p:cNvCxnSpPr>
              <a:cxnSpLocks/>
            </p:cNvCxnSpPr>
            <p:nvPr/>
          </p:nvCxnSpPr>
          <p:spPr>
            <a:xfrm>
              <a:off x="867747" y="264367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C4D43E0-D0A9-ECA7-981F-6BAB63AB2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004" y="342122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25F149B-1681-9368-82D8-DFC1A9B3B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31" y="0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C7D6498-E66B-2FD4-E735-3FAB3D6A69A1}"/>
                </a:ext>
              </a:extLst>
            </p:cNvPr>
            <p:cNvCxnSpPr>
              <a:cxnSpLocks/>
            </p:cNvCxnSpPr>
            <p:nvPr/>
          </p:nvCxnSpPr>
          <p:spPr>
            <a:xfrm>
              <a:off x="1418252" y="0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29612C08-1D22-57D1-2337-2D221DEB64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64433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1BB9252-8FC8-4825-BE2F-DEA441EDF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516" y="342122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E310790-563A-47BF-70EE-4239457AE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2065" y="-1088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26DCCA6B-1253-6DAC-59F2-C562EBC31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39" y="261257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F04AF9B2-2744-A0FD-54D4-D6BC275CA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281" y="104191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B646022-3E2B-EB55-82E6-BF5D976680A1}"/>
                </a:ext>
              </a:extLst>
            </p:cNvPr>
            <p:cNvCxnSpPr>
              <a:cxnSpLocks/>
            </p:cNvCxnSpPr>
            <p:nvPr/>
          </p:nvCxnSpPr>
          <p:spPr>
            <a:xfrm>
              <a:off x="2062065" y="104190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F3C788D-1B11-67B1-56E5-C1E31C41A2B4}"/>
                </a:ext>
              </a:extLst>
            </p:cNvPr>
            <p:cNvCxnSpPr>
              <a:cxnSpLocks/>
            </p:cNvCxnSpPr>
            <p:nvPr/>
          </p:nvCxnSpPr>
          <p:spPr>
            <a:xfrm>
              <a:off x="2062065" y="104190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44B728A-72B7-CDFC-D06F-FF8129BCADB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833" y="0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384978D-095D-2FDF-3802-EF58F2653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0904" y="221605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F76885C-9F0A-504E-8233-75C15D6F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907" y="-1088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D2E1A1C-6314-5C1D-62EE-0F605DA09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2785" y="0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71ADFE10-008F-B51A-0E6F-9BEBE820F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429" y="221605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81CF45F4-980C-FDF2-1E05-A36BB81DE6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2541" y="-1088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970DE9D0-AE04-8645-EA87-EB6D4A929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4049" y="0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EE2FD6F7-FB11-FFF7-AEA9-21A959851D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4853" y="218270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07BEE33-9791-F574-62E5-B35E841EA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024" y="97691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5A7A5324-2820-A245-88D1-69359105E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489" y="0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082F1122-CB59-AF2E-9394-7AA95ED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39" y="0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647ACF1-5463-533A-BBCA-F9B5D9A38AC7}"/>
                </a:ext>
              </a:extLst>
            </p:cNvPr>
            <p:cNvSpPr/>
            <p:nvPr/>
          </p:nvSpPr>
          <p:spPr>
            <a:xfrm>
              <a:off x="4366779" y="167966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828A8F77-A674-E013-AA78-4CBDAA4358AD}"/>
                </a:ext>
              </a:extLst>
            </p:cNvPr>
            <p:cNvSpPr/>
            <p:nvPr/>
          </p:nvSpPr>
          <p:spPr>
            <a:xfrm>
              <a:off x="713910" y="1345433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4E0F72D-8E80-3E0B-A4C8-72A6C99C0B3A}"/>
                </a:ext>
              </a:extLst>
            </p:cNvPr>
            <p:cNvSpPr/>
            <p:nvPr/>
          </p:nvSpPr>
          <p:spPr>
            <a:xfrm>
              <a:off x="1094840" y="609621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942AB5C3-36D6-5A65-A41E-184897230E29}"/>
                </a:ext>
              </a:extLst>
            </p:cNvPr>
            <p:cNvSpPr/>
            <p:nvPr/>
          </p:nvSpPr>
          <p:spPr>
            <a:xfrm>
              <a:off x="2018570" y="31103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A1BEA66-2CFB-62A8-CB87-95E016AF18B3}"/>
                </a:ext>
              </a:extLst>
            </p:cNvPr>
            <p:cNvSpPr/>
            <p:nvPr/>
          </p:nvSpPr>
          <p:spPr>
            <a:xfrm flipH="1" flipV="1">
              <a:off x="209551" y="1185919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1CED3B9-2B27-DE79-C203-2E0CBDA942C0}"/>
                </a:ext>
              </a:extLst>
            </p:cNvPr>
            <p:cNvSpPr/>
            <p:nvPr/>
          </p:nvSpPr>
          <p:spPr>
            <a:xfrm>
              <a:off x="846019" y="23949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7B6B7DA-5BD4-4448-22F1-7DA2B441448D}"/>
                </a:ext>
              </a:extLst>
            </p:cNvPr>
            <p:cNvSpPr/>
            <p:nvPr/>
          </p:nvSpPr>
          <p:spPr>
            <a:xfrm>
              <a:off x="4223707" y="59406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DF1BEC1D-1C5C-7BC1-5839-0F4A84C44319}"/>
                </a:ext>
              </a:extLst>
            </p:cNvPr>
            <p:cNvSpPr/>
            <p:nvPr/>
          </p:nvSpPr>
          <p:spPr>
            <a:xfrm>
              <a:off x="5231416" y="62218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9D36280-1A8E-1CA8-44B0-9AB4B9FBF011}"/>
                </a:ext>
              </a:extLst>
            </p:cNvPr>
            <p:cNvSpPr/>
            <p:nvPr/>
          </p:nvSpPr>
          <p:spPr>
            <a:xfrm>
              <a:off x="2814781" y="603394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D6E9C49-ABBB-95DC-F090-39669A302005}"/>
                </a:ext>
              </a:extLst>
            </p:cNvPr>
            <p:cNvSpPr/>
            <p:nvPr/>
          </p:nvSpPr>
          <p:spPr>
            <a:xfrm>
              <a:off x="351501" y="622055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BD3F304-6149-ED08-F6E3-2B7D9711EA15}"/>
                </a:ext>
              </a:extLst>
            </p:cNvPr>
            <p:cNvSpPr/>
            <p:nvPr/>
          </p:nvSpPr>
          <p:spPr>
            <a:xfrm>
              <a:off x="426140" y="276819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72A85F8A-3AA5-35C5-0D4B-1D8CFCE62835}"/>
                </a:ext>
              </a:extLst>
            </p:cNvPr>
            <p:cNvSpPr/>
            <p:nvPr/>
          </p:nvSpPr>
          <p:spPr>
            <a:xfrm>
              <a:off x="2024787" y="93317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43FD56F1-8D7E-5A78-A8CB-D9B3BDC5ED5D}"/>
                </a:ext>
              </a:extLst>
            </p:cNvPr>
            <p:cNvSpPr/>
            <p:nvPr/>
          </p:nvSpPr>
          <p:spPr>
            <a:xfrm>
              <a:off x="472797" y="188170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AB070081-CF65-F11C-B933-9B0281521DA5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120BBC61-5A71-6407-BC81-158ADD40BC6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9A749285-E16D-6016-F453-53A8C3F82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000E8DE-99E4-612F-37A3-69780D583078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A35509A1-B615-BF3C-72B7-DDD74AA3F79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4BD9F208-0882-3662-6323-7A20DDE53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D36396E3-EE56-A471-C46D-61E184D7A24B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AAFF2372-09B0-485C-7385-FA24B44ED8A5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04EC43F8-EEDA-AF8D-8D04-2CFAFD7F9E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6FAFFEC2-A112-F566-B92D-69F0E94F4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7E60FE8B-9FAD-B6B9-3323-B1AFB1FA7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A38BC8F6-D517-D251-16D7-5ED324286814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0556DB1-D345-ED8A-369C-DB4CBD22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1ECB20DA-2DAE-4A60-9F80-5590165D8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0E07C65F-DDA5-B610-46C5-6ED11F867656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5CC06B9A-A4C1-364F-0A3A-4F4211240634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C837DC65-DB54-3211-9BE0-0BDD678F7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A1EFB069-71D9-1E63-F35E-24493AA67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7EFA796-48EA-A6C6-A6D5-826385646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27396519-B687-5DE4-7A91-927C8C895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A91C0DF5-6B9D-60D1-1B42-53B94DDA635A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735EBFB5-077C-A8B4-3FC3-25CF1CB1792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ADCD1A1-148F-3CDA-FE50-0F3F1443ED47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2405F411-A2E8-473D-7D58-9279AA39C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3D873365-D8E1-5301-8176-62A6036AA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1DF73DB5-499C-8BB3-742C-F4C063524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4B45D-C222-2C59-89A0-C423235DE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BA415E4E-648C-9210-6C12-E3DECED79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059ABC5-B275-ECD0-B8F4-A54680100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28DF26AE-7C34-2402-656B-D0B52C10C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7AD01F85-E711-2E39-9DDC-D7FC6166B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A532DEA-4DAD-63C7-A7C3-53E8482DAA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3ABFC49A-2528-F44F-562A-CE9639EF3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EC3AC723-9D96-9389-0CA2-D75653EDFFD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2794B80-1099-3974-5FAA-B1B155BB71B4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D5D28832-E0AF-FB33-A7CE-39BBC161EA62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0E1BE00E-29A8-23C1-65C2-122B9590052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21EB0AEC-0200-25F5-318B-117CB4DE2811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DA0227BA-167E-690F-1490-6DE0E08696BA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6C2B59C9-1791-2342-6549-B3898CC306A7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9FA27AA3-53B3-F6F0-D4CE-A9B42B9640E7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013E45CA-609D-1AE8-DEB3-EBB6387DDB18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B027820E-A980-4414-73E6-021194526BFC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B97C0851-58CB-0739-0939-015088C44CC8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1B07D6DD-52A7-A760-F803-7F283DB54069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F6540264-E5BB-3065-8ABE-AFA043A53394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CA42B5-C115-BB3F-F044-6B607FD65F1B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1F7F8D68-B3C0-F00F-03E1-9631196B980A}"/>
              </a:ext>
            </a:extLst>
          </p:cNvPr>
          <p:cNvSpPr/>
          <p:nvPr/>
        </p:nvSpPr>
        <p:spPr>
          <a:xfrm>
            <a:off x="2317734" y="1755710"/>
            <a:ext cx="2880000" cy="2880000"/>
          </a:xfrm>
          <a:prstGeom prst="arc">
            <a:avLst>
              <a:gd name="adj1" fmla="val 16200000"/>
              <a:gd name="adj2" fmla="val 20811147"/>
            </a:avLst>
          </a:prstGeom>
          <a:ln w="28575"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10FCD8BF-1A5E-55DC-F16F-1AFDB2239EB5}"/>
              </a:ext>
            </a:extLst>
          </p:cNvPr>
          <p:cNvSpPr txBox="1"/>
          <p:nvPr/>
        </p:nvSpPr>
        <p:spPr>
          <a:xfrm>
            <a:off x="5428749" y="2410965"/>
            <a:ext cx="541715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0" dirty="0" err="1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Artificial</a:t>
            </a:r>
            <a:r>
              <a:rPr lang="fr-FR" sz="3200" b="1" i="0" dirty="0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 Intelligence </a:t>
            </a:r>
            <a:r>
              <a:rPr lang="fr-FR" sz="3200" b="1" i="0" dirty="0" err="1">
                <a:solidFill>
                  <a:srgbClr val="960000"/>
                </a:solidFill>
                <a:effectLst/>
                <a:latin typeface="Abadi Extra Light" panose="020B0204020104020204" pitchFamily="34" charset="0"/>
              </a:rPr>
              <a:t>Frameworks</a:t>
            </a:r>
            <a:endParaRPr lang="fr-FR" sz="3200" b="1" i="0" dirty="0">
              <a:solidFill>
                <a:srgbClr val="960000"/>
              </a:solidFill>
              <a:effectLst/>
              <a:latin typeface="Abadi Extra Light" panose="020B0204020104020204" pitchFamily="34" charset="0"/>
            </a:endParaRPr>
          </a:p>
          <a:p>
            <a:r>
              <a:rPr lang="fr-FR" sz="2400" dirty="0">
                <a:latin typeface="Abadi Extra Light" panose="020B0204020104020204" pitchFamily="34" charset="0"/>
              </a:rPr>
              <a:t>Défi IA 2023</a:t>
            </a:r>
          </a:p>
          <a:p>
            <a:endParaRPr lang="fr-FR" dirty="0">
              <a:latin typeface="Abadi Extra Light" panose="020B0204020104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Eva Etheve – Julie Gonzalez – Alexandre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79" name="Picture 4" descr="Pôle Occitanie | S.mart">
            <a:extLst>
              <a:ext uri="{FF2B5EF4-FFF2-40B4-BE49-F238E27FC236}">
                <a16:creationId xmlns:a16="http://schemas.microsoft.com/office/drawing/2014/main" id="{65589254-0116-505E-5E6F-7E7A550D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72376" y="240854"/>
            <a:ext cx="1034504" cy="5055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Kaggle — Wikipédia">
            <a:extLst>
              <a:ext uri="{FF2B5EF4-FFF2-40B4-BE49-F238E27FC236}">
                <a16:creationId xmlns:a16="http://schemas.microsoft.com/office/drawing/2014/main" id="{A418F9E2-4903-F0CA-A5A7-BF940397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793" y="239499"/>
            <a:ext cx="1216560" cy="46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1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E69B-586D-2DE4-B772-F70AAB9E3137}"/>
              </a:ext>
            </a:extLst>
          </p:cNvPr>
          <p:cNvSpPr txBox="1"/>
          <p:nvPr/>
        </p:nvSpPr>
        <p:spPr>
          <a:xfrm>
            <a:off x="303244" y="136646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Performance des différents modèles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7D89C1-52C8-C653-AC2B-39B0BC655D1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2D80999-B5B7-1B8A-8466-454334BDAD69}"/>
              </a:ext>
            </a:extLst>
          </p:cNvPr>
          <p:cNvSpPr txBox="1"/>
          <p:nvPr/>
        </p:nvSpPr>
        <p:spPr>
          <a:xfrm>
            <a:off x="2472828" y="547601"/>
            <a:ext cx="800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9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 cas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initial SANS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endParaRPr lang="fr-FR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latin typeface="Abadi Extra Light" panose="020B0204020104020204" pitchFamily="34" charset="0"/>
              </a:rPr>
              <a:t>données initial </a:t>
            </a:r>
            <a:r>
              <a:rPr lang="fr-FR" sz="1600" dirty="0"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latin typeface="Abadi Extra Light" panose="020B0204020104020204" pitchFamily="34" charset="0"/>
              </a:rPr>
              <a:t> </a:t>
            </a:r>
            <a:r>
              <a:rPr lang="fr-FR" sz="1600" dirty="0"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600" b="1" dirty="0"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Adversarial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Validation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97A3398-60A2-A6D3-AF40-55F70F19C401}"/>
              </a:ext>
            </a:extLst>
          </p:cNvPr>
          <p:cNvSpPr/>
          <p:nvPr/>
        </p:nvSpPr>
        <p:spPr>
          <a:xfrm>
            <a:off x="2424425" y="537850"/>
            <a:ext cx="7814950" cy="1132176"/>
          </a:xfrm>
          <a:prstGeom prst="roundRect">
            <a:avLst>
              <a:gd name="adj" fmla="val 8958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CAED66-1457-CD57-326B-D4CC8BBCD56B}"/>
              </a:ext>
            </a:extLst>
          </p:cNvPr>
          <p:cNvSpPr txBox="1"/>
          <p:nvPr/>
        </p:nvSpPr>
        <p:spPr>
          <a:xfrm>
            <a:off x="3371388" y="2634537"/>
            <a:ext cx="3498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9385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E69B-586D-2DE4-B772-F70AAB9E3137}"/>
              </a:ext>
            </a:extLst>
          </p:cNvPr>
          <p:cNvSpPr txBox="1"/>
          <p:nvPr/>
        </p:nvSpPr>
        <p:spPr>
          <a:xfrm>
            <a:off x="303244" y="136646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Performance des différents modèles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7D89C1-52C8-C653-AC2B-39B0BC655D1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2D80999-B5B7-1B8A-8466-454334BDAD69}"/>
              </a:ext>
            </a:extLst>
          </p:cNvPr>
          <p:cNvSpPr txBox="1"/>
          <p:nvPr/>
        </p:nvSpPr>
        <p:spPr>
          <a:xfrm>
            <a:off x="2472828" y="547601"/>
            <a:ext cx="800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9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 cas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initial SANS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endParaRPr lang="fr-FR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initial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latin typeface="Abadi Extra Light" panose="020B0204020104020204" pitchFamily="34" charset="0"/>
              </a:rPr>
              <a:t>données </a:t>
            </a:r>
            <a:r>
              <a:rPr lang="fr-FR" sz="1600" b="1" dirty="0" err="1">
                <a:latin typeface="Abadi Extra Light" panose="020B0204020104020204" pitchFamily="34" charset="0"/>
              </a:rPr>
              <a:t>Adversarial</a:t>
            </a:r>
            <a:r>
              <a:rPr lang="fr-FR" sz="1600" b="1" dirty="0">
                <a:latin typeface="Abadi Extra Light" panose="020B0204020104020204" pitchFamily="34" charset="0"/>
              </a:rPr>
              <a:t> Validation</a:t>
            </a:r>
            <a:r>
              <a:rPr lang="fr-FR" sz="1600" dirty="0">
                <a:latin typeface="Abadi Extra Light" panose="020B0204020104020204" pitchFamily="34" charset="0"/>
              </a:rPr>
              <a:t> avec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latin typeface="Abadi Extra Light" panose="020B0204020104020204" pitchFamily="34" charset="0"/>
              </a:rPr>
              <a:t> </a:t>
            </a:r>
            <a:r>
              <a:rPr lang="fr-FR" sz="1600" dirty="0"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97A3398-60A2-A6D3-AF40-55F70F19C401}"/>
              </a:ext>
            </a:extLst>
          </p:cNvPr>
          <p:cNvSpPr/>
          <p:nvPr/>
        </p:nvSpPr>
        <p:spPr>
          <a:xfrm>
            <a:off x="2424425" y="537850"/>
            <a:ext cx="7814950" cy="1132176"/>
          </a:xfrm>
          <a:prstGeom prst="roundRect">
            <a:avLst>
              <a:gd name="adj" fmla="val 8958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E34387-28C1-4DB8-FF53-6316F7D3A252}"/>
              </a:ext>
            </a:extLst>
          </p:cNvPr>
          <p:cNvSpPr txBox="1"/>
          <p:nvPr/>
        </p:nvSpPr>
        <p:spPr>
          <a:xfrm>
            <a:off x="3371388" y="2634537"/>
            <a:ext cx="3498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59742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E69B-586D-2DE4-B772-F70AAB9E3137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Performance des différents modèles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7D89C1-52C8-C653-AC2B-39B0BC655D1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A7539D8-6522-676B-67C4-9FE0623D8590}"/>
              </a:ext>
            </a:extLst>
          </p:cNvPr>
          <p:cNvSpPr txBox="1"/>
          <p:nvPr/>
        </p:nvSpPr>
        <p:spPr>
          <a:xfrm>
            <a:off x="469715" y="543272"/>
            <a:ext cx="2397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MODÈLE(S) RETENU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A63F2A65-D416-9FEC-852E-4049D754241E}"/>
              </a:ext>
            </a:extLst>
          </p:cNvPr>
          <p:cNvSpPr/>
          <p:nvPr/>
        </p:nvSpPr>
        <p:spPr>
          <a:xfrm>
            <a:off x="439182" y="547408"/>
            <a:ext cx="2199243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B542D63-5410-7725-36F0-F7F4E8885E33}"/>
              </a:ext>
            </a:extLst>
          </p:cNvPr>
          <p:cNvSpPr txBox="1"/>
          <p:nvPr/>
        </p:nvSpPr>
        <p:spPr>
          <a:xfrm>
            <a:off x="3429382" y="2019220"/>
            <a:ext cx="6880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Mettre images correspondants aux 2 modèles (cat + NN) + moyenne non pondérée</a:t>
            </a:r>
          </a:p>
        </p:txBody>
      </p:sp>
    </p:spTree>
    <p:extLst>
      <p:ext uri="{BB962C8B-B14F-4D97-AF65-F5344CB8AC3E}">
        <p14:creationId xmlns:p14="http://schemas.microsoft.com/office/powerpoint/2010/main" val="177797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ECF27AF-6D2E-AF8F-79B5-F00C91BEB6AE}"/>
              </a:ext>
            </a:extLst>
          </p:cNvPr>
          <p:cNvSpPr txBox="1"/>
          <p:nvPr/>
        </p:nvSpPr>
        <p:spPr>
          <a:xfrm>
            <a:off x="380999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Analyse exploratoire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CBD7CD0-9639-9804-216D-F10AD25F044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351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6E615CD-B7B3-9359-537A-175B4154D709}"/>
              </a:ext>
            </a:extLst>
          </p:cNvPr>
          <p:cNvSpPr txBox="1"/>
          <p:nvPr/>
        </p:nvSpPr>
        <p:spPr>
          <a:xfrm>
            <a:off x="380999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Démonstration de </a:t>
            </a:r>
            <a:r>
              <a:rPr lang="fr-FR" dirty="0" err="1">
                <a:latin typeface="Abadi Extra Light" panose="020B0204020104020204" pitchFamily="34" charset="0"/>
              </a:rPr>
              <a:t>Gradio</a:t>
            </a:r>
            <a:r>
              <a:rPr lang="fr-FR" dirty="0">
                <a:latin typeface="Abadi Extra Light" panose="020B0204020104020204" pitchFamily="34" charset="0"/>
              </a:rPr>
              <a:t> et du </a:t>
            </a:r>
            <a:r>
              <a:rPr lang="fr-FR" dirty="0" err="1">
                <a:latin typeface="Abadi Extra Light" panose="020B0204020104020204" pitchFamily="34" charset="0"/>
              </a:rPr>
              <a:t>Dockerfile</a:t>
            </a: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C4850E-6497-A147-EF11-192A92EC3872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711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495B3F5-41A0-3177-6BE3-D4FA69C84E46}"/>
              </a:ext>
            </a:extLst>
          </p:cNvPr>
          <p:cNvSpPr txBox="1"/>
          <p:nvPr/>
        </p:nvSpPr>
        <p:spPr>
          <a:xfrm>
            <a:off x="380999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Interprétabilité et analyse du modèle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514FD62-320B-C9D9-1B4A-758FDB61E42E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04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EE71375-82AB-947E-C6BC-1B188DBBDE20}"/>
              </a:ext>
            </a:extLst>
          </p:cNvPr>
          <p:cNvSpPr txBox="1"/>
          <p:nvPr/>
        </p:nvSpPr>
        <p:spPr>
          <a:xfrm>
            <a:off x="258765" y="198777"/>
            <a:ext cx="6102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Oral presentation - (</a:t>
            </a:r>
            <a:r>
              <a:rPr lang="en-US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30%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)</a:t>
            </a:r>
            <a:b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15 minutes presentation + 10 minutes questions.</a:t>
            </a:r>
            <a:b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You will be evaluated on the following criteria: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Quality of the presentation.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Explanations of the chosen features and algorithm.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Demonstration of your application.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Some insights on your model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biais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and interpretability.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0287BE5-01DC-362E-797A-C4EE408D2325}"/>
              </a:ext>
            </a:extLst>
          </p:cNvPr>
          <p:cNvSpPr txBox="1"/>
          <p:nvPr/>
        </p:nvSpPr>
        <p:spPr>
          <a:xfrm>
            <a:off x="804363" y="3111186"/>
            <a:ext cx="61022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effectLst/>
                <a:latin typeface="Segoe UI Historic" panose="020B0502040204020203" pitchFamily="34" charset="0"/>
              </a:rPr>
              <a:t>1) Stratégie des requêtes, suppression des doublons pour économiser le nb de requêtes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adversarial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2) Transformation sur les données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feature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engineering (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cost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life) 3) Test des différents modèles + stratégie de recherches des meilleurs params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results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: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boosting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, NN, ada, cat,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stacking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etc… 4)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Exploratory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analysis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5) Démonstration de notre appli :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gradio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+ </a:t>
            </a:r>
            <a:r>
              <a:rPr lang="fr-FR" sz="1100" b="0" i="0" dirty="0" err="1">
                <a:effectLst/>
                <a:latin typeface="Segoe UI Historic" panose="020B0502040204020203" pitchFamily="34" charset="0"/>
              </a:rPr>
              <a:t>dockerfile</a:t>
            </a:r>
            <a:r>
              <a:rPr lang="fr-FR" sz="1100" b="0" i="0" dirty="0">
                <a:effectLst/>
                <a:latin typeface="Segoe UI Historic" panose="020B0502040204020203" pitchFamily="34" charset="0"/>
              </a:rPr>
              <a:t> 6) Interprétabilité + biais du modèle final</a:t>
            </a:r>
            <a:endParaRPr lang="fr-FR" sz="11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6E26E80-4419-EEB9-5C4B-BFE5DF0810A9}"/>
              </a:ext>
            </a:extLst>
          </p:cNvPr>
          <p:cNvSpPr txBox="1"/>
          <p:nvPr/>
        </p:nvSpPr>
        <p:spPr>
          <a:xfrm>
            <a:off x="5381286" y="188305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(on passe de ?? de données à ?? de données)</a:t>
            </a:r>
          </a:p>
        </p:txBody>
      </p:sp>
    </p:spTree>
    <p:extLst>
      <p:ext uri="{BB962C8B-B14F-4D97-AF65-F5344CB8AC3E}">
        <p14:creationId xmlns:p14="http://schemas.microsoft.com/office/powerpoint/2010/main" val="36921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865A5F6E-4927-B118-1091-1186E032C25A}"/>
              </a:ext>
            </a:extLst>
          </p:cNvPr>
          <p:cNvCxnSpPr/>
          <p:nvPr/>
        </p:nvCxnSpPr>
        <p:spPr>
          <a:xfrm flipV="1">
            <a:off x="335901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B1A1CE-C566-40DE-3898-974BAF80237D}"/>
              </a:ext>
            </a:extLst>
          </p:cNvPr>
          <p:cNvCxnSpPr/>
          <p:nvPr/>
        </p:nvCxnSpPr>
        <p:spPr>
          <a:xfrm flipV="1">
            <a:off x="1915872" y="3014920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C139AA8-7EF7-47CB-3676-A74BA96BDF92}"/>
              </a:ext>
            </a:extLst>
          </p:cNvPr>
          <p:cNvCxnSpPr/>
          <p:nvPr/>
        </p:nvCxnSpPr>
        <p:spPr>
          <a:xfrm flipV="1">
            <a:off x="3539413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48E5235-B3F0-E83F-B173-5F3A21A41B8B}"/>
              </a:ext>
            </a:extLst>
          </p:cNvPr>
          <p:cNvCxnSpPr/>
          <p:nvPr/>
        </p:nvCxnSpPr>
        <p:spPr>
          <a:xfrm flipV="1">
            <a:off x="5676109" y="3037780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7EF2F33-F718-0090-E4D3-FEE73D5EADC8}"/>
              </a:ext>
            </a:extLst>
          </p:cNvPr>
          <p:cNvCxnSpPr/>
          <p:nvPr/>
        </p:nvCxnSpPr>
        <p:spPr>
          <a:xfrm flipV="1">
            <a:off x="7714691" y="1941701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A6F7238-EB73-16F9-A227-6DD756EEF7A8}"/>
              </a:ext>
            </a:extLst>
          </p:cNvPr>
          <p:cNvCxnSpPr>
            <a:cxnSpLocks/>
          </p:cNvCxnSpPr>
          <p:nvPr/>
        </p:nvCxnSpPr>
        <p:spPr>
          <a:xfrm flipV="1">
            <a:off x="9836389" y="3033582"/>
            <a:ext cx="0" cy="10503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1A55A0A-32A3-7A34-82D7-71865F64E352}"/>
              </a:ext>
            </a:extLst>
          </p:cNvPr>
          <p:cNvSpPr/>
          <p:nvPr/>
        </p:nvSpPr>
        <p:spPr>
          <a:xfrm>
            <a:off x="109787" y="2992061"/>
            <a:ext cx="11909597" cy="45719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0C3AAC3-9833-9BA4-A573-8E8DED6E2047}"/>
              </a:ext>
            </a:extLst>
          </p:cNvPr>
          <p:cNvSpPr txBox="1"/>
          <p:nvPr/>
        </p:nvSpPr>
        <p:spPr>
          <a:xfrm>
            <a:off x="494524" y="1272384"/>
            <a:ext cx="225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Stratégie, traitement &amp; sélection des requêtes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8E45376-01B8-1A18-B8E1-FEE3AF52DBF4}"/>
              </a:ext>
            </a:extLst>
          </p:cNvPr>
          <p:cNvSpPr txBox="1"/>
          <p:nvPr/>
        </p:nvSpPr>
        <p:spPr>
          <a:xfrm>
            <a:off x="2070804" y="4075906"/>
            <a:ext cx="202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41C90BC-B82C-F71A-FAF7-603F44B3AF2A}"/>
              </a:ext>
            </a:extLst>
          </p:cNvPr>
          <p:cNvSpPr txBox="1"/>
          <p:nvPr/>
        </p:nvSpPr>
        <p:spPr>
          <a:xfrm>
            <a:off x="3506226" y="1279843"/>
            <a:ext cx="2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Performance des différents modèles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6385082-9935-A43C-9B56-9793A2B672B1}"/>
              </a:ext>
            </a:extLst>
          </p:cNvPr>
          <p:cNvSpPr txBox="1"/>
          <p:nvPr/>
        </p:nvSpPr>
        <p:spPr>
          <a:xfrm>
            <a:off x="5887532" y="4394945"/>
            <a:ext cx="24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badi Extra Light" panose="020B0204020104020204" pitchFamily="34" charset="0"/>
              </a:rPr>
              <a:t>Analyse exploratoire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0BA2373-DC71-04EB-9A18-42A485329C44}"/>
              </a:ext>
            </a:extLst>
          </p:cNvPr>
          <p:cNvSpPr txBox="1"/>
          <p:nvPr/>
        </p:nvSpPr>
        <p:spPr>
          <a:xfrm>
            <a:off x="7812717" y="1244971"/>
            <a:ext cx="2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Démonstration de </a:t>
            </a:r>
            <a:r>
              <a:rPr lang="fr-FR" dirty="0" err="1">
                <a:latin typeface="Abadi Extra Light" panose="020B0204020104020204" pitchFamily="34" charset="0"/>
              </a:rPr>
              <a:t>Gradio</a:t>
            </a:r>
            <a:r>
              <a:rPr lang="fr-FR" dirty="0">
                <a:latin typeface="Abadi Extra Light" panose="020B0204020104020204" pitchFamily="34" charset="0"/>
              </a:rPr>
              <a:t> et du </a:t>
            </a:r>
            <a:r>
              <a:rPr lang="fr-FR" dirty="0" err="1">
                <a:latin typeface="Abadi Extra Light" panose="020B0204020104020204" pitchFamily="34" charset="0"/>
              </a:rPr>
              <a:t>Dockerfile</a:t>
            </a: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F2E7634-B719-A143-DBA0-C2F8E545AF3B}"/>
              </a:ext>
            </a:extLst>
          </p:cNvPr>
          <p:cNvSpPr txBox="1"/>
          <p:nvPr/>
        </p:nvSpPr>
        <p:spPr>
          <a:xfrm>
            <a:off x="10050751" y="4111126"/>
            <a:ext cx="209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Interprétabilité et analyse du modèle final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5493446-AEA8-5EDF-C4EA-E863057DBF3B}"/>
              </a:ext>
            </a:extLst>
          </p:cNvPr>
          <p:cNvSpPr txBox="1"/>
          <p:nvPr/>
        </p:nvSpPr>
        <p:spPr>
          <a:xfrm>
            <a:off x="54221" y="1104559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2847791-6005-AC82-60AD-C58C43CC6701}"/>
              </a:ext>
            </a:extLst>
          </p:cNvPr>
          <p:cNvSpPr txBox="1"/>
          <p:nvPr/>
        </p:nvSpPr>
        <p:spPr>
          <a:xfrm>
            <a:off x="1621238" y="3997871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0913198-BDF1-AB37-7EBE-019E30A41F94}"/>
              </a:ext>
            </a:extLst>
          </p:cNvPr>
          <p:cNvSpPr txBox="1"/>
          <p:nvPr/>
        </p:nvSpPr>
        <p:spPr>
          <a:xfrm>
            <a:off x="3261031" y="1104559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0CA9C84-B4EE-206E-9A6D-770006E5A9E2}"/>
              </a:ext>
            </a:extLst>
          </p:cNvPr>
          <p:cNvSpPr txBox="1"/>
          <p:nvPr/>
        </p:nvSpPr>
        <p:spPr>
          <a:xfrm>
            <a:off x="5341245" y="4069452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4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4C6D727-3687-9847-9E23-5F7C15EC3E16}"/>
              </a:ext>
            </a:extLst>
          </p:cNvPr>
          <p:cNvSpPr txBox="1"/>
          <p:nvPr/>
        </p:nvSpPr>
        <p:spPr>
          <a:xfrm>
            <a:off x="7377354" y="1103631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5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940510D2-F4F4-D581-B7D4-0628E88BB5ED}"/>
              </a:ext>
            </a:extLst>
          </p:cNvPr>
          <p:cNvSpPr txBox="1"/>
          <p:nvPr/>
        </p:nvSpPr>
        <p:spPr>
          <a:xfrm>
            <a:off x="9522274" y="4069452"/>
            <a:ext cx="11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1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FC1929B-6A21-AED2-C9DF-BDAB6AF9D17B}"/>
              </a:ext>
            </a:extLst>
          </p:cNvPr>
          <p:cNvSpPr/>
          <p:nvPr/>
        </p:nvSpPr>
        <p:spPr>
          <a:xfrm>
            <a:off x="796736" y="1662283"/>
            <a:ext cx="8493244" cy="4536591"/>
          </a:xfrm>
          <a:prstGeom prst="roundRect">
            <a:avLst>
              <a:gd name="adj" fmla="val 12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79044F4-574F-31DC-65A4-AB22015951A1}"/>
              </a:ext>
            </a:extLst>
          </p:cNvPr>
          <p:cNvSpPr txBox="1"/>
          <p:nvPr/>
        </p:nvSpPr>
        <p:spPr>
          <a:xfrm>
            <a:off x="303244" y="13849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Stratégie, traitement &amp; sélection des requêtes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5C1BCA3-2899-D06E-E912-A101D254D26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B8DC6FF-5F88-E9DC-EBD8-9FB1AA79BDDD}"/>
              </a:ext>
            </a:extLst>
          </p:cNvPr>
          <p:cNvSpPr txBox="1"/>
          <p:nvPr/>
        </p:nvSpPr>
        <p:spPr>
          <a:xfrm>
            <a:off x="2305413" y="1099237"/>
            <a:ext cx="781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OBJECTIF</a:t>
            </a:r>
            <a:r>
              <a:rPr lang="fr-FR" dirty="0">
                <a:latin typeface="Abadi Extra Light" panose="020B0204020104020204" pitchFamily="34" charset="0"/>
              </a:rPr>
              <a:t> : créer des requêtes avec une distribution semblable au jeu de test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E645F2-B732-5C26-C6C9-4EDBFA128EEB}"/>
              </a:ext>
            </a:extLst>
          </p:cNvPr>
          <p:cNvSpPr txBox="1"/>
          <p:nvPr/>
        </p:nvSpPr>
        <p:spPr>
          <a:xfrm>
            <a:off x="303244" y="547408"/>
            <a:ext cx="341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Stratégie de création des requêtes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F0BCC07-3B0B-D10A-0676-8024FA49BD05}"/>
              </a:ext>
            </a:extLst>
          </p:cNvPr>
          <p:cNvSpPr/>
          <p:nvPr/>
        </p:nvSpPr>
        <p:spPr>
          <a:xfrm>
            <a:off x="267732" y="547408"/>
            <a:ext cx="3301090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Graphique 56" descr="Cible avec un remplissage uni">
            <a:extLst>
              <a:ext uri="{FF2B5EF4-FFF2-40B4-BE49-F238E27FC236}">
                <a16:creationId xmlns:a16="http://schemas.microsoft.com/office/drawing/2014/main" id="{56FF8FAD-9678-CF13-4627-54B19557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900" y="1070129"/>
            <a:ext cx="413513" cy="413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74C3525-FB4D-F656-AC8C-12B8528BD6B3}"/>
                  </a:ext>
                </a:extLst>
              </p:cNvPr>
              <p:cNvSpPr txBox="1"/>
              <p:nvPr/>
            </p:nvSpPr>
            <p:spPr>
              <a:xfrm>
                <a:off x="1044388" y="1568302"/>
                <a:ext cx="8245591" cy="4657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max_requetes </a:t>
                </a:r>
                <a:r>
                  <a:rPr lang="fr-FR" b="1" dirty="0">
                    <a:latin typeface="Abadi Extra Light" panose="020B0204020104020204" pitchFamily="34" charset="0"/>
                  </a:rPr>
                  <a:t>–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nb maximal de requêtes qu’un utilisateur peut réaliser = </a:t>
                </a:r>
                <a:r>
                  <a:rPr lang="fr-FR" dirty="0">
                    <a:latin typeface="Abadi Extra Light" panose="020B0204020104020204" pitchFamily="34" charset="0"/>
                  </a:rPr>
                  <a:t>2/3/4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1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threshold_city</a:t>
                </a:r>
                <a:r>
                  <a:rPr lang="fr-FR" sz="1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b="1" dirty="0">
                    <a:latin typeface="Abadi Extra Light" panose="020B0204020104020204" pitchFamily="34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Abadi Extra Light" panose="020B0204020104020204" pitchFamily="34" charset="0"/>
                  </a:rPr>
                  <a:t>qu’un utilisateur change de destination </a:t>
                </a:r>
                <a:r>
                  <a:rPr lang="fr-FR" dirty="0">
                    <a:latin typeface="Abadi Extra Light" panose="020B0204020104020204" pitchFamily="34" charset="0"/>
                  </a:rPr>
                  <a:t>= 0.02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1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threshold_language</a:t>
                </a:r>
                <a:r>
                  <a:rPr lang="fr-FR" sz="1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b="1" dirty="0">
                    <a:latin typeface="Abadi Extra Light" panose="020B0204020104020204" pitchFamily="34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fr-FR" sz="1400" dirty="0">
                    <a:latin typeface="Abadi Extra Light" panose="020B0204020104020204" pitchFamily="34" charset="0"/>
                  </a:rPr>
                  <a:t> qu’un utilisateur change de langage de recherche </a:t>
                </a:r>
                <a:r>
                  <a:rPr lang="fr-FR" dirty="0">
                    <a:latin typeface="Abadi Extra Light" panose="020B0204020104020204" pitchFamily="34" charset="0"/>
                  </a:rPr>
                  <a:t>= 0.02</a:t>
                </a:r>
              </a:p>
              <a:p>
                <a:pPr>
                  <a:lnSpc>
                    <a:spcPct val="150000"/>
                  </a:lnSpc>
                </a:pPr>
                <a:endParaRPr lang="fr-FR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i="1" dirty="0">
                    <a:latin typeface="Abadi Extra Light" panose="020B0204020104020204" pitchFamily="34" charset="0"/>
                  </a:rPr>
                  <a:t>Pour chaque utilisateur, on lui attribue : </a:t>
                </a:r>
                <a:r>
                  <a:rPr lang="fr-FR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- Le </a:t>
                </a:r>
                <a:r>
                  <a:rPr lang="fr-FR" b="1" dirty="0">
                    <a:solidFill>
                      <a:srgbClr val="C00000"/>
                    </a:solidFill>
                    <a:latin typeface="Abadi Extra Light" panose="020B0204020104020204" pitchFamily="34" charset="0"/>
                  </a:rPr>
                  <a:t>nb total de requêtes </a:t>
                </a:r>
                <a:r>
                  <a:rPr lang="fr-FR" sz="1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nb_requetes</a:t>
                </a:r>
                <a:r>
                  <a:rPr lang="fr-FR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dirty="0">
                    <a:latin typeface="Abadi Extra Light" panose="020B0204020104020204" pitchFamily="34" charset="0"/>
                  </a:rPr>
                  <a:t>que l’utilisateur va réaliser –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aléatoire</a:t>
                </a:r>
                <a:r>
                  <a:rPr lang="fr-FR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- Une/des </a:t>
                </a:r>
                <a:r>
                  <a:rPr lang="fr-FR" b="1" dirty="0">
                    <a:solidFill>
                      <a:srgbClr val="C00000"/>
                    </a:solidFill>
                    <a:latin typeface="Abadi Extra Light" panose="020B0204020104020204" pitchFamily="34" charset="0"/>
                  </a:rPr>
                  <a:t>date(s) </a:t>
                </a:r>
                <a:r>
                  <a:rPr lang="fr-FR" dirty="0">
                    <a:latin typeface="Abadi Extra Light" panose="020B0204020104020204" pitchFamily="34" charset="0"/>
                  </a:rPr>
                  <a:t>pour chacune de ses requêtes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	–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tirage aléatoire de </a:t>
                </a:r>
                <a:r>
                  <a:rPr lang="fr-FR" sz="1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nb_requetes</a:t>
                </a:r>
                <a:r>
                  <a:rPr lang="fr-FR" sz="1100" dirty="0">
                    <a:latin typeface="Abadi Extra Light" panose="020B0204020104020204" pitchFamily="34" charset="0"/>
                  </a:rPr>
                  <a:t>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dates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[0,44]</m:t>
                    </m:r>
                  </m:oMath>
                </a14:m>
                <a:r>
                  <a:rPr lang="fr-FR" sz="1400" dirty="0">
                    <a:latin typeface="Abadi Extra Light" panose="020B0204020104020204" pitchFamily="34" charset="0"/>
                  </a:rPr>
                  <a:t> puis rangées dans l’ordre décroissant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- Une/des </a:t>
                </a:r>
                <a:r>
                  <a:rPr lang="fr-FR" b="1" dirty="0">
                    <a:solidFill>
                      <a:srgbClr val="C00000"/>
                    </a:solidFill>
                    <a:latin typeface="Abadi Extra Light" panose="020B0204020104020204" pitchFamily="34" charset="0"/>
                  </a:rPr>
                  <a:t>ville(s) </a:t>
                </a:r>
                <a:r>
                  <a:rPr lang="fr-FR" b="1" dirty="0">
                    <a:latin typeface="Abadi Extra Light" panose="020B0204020104020204" pitchFamily="34" charset="0"/>
                  </a:rPr>
                  <a:t>–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1</a:t>
                </a:r>
                <a:r>
                  <a:rPr lang="fr-FR" sz="1400" baseline="30000" dirty="0">
                    <a:latin typeface="Abadi Extra Light" panose="020B0204020104020204" pitchFamily="34" charset="0"/>
                  </a:rPr>
                  <a:t>ère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 aléatoire puis probabilité de 0.02 de changer de ville</a:t>
                </a:r>
                <a:endParaRPr lang="fr-FR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- Une/des </a:t>
                </a:r>
                <a:r>
                  <a:rPr lang="fr-FR" b="1" dirty="0">
                    <a:solidFill>
                      <a:srgbClr val="C00000"/>
                    </a:solidFill>
                    <a:latin typeface="Abadi Extra Light" panose="020B0204020104020204" pitchFamily="34" charset="0"/>
                  </a:rPr>
                  <a:t>langue(s) </a:t>
                </a:r>
                <a:r>
                  <a:rPr lang="fr-FR" dirty="0">
                    <a:latin typeface="Abadi Extra Light" panose="020B0204020104020204" pitchFamily="34" charset="0"/>
                  </a:rPr>
                  <a:t>– 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1</a:t>
                </a:r>
                <a:r>
                  <a:rPr lang="fr-FR" sz="1400" baseline="30000" dirty="0">
                    <a:latin typeface="Abadi Extra Light" panose="020B0204020104020204" pitchFamily="34" charset="0"/>
                  </a:rPr>
                  <a:t>ère</a:t>
                </a:r>
                <a:r>
                  <a:rPr lang="fr-FR" sz="1400" dirty="0">
                    <a:latin typeface="Abadi Extra Light" panose="020B0204020104020204" pitchFamily="34" charset="0"/>
                  </a:rPr>
                  <a:t> aléatoire puis probabilité de 0.02 de changer de langue</a:t>
                </a:r>
                <a:endParaRPr lang="fr-FR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Abadi Extra Light" panose="020B0204020104020204" pitchFamily="34" charset="0"/>
                  </a:rPr>
                  <a:t>	- Une valeur pour mobile – aléatoire </a:t>
                </a: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74C3525-FB4D-F656-AC8C-12B8528B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88" y="1568302"/>
                <a:ext cx="8245591" cy="4657814"/>
              </a:xfrm>
              <a:prstGeom prst="rect">
                <a:avLst/>
              </a:prstGeom>
              <a:blipFill>
                <a:blip r:embed="rId4"/>
                <a:stretch>
                  <a:fillRect l="-591" b="-2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igne Plus 60">
            <a:extLst>
              <a:ext uri="{FF2B5EF4-FFF2-40B4-BE49-F238E27FC236}">
                <a16:creationId xmlns:a16="http://schemas.microsoft.com/office/drawing/2014/main" id="{DDA1309B-A7C0-DF75-3B9D-AA87FCC5C12E}"/>
              </a:ext>
            </a:extLst>
          </p:cNvPr>
          <p:cNvSpPr/>
          <p:nvPr/>
        </p:nvSpPr>
        <p:spPr>
          <a:xfrm>
            <a:off x="9374570" y="1887757"/>
            <a:ext cx="639193" cy="645609"/>
          </a:xfrm>
          <a:prstGeom prst="mathPlus">
            <a:avLst>
              <a:gd name="adj1" fmla="val 779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9B04F0-8A62-1D53-2397-06591F00D7AA}"/>
              </a:ext>
            </a:extLst>
          </p:cNvPr>
          <p:cNvSpPr txBox="1"/>
          <p:nvPr/>
        </p:nvSpPr>
        <p:spPr>
          <a:xfrm>
            <a:off x="9836733" y="1756677"/>
            <a:ext cx="2001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Suppression des doublons pour ne pas faire plusieurs fois les mêmes requêtes</a:t>
            </a:r>
            <a:endParaRPr lang="fr-FR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05077F6-BAF8-E5C0-70FD-9CE5134CCC74}"/>
              </a:ext>
            </a:extLst>
          </p:cNvPr>
          <p:cNvSpPr/>
          <p:nvPr/>
        </p:nvSpPr>
        <p:spPr>
          <a:xfrm>
            <a:off x="8975025" y="1935476"/>
            <a:ext cx="2595829" cy="663355"/>
          </a:xfrm>
          <a:prstGeom prst="roundRect">
            <a:avLst>
              <a:gd name="adj" fmla="val 12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79044F4-574F-31DC-65A4-AB22015951A1}"/>
              </a:ext>
            </a:extLst>
          </p:cNvPr>
          <p:cNvSpPr txBox="1"/>
          <p:nvPr/>
        </p:nvSpPr>
        <p:spPr>
          <a:xfrm>
            <a:off x="303244" y="13849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Stratégie, traitement &amp; sélection des requêtes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5C1BCA3-2899-D06E-E912-A101D254D26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E645F2-B732-5C26-C6C9-4EDBFA128EEB}"/>
              </a:ext>
            </a:extLst>
          </p:cNvPr>
          <p:cNvSpPr txBox="1"/>
          <p:nvPr/>
        </p:nvSpPr>
        <p:spPr>
          <a:xfrm>
            <a:off x="303244" y="547408"/>
            <a:ext cx="210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Abadi Extra Light" panose="020B0204020104020204" pitchFamily="34" charset="0"/>
              </a:rPr>
              <a:t>Adversarial</a:t>
            </a:r>
            <a:r>
              <a:rPr lang="fr-FR" dirty="0">
                <a:latin typeface="Abadi Extra Light" panose="020B0204020104020204" pitchFamily="34" charset="0"/>
              </a:rPr>
              <a:t> Validation 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F0BCC07-3B0B-D10A-0676-8024FA49BD05}"/>
              </a:ext>
            </a:extLst>
          </p:cNvPr>
          <p:cNvSpPr/>
          <p:nvPr/>
        </p:nvSpPr>
        <p:spPr>
          <a:xfrm>
            <a:off x="267732" y="547408"/>
            <a:ext cx="2102605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2283E55-9D44-27B4-9444-360E7AC28A71}"/>
              </a:ext>
            </a:extLst>
          </p:cNvPr>
          <p:cNvSpPr txBox="1"/>
          <p:nvPr/>
        </p:nvSpPr>
        <p:spPr>
          <a:xfrm>
            <a:off x="2305413" y="1099237"/>
            <a:ext cx="781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OBJECTIF</a:t>
            </a:r>
            <a:r>
              <a:rPr lang="fr-FR" dirty="0">
                <a:latin typeface="Abadi Extra Light" panose="020B0204020104020204" pitchFamily="34" charset="0"/>
              </a:rPr>
              <a:t> : garder les requêtes les plus proches du jeu de test </a:t>
            </a:r>
          </a:p>
        </p:txBody>
      </p:sp>
      <p:pic>
        <p:nvPicPr>
          <p:cNvPr id="56" name="Graphique 55" descr="Cible avec un remplissage uni">
            <a:extLst>
              <a:ext uri="{FF2B5EF4-FFF2-40B4-BE49-F238E27FC236}">
                <a16:creationId xmlns:a16="http://schemas.microsoft.com/office/drawing/2014/main" id="{811BC9F6-3321-F4B4-A283-D628258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6098" y="1077146"/>
            <a:ext cx="413513" cy="413513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F076870D-9712-0890-5F17-AEF7318BE5E2}"/>
              </a:ext>
            </a:extLst>
          </p:cNvPr>
          <p:cNvSpPr txBox="1"/>
          <p:nvPr/>
        </p:nvSpPr>
        <p:spPr>
          <a:xfrm>
            <a:off x="8971710" y="1926063"/>
            <a:ext cx="286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AVANT </a:t>
            </a:r>
            <a:r>
              <a:rPr lang="fr-FR" dirty="0">
                <a:latin typeface="Abadi Extra Light" panose="020B0204020104020204" pitchFamily="34" charset="0"/>
              </a:rPr>
              <a:t>: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960,784 </a:t>
            </a:r>
            <a:r>
              <a:rPr lang="fr-FR" dirty="0">
                <a:latin typeface="Abadi Extra Light" panose="020B0204020104020204" pitchFamily="34" charset="0"/>
              </a:rPr>
              <a:t>requêtes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</a:t>
            </a:r>
          </a:p>
          <a:p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APRES </a:t>
            </a:r>
            <a:r>
              <a:rPr lang="fr-FR" dirty="0">
                <a:latin typeface="Abadi Extra Light" panose="020B0204020104020204" pitchFamily="34" charset="0"/>
              </a:rPr>
              <a:t>: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118,179 </a:t>
            </a:r>
            <a:r>
              <a:rPr lang="fr-FR" dirty="0">
                <a:latin typeface="Abadi Extra Light" panose="020B0204020104020204" pitchFamily="34" charset="0"/>
              </a:rPr>
              <a:t>requêtes</a:t>
            </a:r>
            <a:r>
              <a:rPr lang="fr-F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</a:t>
            </a:r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C454E62-78C4-534F-75D5-D0CFC9C19FEF}"/>
              </a:ext>
            </a:extLst>
          </p:cNvPr>
          <p:cNvSpPr txBox="1"/>
          <p:nvPr/>
        </p:nvSpPr>
        <p:spPr>
          <a:xfrm>
            <a:off x="505504" y="2351782"/>
            <a:ext cx="3498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A décrire ++ </a:t>
            </a:r>
          </a:p>
        </p:txBody>
      </p:sp>
    </p:spTree>
    <p:extLst>
      <p:ext uri="{BB962C8B-B14F-4D97-AF65-F5344CB8AC3E}">
        <p14:creationId xmlns:p14="http://schemas.microsoft.com/office/powerpoint/2010/main" val="78986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6F7F685-C23B-FD6F-716F-43799A87822E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4CFABF-AB0D-E5B4-C8C7-D592E2E1C3C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A463E8C-FB79-654E-B20A-826980EA33C3}"/>
              </a:ext>
            </a:extLst>
          </p:cNvPr>
          <p:cNvSpPr/>
          <p:nvPr/>
        </p:nvSpPr>
        <p:spPr>
          <a:xfrm>
            <a:off x="3389539" y="1595342"/>
            <a:ext cx="2934165" cy="3487108"/>
          </a:xfrm>
          <a:prstGeom prst="roundRect">
            <a:avLst>
              <a:gd name="adj" fmla="val 9028"/>
            </a:avLst>
          </a:prstGeom>
          <a:solidFill>
            <a:srgbClr val="960000">
              <a:alpha val="20000"/>
            </a:srgb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0361AEB-071E-3957-A313-CC29C68EBCC0}"/>
              </a:ext>
            </a:extLst>
          </p:cNvPr>
          <p:cNvSpPr txBox="1"/>
          <p:nvPr/>
        </p:nvSpPr>
        <p:spPr>
          <a:xfrm>
            <a:off x="221410" y="547876"/>
            <a:ext cx="446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des variables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QUALITATIVES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924F270-078A-30F7-2E91-27A7D349221A}"/>
              </a:ext>
            </a:extLst>
          </p:cNvPr>
          <p:cNvSpPr/>
          <p:nvPr/>
        </p:nvSpPr>
        <p:spPr>
          <a:xfrm>
            <a:off x="267733" y="547408"/>
            <a:ext cx="4020182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5A04250-AF0C-A534-C1C9-7CBDE5EC036C}"/>
              </a:ext>
            </a:extLst>
          </p:cNvPr>
          <p:cNvSpPr txBox="1"/>
          <p:nvPr/>
        </p:nvSpPr>
        <p:spPr>
          <a:xfrm>
            <a:off x="3408589" y="1653186"/>
            <a:ext cx="293416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9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27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999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6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brand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16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mobile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2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parking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2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pool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2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C00000"/>
                </a:solidFill>
                <a:latin typeface="Abadi Extra Light" panose="020B0204020104020204" pitchFamily="34" charset="0"/>
                <a:cs typeface="Courier New" panose="02070309020205020404" pitchFamily="49" charset="0"/>
              </a:rPr>
              <a:t>3</a:t>
            </a:r>
            <a:r>
              <a:rPr lang="fr-FR" sz="1400" dirty="0">
                <a:latin typeface="Abadi Extra Light" panose="020B0204020104020204" pitchFamily="34" charset="0"/>
                <a:cs typeface="Courier New" panose="02070309020205020404" pitchFamily="49" charset="0"/>
              </a:rPr>
              <a:t> modalités)</a:t>
            </a:r>
          </a:p>
        </p:txBody>
      </p:sp>
      <p:sp>
        <p:nvSpPr>
          <p:cNvPr id="61" name="Accolade fermante 60">
            <a:extLst>
              <a:ext uri="{FF2B5EF4-FFF2-40B4-BE49-F238E27FC236}">
                <a16:creationId xmlns:a16="http://schemas.microsoft.com/office/drawing/2014/main" id="{62AE0D59-C2D3-4296-D874-E0C203D8EAC1}"/>
              </a:ext>
            </a:extLst>
          </p:cNvPr>
          <p:cNvSpPr/>
          <p:nvPr/>
        </p:nvSpPr>
        <p:spPr>
          <a:xfrm>
            <a:off x="6392044" y="1708726"/>
            <a:ext cx="266700" cy="13838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ccolade fermante 61">
            <a:extLst>
              <a:ext uri="{FF2B5EF4-FFF2-40B4-BE49-F238E27FC236}">
                <a16:creationId xmlns:a16="http://schemas.microsoft.com/office/drawing/2014/main" id="{AD2E074E-77F0-9E42-2754-A61E2130C6F3}"/>
              </a:ext>
            </a:extLst>
          </p:cNvPr>
          <p:cNvSpPr/>
          <p:nvPr/>
        </p:nvSpPr>
        <p:spPr>
          <a:xfrm>
            <a:off x="6392044" y="3936911"/>
            <a:ext cx="266700" cy="107016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D2F972A-71D1-488A-0D02-839102F59E84}"/>
              </a:ext>
            </a:extLst>
          </p:cNvPr>
          <p:cNvSpPr txBox="1"/>
          <p:nvPr/>
        </p:nvSpPr>
        <p:spPr>
          <a:xfrm>
            <a:off x="6747617" y="2215973"/>
            <a:ext cx="2888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43D918B-EB60-2A3F-10E8-574E97FEF63F}"/>
              </a:ext>
            </a:extLst>
          </p:cNvPr>
          <p:cNvSpPr txBox="1"/>
          <p:nvPr/>
        </p:nvSpPr>
        <p:spPr>
          <a:xfrm>
            <a:off x="6797380" y="4287328"/>
            <a:ext cx="274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 Hot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EEBBD7D-1E76-1887-0340-04D34248C4DD}"/>
              </a:ext>
            </a:extLst>
          </p:cNvPr>
          <p:cNvSpPr txBox="1"/>
          <p:nvPr/>
        </p:nvSpPr>
        <p:spPr>
          <a:xfrm>
            <a:off x="79618" y="5855726"/>
            <a:ext cx="446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  <a:sym typeface="Wingdings" panose="05000000000000000000" pitchFamily="2" charset="2"/>
              </a:rPr>
              <a:t> </a:t>
            </a:r>
            <a:r>
              <a:rPr lang="fr-FR" dirty="0">
                <a:latin typeface="Abadi Extra Light" panose="020B0204020104020204" pitchFamily="34" charset="0"/>
              </a:rPr>
              <a:t>Suppression des informations redondantes </a:t>
            </a:r>
          </a:p>
        </p:txBody>
      </p:sp>
    </p:spTree>
    <p:extLst>
      <p:ext uri="{BB962C8B-B14F-4D97-AF65-F5344CB8AC3E}">
        <p14:creationId xmlns:p14="http://schemas.microsoft.com/office/powerpoint/2010/main" val="30760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D6A10C0-3AE0-7C99-311C-9648B54505AE}"/>
              </a:ext>
            </a:extLst>
          </p:cNvPr>
          <p:cNvSpPr/>
          <p:nvPr/>
        </p:nvSpPr>
        <p:spPr>
          <a:xfrm>
            <a:off x="704571" y="1406303"/>
            <a:ext cx="3261541" cy="4800879"/>
          </a:xfrm>
          <a:prstGeom prst="roundRect">
            <a:avLst>
              <a:gd name="adj" fmla="val 13630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6F7F685-C23B-FD6F-716F-43799A87822E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4CFABF-AB0D-E5B4-C8C7-D592E2E1C3C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27775A3-1318-5E05-FEE6-54836C1DF8BF}"/>
              </a:ext>
            </a:extLst>
          </p:cNvPr>
          <p:cNvSpPr txBox="1"/>
          <p:nvPr/>
        </p:nvSpPr>
        <p:spPr>
          <a:xfrm>
            <a:off x="5397588" y="1082099"/>
            <a:ext cx="1125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C24453C-0DFC-CF3C-9601-5F33203B6936}"/>
              </a:ext>
            </a:extLst>
          </p:cNvPr>
          <p:cNvSpPr txBox="1"/>
          <p:nvPr/>
        </p:nvSpPr>
        <p:spPr>
          <a:xfrm>
            <a:off x="250639" y="543272"/>
            <a:ext cx="4605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des variables </a:t>
            </a:r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QUANTITATIVES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945A9C3-377F-A951-8E3B-1E8FD9CB6142}"/>
              </a:ext>
            </a:extLst>
          </p:cNvPr>
          <p:cNvSpPr/>
          <p:nvPr/>
        </p:nvSpPr>
        <p:spPr>
          <a:xfrm>
            <a:off x="267732" y="547408"/>
            <a:ext cx="4224369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616A463-20DF-0FC0-5980-8AD4B7512BE7}"/>
              </a:ext>
            </a:extLst>
          </p:cNvPr>
          <p:cNvSpPr txBox="1"/>
          <p:nvPr/>
        </p:nvSpPr>
        <p:spPr>
          <a:xfrm>
            <a:off x="9122181" y="1082099"/>
            <a:ext cx="1125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22D9972-59C7-4966-B25D-B396B48AA458}"/>
              </a:ext>
            </a:extLst>
          </p:cNvPr>
          <p:cNvSpPr txBox="1"/>
          <p:nvPr/>
        </p:nvSpPr>
        <p:spPr>
          <a:xfrm>
            <a:off x="566046" y="1055767"/>
            <a:ext cx="36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fr-FR" sz="2000" b="1" dirty="0">
                <a:latin typeface="Abadi Extra Light" panose="020B0204020104020204" pitchFamily="34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latin typeface="Abadi Extra Light" panose="020B0204020104020204" pitchFamily="34" charset="0"/>
                <a:cs typeface="Courier New" panose="02070309020205020404" pitchFamily="49" charset="0"/>
              </a:rPr>
              <a:t>target</a:t>
            </a:r>
            <a:r>
              <a:rPr lang="fr-FR" sz="2000" b="1" dirty="0">
                <a:latin typeface="Abadi Extra Light" panose="020B0204020104020204" pitchFamily="34" charset="0"/>
                <a:cs typeface="Courier New" panose="02070309020205020404" pitchFamily="49" charset="0"/>
              </a:rPr>
              <a:t> variable) 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9778B01-3B6C-0F94-DB69-F7CA38E27B69}"/>
              </a:ext>
            </a:extLst>
          </p:cNvPr>
          <p:cNvSpPr/>
          <p:nvPr/>
        </p:nvSpPr>
        <p:spPr>
          <a:xfrm>
            <a:off x="8018004" y="1406303"/>
            <a:ext cx="3261541" cy="3081721"/>
          </a:xfrm>
          <a:prstGeom prst="roundRect">
            <a:avLst>
              <a:gd name="adj" fmla="val 13630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F147992-C014-89BD-E0F7-B05549899EF1}"/>
              </a:ext>
            </a:extLst>
          </p:cNvPr>
          <p:cNvSpPr/>
          <p:nvPr/>
        </p:nvSpPr>
        <p:spPr>
          <a:xfrm>
            <a:off x="4388109" y="1431286"/>
            <a:ext cx="3261541" cy="4775896"/>
          </a:xfrm>
          <a:prstGeom prst="roundRect">
            <a:avLst>
              <a:gd name="adj" fmla="val 13630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E121A0DD-7676-24CE-1769-310248629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50178"/>
          <a:stretch/>
        </p:blipFill>
        <p:spPr>
          <a:xfrm>
            <a:off x="4582022" y="1493094"/>
            <a:ext cx="2872445" cy="2340000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69E992D3-4EBF-B6D7-F5B6-EB948204E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49574"/>
          <a:stretch/>
        </p:blipFill>
        <p:spPr>
          <a:xfrm>
            <a:off x="875132" y="1493094"/>
            <a:ext cx="2907299" cy="234000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7890F5B-8A35-6528-CDDF-ABBEA2DA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379" r="50640"/>
          <a:stretch/>
        </p:blipFill>
        <p:spPr>
          <a:xfrm>
            <a:off x="778762" y="4264793"/>
            <a:ext cx="3100038" cy="1728000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ECC07D3-2F16-7BE2-C9D4-F990B7D4A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51488"/>
          <a:stretch/>
        </p:blipFill>
        <p:spPr>
          <a:xfrm>
            <a:off x="4451059" y="4264793"/>
            <a:ext cx="3134372" cy="1728000"/>
          </a:xfrm>
          <a:prstGeom prst="rect">
            <a:avLst/>
          </a:prstGeom>
        </p:spPr>
      </p:pic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89A810B-DC9F-2447-AEB3-6865C7141A1B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 flipH="1">
            <a:off x="2328781" y="3833094"/>
            <a:ext cx="1" cy="431699"/>
          </a:xfrm>
          <a:prstGeom prst="straightConnector1">
            <a:avLst/>
          </a:prstGeom>
          <a:ln w="19050">
            <a:solidFill>
              <a:srgbClr val="9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D6D3E66-D984-7857-FE32-094CE01389DC}"/>
              </a:ext>
            </a:extLst>
          </p:cNvPr>
          <p:cNvCxnSpPr/>
          <p:nvPr/>
        </p:nvCxnSpPr>
        <p:spPr>
          <a:xfrm flipH="1">
            <a:off x="5227324" y="3828982"/>
            <a:ext cx="929" cy="431699"/>
          </a:xfrm>
          <a:prstGeom prst="straightConnector1">
            <a:avLst/>
          </a:prstGeom>
          <a:ln w="19050">
            <a:solidFill>
              <a:srgbClr val="9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F54A42A-B9C5-36C6-C435-F37B8AD27751}"/>
                  </a:ext>
                </a:extLst>
              </p:cNvPr>
              <p:cNvSpPr txBox="1"/>
              <p:nvPr/>
            </p:nvSpPr>
            <p:spPr>
              <a:xfrm>
                <a:off x="2378493" y="3855407"/>
                <a:ext cx="606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F54A42A-B9C5-36C6-C435-F37B8AD2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493" y="3855407"/>
                <a:ext cx="606491" cy="369332"/>
              </a:xfrm>
              <a:prstGeom prst="rect">
                <a:avLst/>
              </a:prstGeom>
              <a:blipFill>
                <a:blip r:embed="rId4"/>
                <a:stretch>
                  <a:fillRect l="-3000" r="-48000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9DA91E42-A6BA-D61E-BA54-A302411761E0}"/>
                  </a:ext>
                </a:extLst>
              </p:cNvPr>
              <p:cNvSpPr txBox="1"/>
              <p:nvPr/>
            </p:nvSpPr>
            <p:spPr>
              <a:xfrm>
                <a:off x="5277964" y="3838760"/>
                <a:ext cx="2486203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latin typeface="Abadi Extra Light" panose="020B0204020104020204" pitchFamily="34" charset="0"/>
                  </a:rPr>
                  <a:t> car masse en 0</a:t>
                </a: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9DA91E42-A6BA-D61E-BA54-A30241176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64" y="3838760"/>
                <a:ext cx="2486203" cy="389979"/>
              </a:xfrm>
              <a:prstGeom prst="rect">
                <a:avLst/>
              </a:prstGeom>
              <a:blipFill>
                <a:blip r:embed="rId5"/>
                <a:stretch>
                  <a:fillRect l="-980" t="-468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age 80">
            <a:extLst>
              <a:ext uri="{FF2B5EF4-FFF2-40B4-BE49-F238E27FC236}">
                <a16:creationId xmlns:a16="http://schemas.microsoft.com/office/drawing/2014/main" id="{6737FD89-3127-6AEF-43D5-CFBB04AB388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237893" y="1600642"/>
            <a:ext cx="2809384" cy="2319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0226F0F9-01B0-0628-9D5B-9B0C94EB4CD5}"/>
                  </a:ext>
                </a:extLst>
              </p:cNvPr>
              <p:cNvSpPr txBox="1"/>
              <p:nvPr/>
            </p:nvSpPr>
            <p:spPr>
              <a:xfrm>
                <a:off x="8132521" y="3967829"/>
                <a:ext cx="33263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fr-FR" sz="1700" dirty="0">
                    <a:latin typeface="Abadi Extra Light" panose="020B0204020104020204" pitchFamily="34" charset="0"/>
                  </a:rPr>
                  <a:t> répartition uniforme de 0 à 44</a:t>
                </a:r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0226F0F9-01B0-0628-9D5B-9B0C94EB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521" y="3967829"/>
                <a:ext cx="3326378" cy="353943"/>
              </a:xfrm>
              <a:prstGeom prst="rect">
                <a:avLst/>
              </a:prstGeom>
              <a:blipFill>
                <a:blip r:embed="rId7"/>
                <a:stretch>
                  <a:fillRect t="-6897" b="-22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C5A448D-ADF9-11B5-FF66-9B77A2127B20}"/>
              </a:ext>
            </a:extLst>
          </p:cNvPr>
          <p:cNvSpPr/>
          <p:nvPr/>
        </p:nvSpPr>
        <p:spPr>
          <a:xfrm>
            <a:off x="7576872" y="1628107"/>
            <a:ext cx="4188988" cy="1077218"/>
          </a:xfrm>
          <a:prstGeom prst="roundRect">
            <a:avLst>
              <a:gd name="adj" fmla="val 18754"/>
            </a:avLst>
          </a:prstGeom>
          <a:solidFill>
            <a:srgbClr val="960000">
              <a:alpha val="20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1657E53C-1CB0-5EB7-B004-A21B7215194F}"/>
              </a:ext>
            </a:extLst>
          </p:cNvPr>
          <p:cNvSpPr/>
          <p:nvPr/>
        </p:nvSpPr>
        <p:spPr>
          <a:xfrm>
            <a:off x="747220" y="1601736"/>
            <a:ext cx="5682311" cy="1316123"/>
          </a:xfrm>
          <a:prstGeom prst="roundRect">
            <a:avLst>
              <a:gd name="adj" fmla="val 23502"/>
            </a:avLst>
          </a:prstGeom>
          <a:solidFill>
            <a:srgbClr val="960000">
              <a:alpha val="20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6F7F685-C23B-FD6F-716F-43799A87822E}"/>
              </a:ext>
            </a:extLst>
          </p:cNvPr>
          <p:cNvSpPr txBox="1"/>
          <p:nvPr/>
        </p:nvSpPr>
        <p:spPr>
          <a:xfrm>
            <a:off x="303244" y="138499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Transformation sur les données et </a:t>
            </a:r>
            <a:r>
              <a:rPr lang="fr-FR" dirty="0" err="1">
                <a:latin typeface="Abadi Extra Light" panose="020B0204020104020204" pitchFamily="34" charset="0"/>
              </a:rPr>
              <a:t>feature</a:t>
            </a:r>
            <a:r>
              <a:rPr lang="fr-FR" dirty="0">
                <a:latin typeface="Abadi Extra Light" panose="020B0204020104020204" pitchFamily="34" charset="0"/>
              </a:rPr>
              <a:t> engineering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4CFABF-AB0D-E5B4-C8C7-D592E2E1C3C9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D868902-6358-1CE5-DC4E-462644E7476C}"/>
              </a:ext>
            </a:extLst>
          </p:cNvPr>
          <p:cNvSpPr txBox="1"/>
          <p:nvPr/>
        </p:nvSpPr>
        <p:spPr>
          <a:xfrm>
            <a:off x="1885292" y="873299"/>
            <a:ext cx="321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Ajout de la variable </a:t>
            </a:r>
            <a:r>
              <a:rPr lang="fr-F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4F84E1-564B-7958-E063-5B7ED2B48E61}"/>
              </a:ext>
            </a:extLst>
          </p:cNvPr>
          <p:cNvSpPr/>
          <p:nvPr/>
        </p:nvSpPr>
        <p:spPr>
          <a:xfrm>
            <a:off x="1902384" y="877435"/>
            <a:ext cx="3211019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22C8827E-8114-C04C-6422-7EE9DF37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76" y="3753577"/>
            <a:ext cx="3270582" cy="2128835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54E3763C-5BD7-1448-F15E-11133784E6BE}"/>
              </a:ext>
            </a:extLst>
          </p:cNvPr>
          <p:cNvSpPr txBox="1"/>
          <p:nvPr/>
        </p:nvSpPr>
        <p:spPr>
          <a:xfrm>
            <a:off x="-35852" y="6243135"/>
            <a:ext cx="7148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</a:rPr>
              <a:t>Source</a:t>
            </a:r>
            <a:r>
              <a:rPr lang="fr-FR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</a:rPr>
              <a:t> : https://fr.numbeo.com/coût-de-la-vie/classements-par-pays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B6CE2F-37D5-7E6C-D124-51B8E1F70E28}"/>
              </a:ext>
            </a:extLst>
          </p:cNvPr>
          <p:cNvSpPr txBox="1"/>
          <p:nvPr/>
        </p:nvSpPr>
        <p:spPr>
          <a:xfrm>
            <a:off x="805078" y="1594421"/>
            <a:ext cx="5590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Abadi Extra Light" panose="020B0204020104020204" pitchFamily="34" charset="0"/>
              </a:rPr>
              <a:t>= indice du </a:t>
            </a:r>
            <a:r>
              <a:rPr lang="fr-FR" sz="1600" b="1" dirty="0">
                <a:latin typeface="Abadi Extra Light" panose="020B0204020104020204" pitchFamily="34" charset="0"/>
              </a:rPr>
              <a:t>coût de la vie en 2022 </a:t>
            </a:r>
            <a:r>
              <a:rPr lang="fr-FR" sz="1600" dirty="0">
                <a:latin typeface="Abadi Extra Light" panose="020B0204020104020204" pitchFamily="34" charset="0"/>
              </a:rPr>
              <a:t>des pays correspondants aux villes requêtées par les utilisateurs</a:t>
            </a:r>
          </a:p>
          <a:p>
            <a:pPr algn="just"/>
            <a:endParaRPr lang="fr-FR" sz="1600" dirty="0">
              <a:latin typeface="Abadi Extra Light" panose="020B0204020104020204" pitchFamily="34" charset="0"/>
            </a:endParaRPr>
          </a:p>
          <a:p>
            <a:pPr algn="just"/>
            <a:r>
              <a:rPr lang="fr-FR" sz="1600" dirty="0">
                <a:latin typeface="Abadi Extra Light" panose="020B0204020104020204" pitchFamily="34" charset="0"/>
              </a:rPr>
              <a:t>Sur certains modèles l’ajout de cette variable permettait l’amélioration du score obtenu sur le set de validation et de test</a:t>
            </a:r>
          </a:p>
        </p:txBody>
      </p:sp>
      <p:graphicFrame>
        <p:nvGraphicFramePr>
          <p:cNvPr id="68" name="Tableau 68">
            <a:extLst>
              <a:ext uri="{FF2B5EF4-FFF2-40B4-BE49-F238E27FC236}">
                <a16:creationId xmlns:a16="http://schemas.microsoft.com/office/drawing/2014/main" id="{12741CD9-134F-9AED-5D4A-047FA64F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48571"/>
              </p:ext>
            </p:extLst>
          </p:nvPr>
        </p:nvGraphicFramePr>
        <p:xfrm>
          <a:off x="197258" y="3081224"/>
          <a:ext cx="3293543" cy="304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5091">
                  <a:extLst>
                    <a:ext uri="{9D8B030D-6E8A-4147-A177-3AD203B41FA5}">
                      <a16:colId xmlns:a16="http://schemas.microsoft.com/office/drawing/2014/main" val="2354197676"/>
                    </a:ext>
                  </a:extLst>
                </a:gridCol>
                <a:gridCol w="1768452">
                  <a:extLst>
                    <a:ext uri="{9D8B030D-6E8A-4147-A177-3AD203B41FA5}">
                      <a16:colId xmlns:a16="http://schemas.microsoft.com/office/drawing/2014/main" val="312955348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Indice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cost_life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82637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Amsterdam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C00000"/>
                          </a:solidFill>
                          <a:latin typeface="Abadi Extra Light" panose="020B0204020104020204" pitchFamily="34" charset="0"/>
                        </a:rPr>
                        <a:t>67.71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113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Abadi Extra Light" panose="020B0204020104020204" pitchFamily="34" charset="0"/>
                        </a:rPr>
                        <a:t>Conpenhagen</a:t>
                      </a:r>
                      <a:endParaRPr lang="fr-FR" sz="14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C00000"/>
                          </a:solidFill>
                          <a:latin typeface="Abadi Extra Light" panose="020B0204020104020204" pitchFamily="34" charset="0"/>
                        </a:rPr>
                        <a:t>73.09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5813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accent6"/>
                          </a:solidFill>
                          <a:latin typeface="Abadi Extra Light" panose="020B0204020104020204" pitchFamily="34" charset="0"/>
                        </a:rPr>
                        <a:t>47.51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8277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rgbClr val="C00000"/>
                          </a:solidFill>
                          <a:latin typeface="Abadi Extra Light" panose="020B0204020104020204" pitchFamily="34" charset="0"/>
                        </a:rPr>
                        <a:t>65.55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626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58.47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44948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accent6"/>
                          </a:solidFill>
                          <a:latin typeface="Abadi Extra Light" panose="020B0204020104020204" pitchFamily="34" charset="0"/>
                        </a:rPr>
                        <a:t>37.58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0316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Abadi Extra Light" panose="020B0204020104020204" pitchFamily="34" charset="0"/>
                        </a:rPr>
                        <a:t>Valletta</a:t>
                      </a:r>
                      <a:endParaRPr lang="fr-FR" sz="1400" dirty="0">
                        <a:latin typeface="Abadi Extra Light" panose="020B02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57.71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47960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Vienna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64.11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8105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badi Extra Light" panose="020B0204020104020204" pitchFamily="34" charset="0"/>
                        </a:rPr>
                        <a:t>Vilnius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accent6"/>
                          </a:solidFill>
                          <a:latin typeface="Abadi Extra Light" panose="020B0204020104020204" pitchFamily="34" charset="0"/>
                        </a:rPr>
                        <a:t>43.1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7934"/>
                  </a:ext>
                </a:extLst>
              </a:tr>
            </a:tbl>
          </a:graphicData>
        </a:graphic>
      </p:graphicFrame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495E4BC-C838-BD21-6D82-53FA540FCE65}"/>
              </a:ext>
            </a:extLst>
          </p:cNvPr>
          <p:cNvCxnSpPr>
            <a:cxnSpLocks/>
          </p:cNvCxnSpPr>
          <p:nvPr/>
        </p:nvCxnSpPr>
        <p:spPr>
          <a:xfrm>
            <a:off x="6974709" y="1428750"/>
            <a:ext cx="0" cy="4948124"/>
          </a:xfrm>
          <a:prstGeom prst="line">
            <a:avLst/>
          </a:prstGeom>
          <a:ln w="19050">
            <a:solidFill>
              <a:srgbClr val="96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47C55B1C-9DEA-7EA2-5DB9-AF0FFACF2605}"/>
              </a:ext>
            </a:extLst>
          </p:cNvPr>
          <p:cNvSpPr txBox="1"/>
          <p:nvPr/>
        </p:nvSpPr>
        <p:spPr>
          <a:xfrm>
            <a:off x="7712169" y="839093"/>
            <a:ext cx="400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Ajout de la variable </a:t>
            </a:r>
            <a:r>
              <a:rPr lang="fr-F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order_request</a:t>
            </a:r>
            <a:endParaRPr lang="fr-F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76E786B-4F6A-29FF-6D9F-E1D3119E870C}"/>
              </a:ext>
            </a:extLst>
          </p:cNvPr>
          <p:cNvSpPr/>
          <p:nvPr/>
        </p:nvSpPr>
        <p:spPr>
          <a:xfrm>
            <a:off x="7729260" y="843229"/>
            <a:ext cx="3742294" cy="36933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1FDE314-653B-8AC4-65B2-99D3FFBC5672}"/>
              </a:ext>
            </a:extLst>
          </p:cNvPr>
          <p:cNvSpPr txBox="1"/>
          <p:nvPr/>
        </p:nvSpPr>
        <p:spPr>
          <a:xfrm>
            <a:off x="7566540" y="1632244"/>
            <a:ext cx="4219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order_request</a:t>
            </a:r>
            <a:r>
              <a:rPr lang="fr-F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600" dirty="0">
                <a:latin typeface="Abadi Extra Light" panose="020B0204020104020204" pitchFamily="34" charset="0"/>
              </a:rPr>
              <a:t>Indique l’ordre dans lequel les requêtes ont été faites sur le serveur de manière à ce que les données soient cohérentes vis-à-vis des dates</a:t>
            </a:r>
          </a:p>
        </p:txBody>
      </p:sp>
    </p:spTree>
    <p:extLst>
      <p:ext uri="{BB962C8B-B14F-4D97-AF65-F5344CB8AC3E}">
        <p14:creationId xmlns:p14="http://schemas.microsoft.com/office/powerpoint/2010/main" val="7111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3858BE7-6A85-F950-76C2-D1E3F690420C}"/>
              </a:ext>
            </a:extLst>
          </p:cNvPr>
          <p:cNvGrpSpPr/>
          <p:nvPr/>
        </p:nvGrpSpPr>
        <p:grpSpPr>
          <a:xfrm rot="10800000">
            <a:off x="6817567" y="4893413"/>
            <a:ext cx="5374433" cy="1964587"/>
            <a:chOff x="4868646" y="3680317"/>
            <a:chExt cx="5374433" cy="1964587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F5D78C6A-E5B2-8A30-3098-421C9DD5858F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3691204"/>
              <a:ext cx="382555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B47C24AC-1429-70AF-D4B8-C4A591D6A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1201" y="4017775"/>
              <a:ext cx="83976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2B40CA0-40A7-EF77-4BD5-DB5B1E99D519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77" y="4017775"/>
              <a:ext cx="662473" cy="32657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0E5704-CC09-A734-476C-E77B5296553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201" y="4344347"/>
              <a:ext cx="74644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5F3857A-D5AE-8C21-50D0-AA87C6F48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23" y="4344347"/>
              <a:ext cx="191278" cy="18661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BE7FD18-1497-A040-D60B-16EE504350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403441"/>
              <a:ext cx="191277" cy="12751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277D3E6-E0C1-D200-2EB1-B301C9F6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23" y="4530959"/>
              <a:ext cx="324239" cy="110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3225DCB-5A19-CA4B-4F49-53C8BEA130BA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4857531"/>
              <a:ext cx="755779" cy="2674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7819293-7ED0-88F8-5BA2-E861305F2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4425" y="4344347"/>
              <a:ext cx="373225" cy="78066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2A6F1DE-16DA-4C1F-FEEC-2D0669A6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4425" y="3952461"/>
              <a:ext cx="111968" cy="117254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3F37-6BDD-9A89-4BD5-C9F203EF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736393" y="3955571"/>
              <a:ext cx="1194318" cy="7775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AEC37C6-8E5D-1AF1-84A7-058F3347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50" y="4033326"/>
              <a:ext cx="933061" cy="3110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A2A5BF3-1F43-CBF0-D6DE-1DB963A84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77" y="3691204"/>
              <a:ext cx="289248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701BC4-FED4-4F35-0A7D-AFB393A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98" y="3691204"/>
              <a:ext cx="643813" cy="3421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B038985-BA83-A9AB-83FB-ECB2E2F15D9C}"/>
                </a:ext>
              </a:extLst>
            </p:cNvPr>
            <p:cNvCxnSpPr>
              <a:cxnSpLocks/>
            </p:cNvCxnSpPr>
            <p:nvPr/>
          </p:nvCxnSpPr>
          <p:spPr>
            <a:xfrm>
              <a:off x="4868646" y="5255637"/>
              <a:ext cx="515516" cy="38255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12885679-6DA1-0166-27CE-548F2EEC4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162" y="4033326"/>
              <a:ext cx="1546549" cy="160486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E006FFB-A11F-5749-35CB-FA5DB4247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11" y="3680317"/>
              <a:ext cx="435768" cy="35300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03B799-9A8D-A56E-FD8E-CCFACB335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885" y="3952461"/>
              <a:ext cx="350869" cy="16857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35F267A-A807-33FA-F938-F5655044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927" y="3795395"/>
              <a:ext cx="928784" cy="55361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916F837-C83D-2E0D-BCA5-620593387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793102" cy="56450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20784FD-A520-C817-98B5-5E223D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11" y="3795394"/>
              <a:ext cx="1027172" cy="1257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12F2283-1CF5-21B4-7C1D-72D72CFF9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479" y="3691204"/>
              <a:ext cx="357334" cy="653143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AE2C78D2-CE58-E8BD-F2F8-A3CCE24FC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550" y="3912809"/>
              <a:ext cx="229807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8075E22-CFA8-B450-175E-210FC78F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53" y="3680317"/>
              <a:ext cx="18661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C30DE44-8124-7E3F-828E-A1ECD9988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1431" y="3691204"/>
              <a:ext cx="582644" cy="6399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1A1B81F-D216-0E99-B4B4-E720139DE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075" y="3912809"/>
              <a:ext cx="167951" cy="41832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E00ED48-BDA0-8975-6D48-25F4F2229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1187" y="3680317"/>
              <a:ext cx="570839" cy="23249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27ADDA-0B04-C2F3-AE8D-6F852608A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695" y="3691204"/>
              <a:ext cx="205274" cy="21827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C0CFBBED-C136-0E6B-9496-9A3394A50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3499" y="3909474"/>
              <a:ext cx="591171" cy="8497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74E4D5-C670-C284-DA42-52D8A477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670" y="3788895"/>
              <a:ext cx="274115" cy="21255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CB7FDD2-F903-ABCC-7791-D4E4D56B9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4135" y="3691204"/>
              <a:ext cx="254650" cy="9769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FD1665-1B6F-4076-DF4C-A7531715B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785" y="3691204"/>
              <a:ext cx="104294" cy="8836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9667D57-C39E-2CF9-B3F1-3EBDB93BBD22}"/>
                </a:ext>
              </a:extLst>
            </p:cNvPr>
            <p:cNvSpPr/>
            <p:nvPr/>
          </p:nvSpPr>
          <p:spPr>
            <a:xfrm>
              <a:off x="9235425" y="3859170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2D4DB22-6269-3A85-306D-AB15341BEA3F}"/>
                </a:ext>
              </a:extLst>
            </p:cNvPr>
            <p:cNvSpPr/>
            <p:nvPr/>
          </p:nvSpPr>
          <p:spPr>
            <a:xfrm>
              <a:off x="5582556" y="5036637"/>
              <a:ext cx="108000" cy="108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C33172-07C8-4BB8-7BB7-D25384A2BBCE}"/>
                </a:ext>
              </a:extLst>
            </p:cNvPr>
            <p:cNvSpPr/>
            <p:nvPr/>
          </p:nvSpPr>
          <p:spPr>
            <a:xfrm>
              <a:off x="5963486" y="4300825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710C42E1-BA4E-EE5D-C37F-C80BCD074813}"/>
                </a:ext>
              </a:extLst>
            </p:cNvPr>
            <p:cNvSpPr/>
            <p:nvPr/>
          </p:nvSpPr>
          <p:spPr>
            <a:xfrm>
              <a:off x="6887216" y="400223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74E219B-4520-CC00-B5B3-F317160F9AAB}"/>
                </a:ext>
              </a:extLst>
            </p:cNvPr>
            <p:cNvSpPr/>
            <p:nvPr/>
          </p:nvSpPr>
          <p:spPr>
            <a:xfrm flipH="1" flipV="1">
              <a:off x="5078197" y="4877123"/>
              <a:ext cx="180000" cy="18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83173EF-D16A-F742-EB78-69EBB0064A3C}"/>
                </a:ext>
              </a:extLst>
            </p:cNvPr>
            <p:cNvSpPr/>
            <p:nvPr/>
          </p:nvSpPr>
          <p:spPr>
            <a:xfrm>
              <a:off x="5714665" y="3930703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7BB28E9-B047-5E55-4AA8-45C055E450BE}"/>
                </a:ext>
              </a:extLst>
            </p:cNvPr>
            <p:cNvSpPr/>
            <p:nvPr/>
          </p:nvSpPr>
          <p:spPr>
            <a:xfrm>
              <a:off x="9092353" y="428526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9830628-EE4A-B9E0-A619-EFFE429F90D4}"/>
                </a:ext>
              </a:extLst>
            </p:cNvPr>
            <p:cNvSpPr/>
            <p:nvPr/>
          </p:nvSpPr>
          <p:spPr>
            <a:xfrm>
              <a:off x="10100062" y="3753422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5D9A9CE-4232-2D3C-DA64-9F34044FB3C4}"/>
                </a:ext>
              </a:extLst>
            </p:cNvPr>
            <p:cNvSpPr/>
            <p:nvPr/>
          </p:nvSpPr>
          <p:spPr>
            <a:xfrm>
              <a:off x="7683427" y="4294598"/>
              <a:ext cx="90000" cy="90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032ACBB-D8B7-4B43-D7A4-9558C915BF6F}"/>
                </a:ext>
              </a:extLst>
            </p:cNvPr>
            <p:cNvSpPr/>
            <p:nvPr/>
          </p:nvSpPr>
          <p:spPr>
            <a:xfrm>
              <a:off x="5220147" y="4313259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CE5AD9C-4500-0364-0548-8AC90E79CF8A}"/>
                </a:ext>
              </a:extLst>
            </p:cNvPr>
            <p:cNvSpPr/>
            <p:nvPr/>
          </p:nvSpPr>
          <p:spPr>
            <a:xfrm>
              <a:off x="5294786" y="3968023"/>
              <a:ext cx="126000" cy="126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1167404-10C0-4F91-A403-F73AF115E8D7}"/>
                </a:ext>
              </a:extLst>
            </p:cNvPr>
            <p:cNvSpPr/>
            <p:nvPr/>
          </p:nvSpPr>
          <p:spPr>
            <a:xfrm>
              <a:off x="6893433" y="3784521"/>
              <a:ext cx="54000" cy="54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E6F43A4-1C38-7DE7-33E2-F59DC87D04D6}"/>
                </a:ext>
              </a:extLst>
            </p:cNvPr>
            <p:cNvSpPr/>
            <p:nvPr/>
          </p:nvSpPr>
          <p:spPr>
            <a:xfrm>
              <a:off x="5341443" y="5572904"/>
              <a:ext cx="72000" cy="720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CC0C14C-F663-0DDE-1978-5C2CD1D2A334}"/>
              </a:ext>
            </a:extLst>
          </p:cNvPr>
          <p:cNvSpPr/>
          <p:nvPr/>
        </p:nvSpPr>
        <p:spPr>
          <a:xfrm>
            <a:off x="0" y="6531429"/>
            <a:ext cx="12192000" cy="326571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1468214-3FA4-74DC-F112-8B92B3E1FB34}"/>
              </a:ext>
            </a:extLst>
          </p:cNvPr>
          <p:cNvSpPr txBox="1"/>
          <p:nvPr/>
        </p:nvSpPr>
        <p:spPr>
          <a:xfrm>
            <a:off x="2497833" y="6524425"/>
            <a:ext cx="77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Eva Etheve	 – 	Julie Gonzalez	 – 	Alexandre </a:t>
            </a:r>
            <a:r>
              <a:rPr lang="fr-FR" sz="1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Libourel</a:t>
            </a:r>
            <a:r>
              <a:rPr lang="fr-FR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E69B-586D-2DE4-B772-F70AAB9E3137}"/>
              </a:ext>
            </a:extLst>
          </p:cNvPr>
          <p:cNvSpPr txBox="1"/>
          <p:nvPr/>
        </p:nvSpPr>
        <p:spPr>
          <a:xfrm>
            <a:off x="303244" y="136646"/>
            <a:ext cx="57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Performance des différents modèles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7D89C1-52C8-C653-AC2B-39B0BC655D10}"/>
              </a:ext>
            </a:extLst>
          </p:cNvPr>
          <p:cNvSpPr txBox="1"/>
          <p:nvPr/>
        </p:nvSpPr>
        <p:spPr>
          <a:xfrm>
            <a:off x="-1" y="0"/>
            <a:ext cx="6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2D80999-B5B7-1B8A-8466-454334BDAD69}"/>
              </a:ext>
            </a:extLst>
          </p:cNvPr>
          <p:cNvSpPr txBox="1"/>
          <p:nvPr/>
        </p:nvSpPr>
        <p:spPr>
          <a:xfrm>
            <a:off x="2472828" y="547601"/>
            <a:ext cx="800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9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3 cas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latin typeface="Abadi Extra Light" panose="020B0204020104020204" pitchFamily="34" charset="0"/>
              </a:rPr>
              <a:t>données initial SANS</a:t>
            </a:r>
            <a:r>
              <a:rPr lang="fr-FR" sz="1600" dirty="0"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initial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Jeu de 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données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Adversarial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Validation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hotel_id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target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encoded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rPr>
              <a:t>avec </a:t>
            </a:r>
            <a:r>
              <a:rPr lang="fr-FR" sz="16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cost_life</a:t>
            </a:r>
            <a:r>
              <a:rPr lang="fr-FR" sz="16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97A3398-60A2-A6D3-AF40-55F70F19C401}"/>
              </a:ext>
            </a:extLst>
          </p:cNvPr>
          <p:cNvSpPr/>
          <p:nvPr/>
        </p:nvSpPr>
        <p:spPr>
          <a:xfrm>
            <a:off x="2424425" y="537850"/>
            <a:ext cx="7814950" cy="1132176"/>
          </a:xfrm>
          <a:prstGeom prst="roundRect">
            <a:avLst>
              <a:gd name="adj" fmla="val 8958"/>
            </a:avLst>
          </a:prstGeom>
          <a:noFill/>
          <a:ln w="19050">
            <a:solidFill>
              <a:srgbClr val="96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23C2C4B-3156-C4E8-1422-9E7A714FC41C}"/>
              </a:ext>
            </a:extLst>
          </p:cNvPr>
          <p:cNvSpPr txBox="1"/>
          <p:nvPr/>
        </p:nvSpPr>
        <p:spPr>
          <a:xfrm>
            <a:off x="3371388" y="2634537"/>
            <a:ext cx="3498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018115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1021</Words>
  <Application>Microsoft Office PowerPoint</Application>
  <PresentationFormat>Grand écran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Courier New</vt:lpstr>
      <vt:lpstr>Lato</vt:lpstr>
      <vt:lpstr>Segoe UI Historic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evaetheve4@gmail.com</dc:creator>
  <cp:lastModifiedBy>evaetheve4@gmail.com</cp:lastModifiedBy>
  <cp:revision>19</cp:revision>
  <dcterms:created xsi:type="dcterms:W3CDTF">2023-01-03T16:50:51Z</dcterms:created>
  <dcterms:modified xsi:type="dcterms:W3CDTF">2023-01-04T12:41:28Z</dcterms:modified>
</cp:coreProperties>
</file>