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notesMasterIdLst>
    <p:notesMasterId r:id="rId13"/>
  </p:notesMasterIdLst>
  <p:sldIdLst>
    <p:sldId id="260" r:id="rId2"/>
    <p:sldId id="257" r:id="rId3"/>
    <p:sldId id="270" r:id="rId4"/>
    <p:sldId id="272" r:id="rId5"/>
    <p:sldId id="289" r:id="rId6"/>
    <p:sldId id="287" r:id="rId7"/>
    <p:sldId id="285" r:id="rId8"/>
    <p:sldId id="277" r:id="rId9"/>
    <p:sldId id="286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3CB"/>
    <a:srgbClr val="1D4D7C"/>
    <a:srgbClr val="BCE4D8"/>
    <a:srgbClr val="45A2B8"/>
    <a:srgbClr val="FFFFFF"/>
    <a:srgbClr val="45A2B9"/>
    <a:srgbClr val="5899BC"/>
    <a:srgbClr val="7BC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>
        <p:guide orient="horz" pos="2160"/>
        <p:guide orient="horz" pos="2260"/>
        <p:guide pos="3840"/>
      </p:guideLst>
    </p:cSldViewPr>
  </p:slideViewPr>
  <p:outlineViewPr>
    <p:cViewPr>
      <p:scale>
        <a:sx n="33" d="100"/>
        <a:sy n="33" d="100"/>
      </p:scale>
      <p:origin x="0" y="-15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notesViewPr>
    <p:cSldViewPr snapToGrid="0">
      <p:cViewPr varScale="1">
        <p:scale>
          <a:sx n="62" d="100"/>
          <a:sy n="62" d="100"/>
        </p:scale>
        <p:origin x="1757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6B495-A911-4457-BA69-D67739B24D87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CC6B3-3000-4CE4-BB6E-00FADF8387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2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CC6B3-3000-4CE4-BB6E-00FADF8387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7BDD-AB6B-4363-BE47-8233A724A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3D671-258D-4E8F-8FCE-14ADB0C97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14C8-D165-487D-9F75-00664DB4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019E-E7CE-40A8-B3BF-28BAA54F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E696-6D88-4ECF-BD83-AE7862E4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7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F262-F57B-47C5-B546-225E89F8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D1CA-BFB6-47C2-83CA-28AA28C4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CE79-D3FC-4BDA-822C-92BD320F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59D9-DC12-4900-937B-AE48A5FF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AFC5-56DA-400B-B908-105368E5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7EFAB-BBC4-45A6-88FC-69B29770C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6A33A-B913-4BDA-85D5-2E5A6A74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8A0C-E2BE-4AA3-A25A-9058DF41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7809-4A79-4393-83CC-552FCBFD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3BCB-51F6-4522-8215-FC5141DE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B191-B734-4B9B-B772-7BC93F65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6ED4-2B31-4CBC-B6E3-CF05C4AD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1CBF-9DDD-4297-B6A9-0D738D28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95E8-4249-46FA-9A4A-A1E4B80D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F7FA-C3A3-4F3E-A5DD-D458B153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5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E918-D0FB-4761-9B56-1B0BB98D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312A-BE2F-4AE4-BEEB-255C5C78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EB0A-7D1E-41CB-A91C-FF324244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F93E3-0431-4D00-8619-40AC904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AE1E-EB81-4177-9AA7-6867032A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5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EAC9-45B1-4010-8EF9-65002AC8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BFC0-2AE4-4B33-8F61-E6F2E24B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C22D-81D9-46E2-9596-881E1B8B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7ADB-1A72-4DC8-AA2A-40377813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C93AA-7DFD-4500-9D00-5D6004D1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46AE9-9879-4E66-927F-BDFCE5F8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6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D419-E434-4176-ABC9-8212DEF5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62BB8-3A44-4B27-94E0-AB699906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560C-3B7A-4330-91ED-733FB8217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39B61-6AE7-49C4-B7DE-8E2B68EE2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322E-22B5-4AA1-9746-D75A7007E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8A4A9-B4FE-457D-9DFC-D3F9DDF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CC6EF-54FA-4309-BE60-B62F1CF3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F688E-69DA-4B0C-811E-BE479CF6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98AD-CFFA-46A5-9E57-DF37B839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DF544-F773-4658-B20D-E8D5358C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1B7F6-570D-4A1A-8022-B1496967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8AE52-BAF0-445D-AE2B-BF1CB782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8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D092-9077-4B48-A403-C5B0F088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F457D-4F72-4D46-A67A-DE56D137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54CEA-2305-42BC-9A9A-8BFD184C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2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F20-C475-4387-9790-81B92F8B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600D-7479-40B0-B059-9D938C29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AC63C-9218-436B-B3DA-FE78EA710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E6B1B-572E-4F4E-8440-175DED42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DE27-F60F-42F5-83DD-3BF6244D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57D3-886D-494B-A177-E5D26A3B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A0E7-D2AF-4C93-B1D8-6A17B767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A3F3E-8BB7-4620-A22E-37C23F5A3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C0AF9-29D0-45D4-B61F-AC41EDE4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C9643-5C35-456C-988F-89773E58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95111-175E-44F5-A875-71033C84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6A87-9142-4B7E-997D-DE50BE2A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B629B-776B-4C35-A003-153D8239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AABF-2D49-471D-A21B-A97F4300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FA954-59DF-4202-9E7A-239B0568F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76A5-9D9A-463F-B0A0-A922D2C8D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9385-30E8-4E65-8C01-0D25094E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5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julie.balboni/viz/RockbusterProject_16542016290010/GlobalSa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Financial graphs on a dark display">
            <a:extLst>
              <a:ext uri="{FF2B5EF4-FFF2-40B4-BE49-F238E27FC236}">
                <a16:creationId xmlns:a16="http://schemas.microsoft.com/office/drawing/2014/main" id="{B409F3F1-CC6A-9B3A-E846-BEF25AB35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" r="8842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760A89-2BFC-4455-A263-BD02F289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7" y="743447"/>
            <a:ext cx="461319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/>
              <a:t>Rockbuster Stealth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D5B0BA-386E-41CE-BCE9-344C970F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32426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7CAC3-442A-44AA-BEA0-AB9C06BD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Insights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6402C-E135-435E-ABC9-F0DD0E828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89" y="1864182"/>
            <a:ext cx="4778829" cy="4851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Insights</a:t>
            </a:r>
          </a:p>
          <a:p>
            <a:r>
              <a:rPr lang="en-US" sz="2000" dirty="0"/>
              <a:t>The average rental duration is 5 days.</a:t>
            </a:r>
          </a:p>
          <a:p>
            <a:r>
              <a:rPr lang="en-US" sz="2000" dirty="0"/>
              <a:t>PG-13 rated movies and movies in the Sports genre contributed the most to revenue gains.  G rated movies and movies in the Music genre contributed the least.</a:t>
            </a:r>
          </a:p>
          <a:p>
            <a:r>
              <a:rPr lang="en-US" sz="2000" dirty="0"/>
              <a:t>Rockbuster’s customers are located wordwide.</a:t>
            </a:r>
          </a:p>
          <a:p>
            <a:r>
              <a:rPr lang="en-US" sz="2000" dirty="0"/>
              <a:t>Customers with a high lifetime value are also located worldwide.</a:t>
            </a:r>
          </a:p>
          <a:p>
            <a:r>
              <a:rPr lang="en-US" sz="2000" dirty="0"/>
              <a:t>Sales figure differ geographically with India, China, and the United States being the top performing countries.</a:t>
            </a:r>
          </a:p>
          <a:p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7A500-6ACA-4901-7CA7-9AFACF00BEF6}"/>
              </a:ext>
            </a:extLst>
          </p:cNvPr>
          <p:cNvSpPr txBox="1"/>
          <p:nvPr/>
        </p:nvSpPr>
        <p:spPr>
          <a:xfrm>
            <a:off x="6319574" y="1807617"/>
            <a:ext cx="4584400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spending on movies in the most profitable ratings and genre categories, particularly the PG-13 rating and the Sports, Sci-Fi, and Animation genres.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With the international presence of Rockbuster, expand the movie collection to include movies in the most commonly spoken languages.  These languages would include Hindi, Mandarin, and Spanish.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7B99B-099A-67AD-DA94-0711B5B4A2AB}"/>
              </a:ext>
            </a:extLst>
          </p:cNvPr>
          <p:cNvSpPr txBox="1"/>
          <p:nvPr/>
        </p:nvSpPr>
        <p:spPr>
          <a:xfrm flipH="1">
            <a:off x="6329999" y="1754718"/>
            <a:ext cx="275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4746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7CADA-D9A4-4B59-BB90-24D620387795}"/>
              </a:ext>
            </a:extLst>
          </p:cNvPr>
          <p:cNvSpPr txBox="1"/>
          <p:nvPr/>
        </p:nvSpPr>
        <p:spPr>
          <a:xfrm>
            <a:off x="4871881" y="3429000"/>
            <a:ext cx="244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AF461-B8A8-E84F-4176-4F46CAD96059}"/>
              </a:ext>
            </a:extLst>
          </p:cNvPr>
          <p:cNvSpPr txBox="1"/>
          <p:nvPr/>
        </p:nvSpPr>
        <p:spPr>
          <a:xfrm>
            <a:off x="1424219" y="5281999"/>
            <a:ext cx="953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Dictionary, Queries, and Query Outputs are available upon request.  </a:t>
            </a:r>
          </a:p>
          <a:p>
            <a:r>
              <a:rPr lang="en-US" dirty="0"/>
              <a:t>Link to Tableau Visualizations:   </a:t>
            </a:r>
            <a:r>
              <a:rPr lang="en-US" dirty="0">
                <a:hlinkClick r:id="rId2"/>
              </a:rPr>
              <a:t>Rockbuster Stealth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7CAC3-442A-44AA-BEA0-AB9C06BD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FE9D-DCC5-4FB0-ABDA-1C337B51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62" y="2072640"/>
            <a:ext cx="9915759" cy="408335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Goal</a:t>
            </a:r>
            <a:r>
              <a:rPr lang="en-US" sz="2600" dirty="0"/>
              <a:t>:  Acquire data-driven answers to key business questions for determining 2020 company strategy.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600" b="1" dirty="0"/>
              <a:t>Key Questions: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What was the average rental duration for all videos?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Which movies contributed the most/least to revenue gain?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Which countries are Rockbuster customers based in?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Where are customers with a high lifetime value based?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14310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EE3A-4759-4306-A13C-07AC039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E16A-A21D-CC7A-BE19-CDF477CA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271"/>
            <a:ext cx="7277099" cy="3438782"/>
          </a:xfrm>
        </p:spPr>
        <p:txBody>
          <a:bodyPr/>
          <a:lstStyle/>
          <a:p>
            <a:r>
              <a:rPr lang="en-US" dirty="0"/>
              <a:t>The data is stored in a relational database.</a:t>
            </a:r>
          </a:p>
          <a:p>
            <a:r>
              <a:rPr lang="en-US" dirty="0"/>
              <a:t>We used SQL to analyze the data and answer key business questions.</a:t>
            </a:r>
          </a:p>
          <a:p>
            <a:r>
              <a:rPr lang="en-US" dirty="0"/>
              <a:t>All 1000 movies in the database were released in 2006.</a:t>
            </a:r>
          </a:p>
          <a:p>
            <a:r>
              <a:rPr lang="en-US" dirty="0"/>
              <a:t>English is the only movie language.</a:t>
            </a:r>
          </a:p>
          <a:p>
            <a:r>
              <a:rPr lang="en-US" dirty="0"/>
              <a:t>PG-13 is the most common movie rating.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1B35B75-DD3B-44E7-FA5C-12F9B126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90" y="2528595"/>
            <a:ext cx="2942560" cy="2500605"/>
          </a:xfrm>
          <a:prstGeom prst="rect">
            <a:avLst/>
          </a:prstGeom>
        </p:spPr>
      </p:pic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E3982901-3A58-6B25-524A-2610BE3F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09170"/>
              </p:ext>
            </p:extLst>
          </p:nvPr>
        </p:nvGraphicFramePr>
        <p:xfrm>
          <a:off x="1371600" y="5701004"/>
          <a:ext cx="9311953" cy="66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346">
                  <a:extLst>
                    <a:ext uri="{9D8B030D-6E8A-4147-A177-3AD203B41FA5}">
                      <a16:colId xmlns:a16="http://schemas.microsoft.com/office/drawing/2014/main" val="1275924147"/>
                    </a:ext>
                  </a:extLst>
                </a:gridCol>
                <a:gridCol w="2309869">
                  <a:extLst>
                    <a:ext uri="{9D8B030D-6E8A-4147-A177-3AD203B41FA5}">
                      <a16:colId xmlns:a16="http://schemas.microsoft.com/office/drawing/2014/main" val="4114590875"/>
                    </a:ext>
                  </a:extLst>
                </a:gridCol>
                <a:gridCol w="2309869">
                  <a:extLst>
                    <a:ext uri="{9D8B030D-6E8A-4147-A177-3AD203B41FA5}">
                      <a16:colId xmlns:a16="http://schemas.microsoft.com/office/drawing/2014/main" val="3419474220"/>
                    </a:ext>
                  </a:extLst>
                </a:gridCol>
                <a:gridCol w="2309869">
                  <a:extLst>
                    <a:ext uri="{9D8B030D-6E8A-4147-A177-3AD203B41FA5}">
                      <a16:colId xmlns:a16="http://schemas.microsoft.com/office/drawing/2014/main" val="4063582624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Movie Count:  1000</a:t>
                      </a:r>
                    </a:p>
                  </a:txBody>
                  <a:tcPr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Release Year:  2006</a:t>
                      </a:r>
                    </a:p>
                  </a:txBody>
                  <a:tcPr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Language:  English</a:t>
                      </a:r>
                    </a:p>
                  </a:txBody>
                  <a:tcPr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Modal Movie Rating:  PG-13</a:t>
                      </a:r>
                    </a:p>
                  </a:txBody>
                  <a:tcPr anchor="ctr">
                    <a:solidFill>
                      <a:srgbClr val="81C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16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39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63D61-0948-4DEB-9D9F-19700B50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was the average rental duration for all videos?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ACAF50-D0DC-A7C2-BE33-47C46409B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6628"/>
              </p:ext>
            </p:extLst>
          </p:nvPr>
        </p:nvGraphicFramePr>
        <p:xfrm>
          <a:off x="1436914" y="2463282"/>
          <a:ext cx="5858621" cy="319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735">
                  <a:extLst>
                    <a:ext uri="{9D8B030D-6E8A-4147-A177-3AD203B41FA5}">
                      <a16:colId xmlns:a16="http://schemas.microsoft.com/office/drawing/2014/main" val="3835896708"/>
                    </a:ext>
                  </a:extLst>
                </a:gridCol>
                <a:gridCol w="1354934">
                  <a:extLst>
                    <a:ext uri="{9D8B030D-6E8A-4147-A177-3AD203B41FA5}">
                      <a16:colId xmlns:a16="http://schemas.microsoft.com/office/drawing/2014/main" val="3429501737"/>
                    </a:ext>
                  </a:extLst>
                </a:gridCol>
                <a:gridCol w="1335851">
                  <a:extLst>
                    <a:ext uri="{9D8B030D-6E8A-4147-A177-3AD203B41FA5}">
                      <a16:colId xmlns:a16="http://schemas.microsoft.com/office/drawing/2014/main" val="2210998495"/>
                    </a:ext>
                  </a:extLst>
                </a:gridCol>
                <a:gridCol w="1393101">
                  <a:extLst>
                    <a:ext uri="{9D8B030D-6E8A-4147-A177-3AD203B41FA5}">
                      <a16:colId xmlns:a16="http://schemas.microsoft.com/office/drawing/2014/main" val="325197385"/>
                    </a:ext>
                  </a:extLst>
                </a:gridCol>
              </a:tblGrid>
              <a:tr h="63821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Average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Minimum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Maximum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68854"/>
                  </a:ext>
                </a:extLst>
              </a:tr>
              <a:tr h="638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Rental Duration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5 days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 days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 days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355623"/>
                  </a:ext>
                </a:extLst>
              </a:tr>
              <a:tr h="638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Movie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115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46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185 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99032"/>
                  </a:ext>
                </a:extLst>
              </a:tr>
              <a:tr h="638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Rental Price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$2.98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$0.99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$4.99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62123"/>
                  </a:ext>
                </a:extLst>
              </a:tr>
              <a:tr h="638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Replacement Cost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$19.98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$9.99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$29.99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7812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1CDDAF-AC62-E987-5446-205FDBE9BA55}"/>
              </a:ext>
            </a:extLst>
          </p:cNvPr>
          <p:cNvSpPr txBox="1"/>
          <p:nvPr/>
        </p:nvSpPr>
        <p:spPr>
          <a:xfrm>
            <a:off x="8817429" y="3105834"/>
            <a:ext cx="2631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average rental duration for all videos was 5 days.</a:t>
            </a:r>
          </a:p>
        </p:txBody>
      </p:sp>
    </p:spTree>
    <p:extLst>
      <p:ext uri="{BB962C8B-B14F-4D97-AF65-F5344CB8AC3E}">
        <p14:creationId xmlns:p14="http://schemas.microsoft.com/office/powerpoint/2010/main" val="104865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EE3A-4759-4306-A13C-07AC039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Which movies contributed the most/least to revenue gain?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419D683-0148-32DE-EB4E-B5C52C4DD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49751"/>
              </p:ext>
            </p:extLst>
          </p:nvPr>
        </p:nvGraphicFramePr>
        <p:xfrm>
          <a:off x="640934" y="1898657"/>
          <a:ext cx="5191433" cy="45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205">
                  <a:extLst>
                    <a:ext uri="{9D8B030D-6E8A-4147-A177-3AD203B41FA5}">
                      <a16:colId xmlns:a16="http://schemas.microsoft.com/office/drawing/2014/main" val="2002271703"/>
                    </a:ext>
                  </a:extLst>
                </a:gridCol>
                <a:gridCol w="1483890">
                  <a:extLst>
                    <a:ext uri="{9D8B030D-6E8A-4147-A177-3AD203B41FA5}">
                      <a16:colId xmlns:a16="http://schemas.microsoft.com/office/drawing/2014/main" val="251756857"/>
                    </a:ext>
                  </a:extLst>
                </a:gridCol>
                <a:gridCol w="716893">
                  <a:extLst>
                    <a:ext uri="{9D8B030D-6E8A-4147-A177-3AD203B41FA5}">
                      <a16:colId xmlns:a16="http://schemas.microsoft.com/office/drawing/2014/main" val="3615591833"/>
                    </a:ext>
                  </a:extLst>
                </a:gridCol>
                <a:gridCol w="1277408">
                  <a:extLst>
                    <a:ext uri="{9D8B030D-6E8A-4147-A177-3AD203B41FA5}">
                      <a16:colId xmlns:a16="http://schemas.microsoft.com/office/drawing/2014/main" val="1362660400"/>
                    </a:ext>
                  </a:extLst>
                </a:gridCol>
                <a:gridCol w="881037">
                  <a:extLst>
                    <a:ext uri="{9D8B030D-6E8A-4147-A177-3AD203B41FA5}">
                      <a16:colId xmlns:a16="http://schemas.microsoft.com/office/drawing/2014/main" val="3180548080"/>
                    </a:ext>
                  </a:extLst>
                </a:gridCol>
              </a:tblGrid>
              <a:tr h="361088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 10 Movies by Revenue</a:t>
                      </a:r>
                    </a:p>
                  </a:txBody>
                  <a:tcPr marL="45720" marR="45720" marT="0" marB="0" anchor="ctr">
                    <a:solidFill>
                      <a:srgbClr val="45A2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16520"/>
                  </a:ext>
                </a:extLst>
              </a:tr>
              <a:tr h="42193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Rank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Movie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Rating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Genre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Revenue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48932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1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Telegraph Voyage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Music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$215.75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3748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2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Zorro Ark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NC-17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$199.72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50125"/>
                  </a:ext>
                </a:extLst>
              </a:tr>
              <a:tr h="42193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Wife Turn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NC-17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Documentary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$198.73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1577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Innocent Usual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Pg-13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Foreign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$191.74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497773"/>
                  </a:ext>
                </a:extLst>
              </a:tr>
              <a:tr h="42193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5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Hustler Party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NC-17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$190.78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17081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6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Saturday Lambs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Sports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$190.74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54551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7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Titans Jerk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$186.73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03473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8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Harry Idaho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PG-13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$177.73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57789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9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Torque Bound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$169.76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63261"/>
                  </a:ext>
                </a:extLst>
              </a:tr>
              <a:tr h="36108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latin typeface="+mn-lt"/>
                        </a:rPr>
                        <a:t>10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Dogma Family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$168.72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8788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AE16BD-068F-1EDC-8BC6-58CFF3454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48859"/>
              </p:ext>
            </p:extLst>
          </p:nvPr>
        </p:nvGraphicFramePr>
        <p:xfrm>
          <a:off x="6451800" y="1885279"/>
          <a:ext cx="5120767" cy="452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84">
                  <a:extLst>
                    <a:ext uri="{9D8B030D-6E8A-4147-A177-3AD203B41FA5}">
                      <a16:colId xmlns:a16="http://schemas.microsoft.com/office/drawing/2014/main" val="2002271703"/>
                    </a:ext>
                  </a:extLst>
                </a:gridCol>
                <a:gridCol w="1574807">
                  <a:extLst>
                    <a:ext uri="{9D8B030D-6E8A-4147-A177-3AD203B41FA5}">
                      <a16:colId xmlns:a16="http://schemas.microsoft.com/office/drawing/2014/main" val="251756857"/>
                    </a:ext>
                  </a:extLst>
                </a:gridCol>
                <a:gridCol w="668276">
                  <a:extLst>
                    <a:ext uri="{9D8B030D-6E8A-4147-A177-3AD203B41FA5}">
                      <a16:colId xmlns:a16="http://schemas.microsoft.com/office/drawing/2014/main" val="3932327202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1481098809"/>
                    </a:ext>
                  </a:extLst>
                </a:gridCol>
                <a:gridCol w="879167">
                  <a:extLst>
                    <a:ext uri="{9D8B030D-6E8A-4147-A177-3AD203B41FA5}">
                      <a16:colId xmlns:a16="http://schemas.microsoft.com/office/drawing/2014/main" val="3180548080"/>
                    </a:ext>
                  </a:extLst>
                </a:gridCol>
              </a:tblGrid>
              <a:tr h="364937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Bottom 10 Movies by Revenue</a:t>
                      </a:r>
                    </a:p>
                  </a:txBody>
                  <a:tcPr>
                    <a:solidFill>
                      <a:srgbClr val="45A2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16520"/>
                  </a:ext>
                </a:extLst>
              </a:tr>
              <a:tr h="42576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Rank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Movie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Rating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Genre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Revenue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48932"/>
                  </a:ext>
                </a:extLst>
              </a:tr>
              <a:tr h="42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 Watch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NC-17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73748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Jumanji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50125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Duffel Apocalypse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Documentary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71577"/>
                  </a:ext>
                </a:extLst>
              </a:tr>
              <a:tr h="42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Cleopatra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$5.95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497773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Young Language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Documentary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17081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Rebel Airport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$6.93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54551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Cruelty Unforgiven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03473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Jekyll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$6.94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57789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 Deer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Classics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$7.93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63261"/>
                  </a:ext>
                </a:extLst>
              </a:tr>
              <a:tr h="3603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Stallion Sundance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$7.94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68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4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EE3A-4759-4306-A13C-07AC039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Which movies contributed the most/least to revenue gain?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2889C-2029-CC82-8635-8B56CB965EC9}"/>
              </a:ext>
            </a:extLst>
          </p:cNvPr>
          <p:cNvSpPr txBox="1"/>
          <p:nvPr/>
        </p:nvSpPr>
        <p:spPr>
          <a:xfrm>
            <a:off x="1371599" y="1891970"/>
            <a:ext cx="3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Revenue by Movie Rating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F9166-B6DD-43B4-164C-FC851F7C963F}"/>
              </a:ext>
            </a:extLst>
          </p:cNvPr>
          <p:cNvSpPr txBox="1"/>
          <p:nvPr/>
        </p:nvSpPr>
        <p:spPr>
          <a:xfrm>
            <a:off x="7006907" y="1885279"/>
            <a:ext cx="3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Revenue by Movie Genre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71C5D3-7555-D7BA-1CEF-8C1BD261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74" y="2689853"/>
            <a:ext cx="3857625" cy="3629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6C2B5B-2DFB-1C60-E49A-1F36B98F6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4" y="2634791"/>
            <a:ext cx="53149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EE3A-4759-4306-A13C-07AC039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Which countries are Rockbuster customers based 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B46AD-42E3-BEB6-D466-6F5A22F4E6D6}"/>
              </a:ext>
            </a:extLst>
          </p:cNvPr>
          <p:cNvSpPr txBox="1"/>
          <p:nvPr/>
        </p:nvSpPr>
        <p:spPr>
          <a:xfrm>
            <a:off x="8249266" y="1888913"/>
            <a:ext cx="367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Rockbuster Stealth’s customers are located worldwide.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61F616-4AE1-FB7E-FA57-EA490689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1885279"/>
            <a:ext cx="7078458" cy="45793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0997C6-6DCF-3CEF-FB7A-44615D35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3" y="5845907"/>
            <a:ext cx="1306028" cy="5210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23E8EA0-702B-0ACD-DEBA-D429CE0D8BC0}"/>
              </a:ext>
            </a:extLst>
          </p:cNvPr>
          <p:cNvSpPr txBox="1"/>
          <p:nvPr/>
        </p:nvSpPr>
        <p:spPr>
          <a:xfrm>
            <a:off x="8249265" y="2764575"/>
            <a:ext cx="367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Countries by Customer Count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5C4FAE-32F6-40C3-072F-9F4108D23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451" y="3201197"/>
            <a:ext cx="39433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5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EE3A-4759-4306-A13C-07AC039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Where are customers with a high lifetime value based?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A16239-568B-FFCE-D559-FAF042AD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623668"/>
            <a:ext cx="5791200" cy="36309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241305-DDFE-4508-1C0F-00EBA15A5888}"/>
              </a:ext>
            </a:extLst>
          </p:cNvPr>
          <p:cNvSpPr txBox="1"/>
          <p:nvPr/>
        </p:nvSpPr>
        <p:spPr>
          <a:xfrm>
            <a:off x="1250958" y="2069670"/>
            <a:ext cx="38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Countries by Customer Spending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9A3F8-A956-F30C-9BF8-87CC450EE09D}"/>
              </a:ext>
            </a:extLst>
          </p:cNvPr>
          <p:cNvSpPr txBox="1"/>
          <p:nvPr/>
        </p:nvSpPr>
        <p:spPr>
          <a:xfrm>
            <a:off x="6655446" y="1970813"/>
            <a:ext cx="538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India, China, and the United States lead in customer spending.  Only five of highest value customers live in the top 10 highest revenue countries.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26F5B-0740-2536-A1C1-D51E9BF7E4FC}"/>
              </a:ext>
            </a:extLst>
          </p:cNvPr>
          <p:cNvSpPr txBox="1"/>
          <p:nvPr/>
        </p:nvSpPr>
        <p:spPr>
          <a:xfrm>
            <a:off x="6843269" y="3125469"/>
            <a:ext cx="429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Customers by Individual Spending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B05B423-B50F-ECAB-9E22-ABF9A96B5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50566"/>
              </p:ext>
            </p:extLst>
          </p:nvPr>
        </p:nvGraphicFramePr>
        <p:xfrm>
          <a:off x="7278329" y="3552559"/>
          <a:ext cx="3175820" cy="2702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5509">
                  <a:extLst>
                    <a:ext uri="{9D8B030D-6E8A-4147-A177-3AD203B41FA5}">
                      <a16:colId xmlns:a16="http://schemas.microsoft.com/office/drawing/2014/main" val="3659231975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604551565"/>
                    </a:ext>
                  </a:extLst>
                </a:gridCol>
                <a:gridCol w="570272">
                  <a:extLst>
                    <a:ext uri="{9D8B030D-6E8A-4147-A177-3AD203B41FA5}">
                      <a16:colId xmlns:a16="http://schemas.microsoft.com/office/drawing/2014/main" val="3977995653"/>
                    </a:ext>
                  </a:extLst>
                </a:gridCol>
              </a:tblGrid>
              <a:tr h="270201">
                <a:tc>
                  <a:txBody>
                    <a:bodyPr/>
                    <a:lstStyle/>
                    <a:p>
                      <a:r>
                        <a:rPr lang="en-US" sz="1400" b="1" dirty="0"/>
                        <a:t>Eleanor Hunt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Runion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$212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20215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Karl Seal</a:t>
                      </a:r>
                    </a:p>
                  </a:txBody>
                  <a:tcPr marL="45720" marR="45720" marT="0" marB="0" anchor="ctr">
                    <a:solidFill>
                      <a:srgbClr val="45A2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United States</a:t>
                      </a:r>
                    </a:p>
                  </a:txBody>
                  <a:tcPr marL="45720" marR="45720" marT="0" marB="0" anchor="ctr">
                    <a:solidFill>
                      <a:srgbClr val="45A2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$209</a:t>
                      </a:r>
                    </a:p>
                  </a:txBody>
                  <a:tcPr marL="45720" marR="45720" marT="0" marB="0" anchor="ctr">
                    <a:solidFill>
                      <a:srgbClr val="45A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8321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/>
                        <a:t>Marlon Snyder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Brazil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$195</a:t>
                      </a:r>
                    </a:p>
                  </a:txBody>
                  <a:tcPr marL="45720" marR="45720" marT="0" marB="0" anchor="ctr">
                    <a:solidFill>
                      <a:srgbClr val="81C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451854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/>
                        <a:t>Rhonda Kennedy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Netherlands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$192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3620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/>
                        <a:t>Clara Shaw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Belarus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$190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15928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/>
                        <a:t>Tommy Collazo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Iran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$184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355743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Ana Bradley</a:t>
                      </a:r>
                    </a:p>
                  </a:txBody>
                  <a:tcPr marL="45720" marR="45720" marT="0" marB="0" anchor="ctr">
                    <a:solidFill>
                      <a:srgbClr val="45A2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United States</a:t>
                      </a:r>
                    </a:p>
                  </a:txBody>
                  <a:tcPr marL="45720" marR="45720" marT="0" marB="0" anchor="ctr">
                    <a:solidFill>
                      <a:srgbClr val="45A2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$168</a:t>
                      </a:r>
                    </a:p>
                  </a:txBody>
                  <a:tcPr marL="45720" marR="45720" marT="0" marB="0" anchor="ctr">
                    <a:solidFill>
                      <a:srgbClr val="45A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92544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/>
                        <a:t>Curtis Irby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Canada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$168</a:t>
                      </a:r>
                    </a:p>
                  </a:txBody>
                  <a:tcPr marL="45720" marR="4572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6165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/>
                        <a:t>Marcia Dean</a:t>
                      </a:r>
                    </a:p>
                  </a:txBody>
                  <a:tcPr marL="45720" marR="45720" marT="0" marB="0" anchor="ctr">
                    <a:solidFill>
                      <a:srgbClr val="BCE4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Philippines</a:t>
                      </a:r>
                    </a:p>
                  </a:txBody>
                  <a:tcPr marL="45720" marR="45720" marT="0" marB="0" anchor="ctr">
                    <a:solidFill>
                      <a:srgbClr val="BCE4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$167</a:t>
                      </a:r>
                    </a:p>
                  </a:txBody>
                  <a:tcPr marL="45720" marR="45720" marT="0" marB="0" anchor="ctr">
                    <a:solidFill>
                      <a:srgbClr val="BCE4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57717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Mike Way</a:t>
                      </a:r>
                    </a:p>
                  </a:txBody>
                  <a:tcPr marL="45720" marR="45720" marT="0" marB="0" anchor="ctr">
                    <a:solidFill>
                      <a:srgbClr val="1D4D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India</a:t>
                      </a:r>
                    </a:p>
                  </a:txBody>
                  <a:tcPr marL="45720" marR="45720" marT="0" marB="0" anchor="ctr">
                    <a:solidFill>
                      <a:srgbClr val="1D4D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$163</a:t>
                      </a:r>
                    </a:p>
                  </a:txBody>
                  <a:tcPr marL="45720" marR="45720" marT="0" marB="0" anchor="ctr">
                    <a:solidFill>
                      <a:srgbClr val="1D4D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9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54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0EE3A-4759-4306-A13C-07AC0398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Do sales figures vary between geographic locations?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1F75-F70B-601A-8218-07D7E574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" y="1696720"/>
            <a:ext cx="8423724" cy="5061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02900-4B44-80CC-D910-5E1490C9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63" y="1974214"/>
            <a:ext cx="1536382" cy="2374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01343-C2FD-E15C-3E3E-40199178B8B1}"/>
              </a:ext>
            </a:extLst>
          </p:cNvPr>
          <p:cNvSpPr txBox="1"/>
          <p:nvPr/>
        </p:nvSpPr>
        <p:spPr>
          <a:xfrm>
            <a:off x="8422640" y="4823080"/>
            <a:ext cx="324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Sales differ geographically.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Countries with the highest customer counts also have the highest sales.</a:t>
            </a:r>
          </a:p>
        </p:txBody>
      </p:sp>
    </p:spTree>
    <p:extLst>
      <p:ext uri="{BB962C8B-B14F-4D97-AF65-F5344CB8AC3E}">
        <p14:creationId xmlns:p14="http://schemas.microsoft.com/office/powerpoint/2010/main" val="277316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10590</TotalTime>
  <Words>692</Words>
  <Application>Microsoft Office PowerPoint</Application>
  <PresentationFormat>Widescreen</PresentationFormat>
  <Paragraphs>213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Rockbuster Stealth Data Analysis</vt:lpstr>
      <vt:lpstr>Project Overview</vt:lpstr>
      <vt:lpstr>Data Overview</vt:lpstr>
      <vt:lpstr>What was the average rental duration for all videos?</vt:lpstr>
      <vt:lpstr>Which movies contributed the most/least to revenue gain?</vt:lpstr>
      <vt:lpstr>Which movies contributed the most/least to revenue gain?</vt:lpstr>
      <vt:lpstr>Which countries are Rockbuster customers based in?</vt:lpstr>
      <vt:lpstr>Where are customers with a high lifetime value based?</vt:lpstr>
      <vt:lpstr>Do sales figures vary between geographic locations?</vt:lpstr>
      <vt:lpstr>Insights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 Marketing Budget Plan for 2017</dc:title>
  <dc:creator>Julie Balboni</dc:creator>
  <cp:lastModifiedBy>Julie Balboni</cp:lastModifiedBy>
  <cp:revision>78</cp:revision>
  <dcterms:created xsi:type="dcterms:W3CDTF">2022-04-05T23:27:04Z</dcterms:created>
  <dcterms:modified xsi:type="dcterms:W3CDTF">2022-06-08T21:21:11Z</dcterms:modified>
</cp:coreProperties>
</file>