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3"/>
    <p:sldId id="258" r:id="rId4"/>
    <p:sldId id="259" r:id="rId5"/>
    <p:sldId id="260" r:id="rId6"/>
    <p:sldId id="261" r:id="rId7"/>
    <p:sldId id="262" r:id="rId8"/>
    <p:sldId id="289" r:id="rId9"/>
    <p:sldId id="263" r:id="rId10"/>
    <p:sldId id="264" r:id="rId11"/>
    <p:sldId id="265" r:id="rId12"/>
    <p:sldId id="266" r:id="rId13"/>
    <p:sldId id="267" r:id="rId14"/>
    <p:sldId id="268" r:id="rId15"/>
    <p:sldId id="269" r:id="rId16"/>
    <p:sldId id="321" r:id="rId17"/>
    <p:sldId id="290" r:id="rId18"/>
    <p:sldId id="291" r:id="rId19"/>
    <p:sldId id="292" r:id="rId20"/>
    <p:sldId id="293" r:id="rId21"/>
    <p:sldId id="294" r:id="rId22"/>
    <p:sldId id="295" r:id="rId23"/>
    <p:sldId id="296" r:id="rId24"/>
    <p:sldId id="297" r:id="rId25"/>
    <p:sldId id="322" r:id="rId26"/>
    <p:sldId id="271" r:id="rId27"/>
    <p:sldId id="298" r:id="rId28"/>
    <p:sldId id="272" r:id="rId29"/>
    <p:sldId id="274" r:id="rId30"/>
    <p:sldId id="275" r:id="rId31"/>
    <p:sldId id="276" r:id="rId32"/>
    <p:sldId id="282" r:id="rId33"/>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C4C0"/>
    <a:srgbClr val="A1CBB7"/>
    <a:srgbClr val="7FBAB6"/>
    <a:srgbClr val="F5E7DE"/>
    <a:srgbClr val="E9EFD5"/>
    <a:srgbClr val="9C8484"/>
    <a:srgbClr val="B1C3D1"/>
    <a:srgbClr val="A0B0BF"/>
    <a:srgbClr val="F6DAD8"/>
    <a:srgbClr val="778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620" y="41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00" name=""/>
        <p:cNvGrpSpPr/>
        <p:nvPr/>
      </p:nvGrpSpPr>
      <p:grpSpPr>
        <a:xfrm>
          <a:off x="0" y="0"/>
          <a:ext cx="0" cy="0"/>
          <a:chOff x="0" y="0"/>
          <a:chExt cx="0" cy="0"/>
        </a:xfrm>
      </p:grpSpPr>
      <p:sp>
        <p:nvSpPr>
          <p:cNvPr id="104923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923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923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923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923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923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39"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583" name="日期占位符 3"/>
          <p:cNvSpPr>
            <a:spLocks noGrp="1"/>
          </p:cNvSpPr>
          <p:nvPr>
            <p:ph type="dt" sz="half" idx="10"/>
          </p:nvPr>
        </p:nvSpPr>
        <p:spPr/>
        <p:txBody>
          <a:bodyPr/>
          <a:p>
            <a:fld id="{D997B5FA-0921-464F-AAE1-844C04324D75}" type="datetimeFigureOut">
              <a:rPr lang="zh-CN" altLang="en-US" smtClean="0"/>
            </a:fld>
            <a:endParaRPr lang="zh-CN" altLang="en-US"/>
          </a:p>
        </p:txBody>
      </p:sp>
      <p:sp>
        <p:nvSpPr>
          <p:cNvPr id="1048584" name="页脚占位符 4"/>
          <p:cNvSpPr>
            <a:spLocks noGrp="1"/>
          </p:cNvSpPr>
          <p:nvPr>
            <p:ph type="ftr" sz="quarter" idx="11"/>
          </p:nvPr>
        </p:nvSpPr>
        <p:spPr/>
        <p:txBody>
          <a:bodyPr/>
          <a:p>
            <a:endParaRPr lang="zh-CN" altLang="en-US"/>
          </a:p>
        </p:txBody>
      </p:sp>
      <p:sp>
        <p:nvSpPr>
          <p:cNvPr id="1048585"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94" name=""/>
        <p:cNvGrpSpPr/>
        <p:nvPr/>
      </p:nvGrpSpPr>
      <p:grpSpPr>
        <a:xfrm>
          <a:off x="0" y="0"/>
          <a:ext cx="0" cy="0"/>
          <a:chOff x="0" y="0"/>
          <a:chExt cx="0" cy="0"/>
        </a:xfrm>
      </p:grpSpPr>
      <p:sp>
        <p:nvSpPr>
          <p:cNvPr id="1049200" name="标题 1"/>
          <p:cNvSpPr>
            <a:spLocks noGrp="1"/>
          </p:cNvSpPr>
          <p:nvPr>
            <p:ph type="title"/>
          </p:nvPr>
        </p:nvSpPr>
        <p:spPr/>
        <p:txBody>
          <a:bodyPr/>
          <a:p>
            <a:r>
              <a:rPr lang="zh-CN" altLang="en-US"/>
              <a:t>单击此处编辑母版标题样式</a:t>
            </a:r>
            <a:endParaRPr lang="zh-CN" altLang="en-US"/>
          </a:p>
        </p:txBody>
      </p:sp>
      <p:sp>
        <p:nvSpPr>
          <p:cNvPr id="1049201"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02" name="日期占位符 3"/>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03" name="页脚占位符 4"/>
          <p:cNvSpPr>
            <a:spLocks noGrp="1"/>
          </p:cNvSpPr>
          <p:nvPr>
            <p:ph type="ftr" sz="quarter" idx="11"/>
          </p:nvPr>
        </p:nvSpPr>
        <p:spPr/>
        <p:txBody>
          <a:bodyPr/>
          <a:p>
            <a:endParaRPr lang="zh-CN" altLang="en-US"/>
          </a:p>
        </p:txBody>
      </p:sp>
      <p:sp>
        <p:nvSpPr>
          <p:cNvPr id="1049204"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92" name=""/>
        <p:cNvGrpSpPr/>
        <p:nvPr/>
      </p:nvGrpSpPr>
      <p:grpSpPr>
        <a:xfrm>
          <a:off x="0" y="0"/>
          <a:ext cx="0" cy="0"/>
          <a:chOff x="0" y="0"/>
          <a:chExt cx="0" cy="0"/>
        </a:xfrm>
      </p:grpSpPr>
      <p:sp>
        <p:nvSpPr>
          <p:cNvPr id="1049189" name="竖排标题 1"/>
          <p:cNvSpPr>
            <a:spLocks noGrp="1"/>
          </p:cNvSpPr>
          <p:nvPr>
            <p:ph type="title" orient="vert"/>
          </p:nvPr>
        </p:nvSpPr>
        <p:spPr>
          <a:xfrm>
            <a:off x="8724900" y="365125"/>
            <a:ext cx="2628900" cy="5811838"/>
          </a:xfrm>
        </p:spPr>
        <p:txBody>
          <a:bodyPr vert="eaVert"/>
          <a:p>
            <a:r>
              <a:rPr lang="zh-CN" altLang="en-US"/>
              <a:t>单击此处编辑母版标题样式</a:t>
            </a:r>
            <a:endParaRPr lang="zh-CN" altLang="en-US"/>
          </a:p>
        </p:txBody>
      </p:sp>
      <p:sp>
        <p:nvSpPr>
          <p:cNvPr id="1049190" name="竖排文字占位符 2"/>
          <p:cNvSpPr>
            <a:spLocks noGrp="1"/>
          </p:cNvSpPr>
          <p:nvPr>
            <p:ph type="body" orient="vert" idx="1"/>
          </p:nvPr>
        </p:nvSpPr>
        <p:spPr>
          <a:xfrm>
            <a:off x="838200" y="365125"/>
            <a:ext cx="7734300" cy="5811838"/>
          </a:xfr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91" name="日期占位符 3"/>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192" name="页脚占位符 4"/>
          <p:cNvSpPr>
            <a:spLocks noGrp="1"/>
          </p:cNvSpPr>
          <p:nvPr>
            <p:ph type="ftr" sz="quarter" idx="11"/>
          </p:nvPr>
        </p:nvSpPr>
        <p:spPr/>
        <p:txBody>
          <a:bodyPr/>
          <a:p>
            <a:endParaRPr lang="zh-CN" altLang="en-US"/>
          </a:p>
        </p:txBody>
      </p:sp>
      <p:sp>
        <p:nvSpPr>
          <p:cNvPr id="1049193"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7" name=""/>
        <p:cNvGrpSpPr/>
        <p:nvPr/>
      </p:nvGrpSpPr>
      <p:grpSpPr>
        <a:xfrm>
          <a:off x="0" y="0"/>
          <a:ext cx="0" cy="0"/>
          <a:chOff x="0" y="0"/>
          <a:chExt cx="0" cy="0"/>
        </a:xfrm>
      </p:grpSpPr>
      <p:sp>
        <p:nvSpPr>
          <p:cNvPr id="1048609" name="标题 1"/>
          <p:cNvSpPr>
            <a:spLocks noGrp="1"/>
          </p:cNvSpPr>
          <p:nvPr>
            <p:ph type="title"/>
          </p:nvPr>
        </p:nvSpPr>
        <p:spPr/>
        <p:txBody>
          <a:bodyPr/>
          <a:p>
            <a:r>
              <a:rPr lang="zh-CN" altLang="en-US"/>
              <a:t>单击此处编辑母版标题样式</a:t>
            </a:r>
            <a:endParaRPr lang="zh-CN" altLang="en-US"/>
          </a:p>
        </p:txBody>
      </p:sp>
      <p:sp>
        <p:nvSpPr>
          <p:cNvPr id="1048610" name="内容占位符 2"/>
          <p:cNvSpPr>
            <a:spLocks noGrp="1"/>
          </p:cNvSpPr>
          <p:nvPr>
            <p:ph idx="1"/>
          </p:nvPr>
        </p:nvSpPr>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11" name="日期占位符 3"/>
          <p:cNvSpPr>
            <a:spLocks noGrp="1"/>
          </p:cNvSpPr>
          <p:nvPr>
            <p:ph type="dt" sz="half" idx="10"/>
          </p:nvPr>
        </p:nvSpPr>
        <p:spPr/>
        <p:txBody>
          <a:bodyPr/>
          <a:p>
            <a:fld id="{D997B5FA-0921-464F-AAE1-844C04324D75}" type="datetimeFigureOut">
              <a:rPr lang="zh-CN" altLang="en-US" smtClean="0"/>
            </a:fld>
            <a:endParaRPr lang="zh-CN" altLang="en-US"/>
          </a:p>
        </p:txBody>
      </p:sp>
      <p:sp>
        <p:nvSpPr>
          <p:cNvPr id="1048612" name="页脚占位符 4"/>
          <p:cNvSpPr>
            <a:spLocks noGrp="1"/>
          </p:cNvSpPr>
          <p:nvPr>
            <p:ph type="ftr" sz="quarter" idx="11"/>
          </p:nvPr>
        </p:nvSpPr>
        <p:spPr/>
        <p:txBody>
          <a:bodyPr/>
          <a:p>
            <a:endParaRPr lang="zh-CN" altLang="en-US"/>
          </a:p>
        </p:txBody>
      </p:sp>
      <p:sp>
        <p:nvSpPr>
          <p:cNvPr id="1048613"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95" name=""/>
        <p:cNvGrpSpPr/>
        <p:nvPr/>
      </p:nvGrpSpPr>
      <p:grpSpPr>
        <a:xfrm>
          <a:off x="0" y="0"/>
          <a:ext cx="0" cy="0"/>
          <a:chOff x="0" y="0"/>
          <a:chExt cx="0" cy="0"/>
        </a:xfrm>
      </p:grpSpPr>
      <p:sp>
        <p:nvSpPr>
          <p:cNvPr id="1049205"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9206"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9207" name="日期占位符 3"/>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08" name="页脚占位符 4"/>
          <p:cNvSpPr>
            <a:spLocks noGrp="1"/>
          </p:cNvSpPr>
          <p:nvPr>
            <p:ph type="ftr" sz="quarter" idx="11"/>
          </p:nvPr>
        </p:nvSpPr>
        <p:spPr/>
        <p:txBody>
          <a:bodyPr/>
          <a:p>
            <a:endParaRPr lang="zh-CN" altLang="en-US"/>
          </a:p>
        </p:txBody>
      </p:sp>
      <p:sp>
        <p:nvSpPr>
          <p:cNvPr id="1049209"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96" name=""/>
        <p:cNvGrpSpPr/>
        <p:nvPr/>
      </p:nvGrpSpPr>
      <p:grpSpPr>
        <a:xfrm>
          <a:off x="0" y="0"/>
          <a:ext cx="0" cy="0"/>
          <a:chOff x="0" y="0"/>
          <a:chExt cx="0" cy="0"/>
        </a:xfrm>
      </p:grpSpPr>
      <p:sp>
        <p:nvSpPr>
          <p:cNvPr id="1049210" name="标题 1"/>
          <p:cNvSpPr>
            <a:spLocks noGrp="1"/>
          </p:cNvSpPr>
          <p:nvPr>
            <p:ph type="title"/>
          </p:nvPr>
        </p:nvSpPr>
        <p:spPr/>
        <p:txBody>
          <a:bodyPr/>
          <a:p>
            <a:r>
              <a:rPr lang="zh-CN" altLang="en-US"/>
              <a:t>单击此处编辑母版标题样式</a:t>
            </a:r>
            <a:endParaRPr lang="zh-CN" altLang="en-US"/>
          </a:p>
        </p:txBody>
      </p:sp>
      <p:sp>
        <p:nvSpPr>
          <p:cNvPr id="1049211" name="内容占位符 2"/>
          <p:cNvSpPr>
            <a:spLocks noGrp="1"/>
          </p:cNvSpPr>
          <p:nvPr>
            <p:ph sz="half" idx="1"/>
          </p:nvPr>
        </p:nvSpPr>
        <p:spPr>
          <a:xfrm>
            <a:off x="838200" y="1825625"/>
            <a:ext cx="5181600" cy="4351338"/>
          </a:xfr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12" name="内容占位符 3"/>
          <p:cNvSpPr>
            <a:spLocks noGrp="1"/>
          </p:cNvSpPr>
          <p:nvPr>
            <p:ph sz="half" idx="2"/>
          </p:nvPr>
        </p:nvSpPr>
        <p:spPr>
          <a:xfrm>
            <a:off x="6172200" y="1825625"/>
            <a:ext cx="5181600" cy="4351338"/>
          </a:xfr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13" name="日期占位符 4"/>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14" name="页脚占位符 5"/>
          <p:cNvSpPr>
            <a:spLocks noGrp="1"/>
          </p:cNvSpPr>
          <p:nvPr>
            <p:ph type="ftr" sz="quarter" idx="11"/>
          </p:nvPr>
        </p:nvSpPr>
        <p:spPr/>
        <p:txBody>
          <a:bodyPr/>
          <a:p>
            <a:endParaRPr lang="zh-CN" altLang="en-US"/>
          </a:p>
        </p:txBody>
      </p:sp>
      <p:sp>
        <p:nvSpPr>
          <p:cNvPr id="1049215"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97" name=""/>
        <p:cNvGrpSpPr/>
        <p:nvPr/>
      </p:nvGrpSpPr>
      <p:grpSpPr>
        <a:xfrm>
          <a:off x="0" y="0"/>
          <a:ext cx="0" cy="0"/>
          <a:chOff x="0" y="0"/>
          <a:chExt cx="0" cy="0"/>
        </a:xfrm>
      </p:grpSpPr>
      <p:sp>
        <p:nvSpPr>
          <p:cNvPr id="1049216" name="标题 1"/>
          <p:cNvSpPr>
            <a:spLocks noGrp="1"/>
          </p:cNvSpPr>
          <p:nvPr>
            <p:ph type="title"/>
          </p:nvPr>
        </p:nvSpPr>
        <p:spPr>
          <a:xfrm>
            <a:off x="839788" y="365125"/>
            <a:ext cx="10515600" cy="1325563"/>
          </a:xfrm>
        </p:spPr>
        <p:txBody>
          <a:bodyPr/>
          <a:p>
            <a:r>
              <a:rPr lang="zh-CN" altLang="en-US"/>
              <a:t>单击此处编辑母版标题样式</a:t>
            </a:r>
            <a:endParaRPr lang="zh-CN" altLang="en-US"/>
          </a:p>
        </p:txBody>
      </p:sp>
      <p:sp>
        <p:nvSpPr>
          <p:cNvPr id="1049217"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218" name="内容占位符 3"/>
          <p:cNvSpPr>
            <a:spLocks noGrp="1"/>
          </p:cNvSpPr>
          <p:nvPr>
            <p:ph sz="half" idx="2"/>
          </p:nvPr>
        </p:nvSpPr>
        <p:spPr>
          <a:xfrm>
            <a:off x="839788" y="2505075"/>
            <a:ext cx="5157787" cy="3684588"/>
          </a:xfr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19"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220" name="内容占位符 5"/>
          <p:cNvSpPr>
            <a:spLocks noGrp="1"/>
          </p:cNvSpPr>
          <p:nvPr>
            <p:ph sz="quarter" idx="4"/>
          </p:nvPr>
        </p:nvSpPr>
        <p:spPr>
          <a:xfrm>
            <a:off x="6172200" y="2505075"/>
            <a:ext cx="5183188" cy="3684588"/>
          </a:xfr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21" name="日期占位符 6"/>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22" name="页脚占位符 7"/>
          <p:cNvSpPr>
            <a:spLocks noGrp="1"/>
          </p:cNvSpPr>
          <p:nvPr>
            <p:ph type="ftr" sz="quarter" idx="11"/>
          </p:nvPr>
        </p:nvSpPr>
        <p:spPr/>
        <p:txBody>
          <a:bodyPr/>
          <a:p>
            <a:endParaRPr lang="zh-CN" altLang="en-US"/>
          </a:p>
        </p:txBody>
      </p:sp>
      <p:sp>
        <p:nvSpPr>
          <p:cNvPr id="1049223" name="灯片编号占位符 8"/>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91" name=""/>
        <p:cNvGrpSpPr/>
        <p:nvPr/>
      </p:nvGrpSpPr>
      <p:grpSpPr>
        <a:xfrm>
          <a:off x="0" y="0"/>
          <a:ext cx="0" cy="0"/>
          <a:chOff x="0" y="0"/>
          <a:chExt cx="0" cy="0"/>
        </a:xfrm>
      </p:grpSpPr>
      <p:sp>
        <p:nvSpPr>
          <p:cNvPr id="1049185" name="标题 1"/>
          <p:cNvSpPr>
            <a:spLocks noGrp="1"/>
          </p:cNvSpPr>
          <p:nvPr>
            <p:ph type="title"/>
          </p:nvPr>
        </p:nvSpPr>
        <p:spPr/>
        <p:txBody>
          <a:bodyPr/>
          <a:p>
            <a:r>
              <a:rPr lang="zh-CN" altLang="en-US"/>
              <a:t>单击此处编辑母版标题样式</a:t>
            </a:r>
            <a:endParaRPr lang="zh-CN" altLang="en-US"/>
          </a:p>
        </p:txBody>
      </p:sp>
      <p:sp>
        <p:nvSpPr>
          <p:cNvPr id="1049186" name="日期占位符 2"/>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187" name="页脚占位符 3"/>
          <p:cNvSpPr>
            <a:spLocks noGrp="1"/>
          </p:cNvSpPr>
          <p:nvPr>
            <p:ph type="ftr" sz="quarter" idx="11"/>
          </p:nvPr>
        </p:nvSpPr>
        <p:spPr/>
        <p:txBody>
          <a:bodyPr/>
          <a:p>
            <a:endParaRPr lang="zh-CN" altLang="en-US"/>
          </a:p>
        </p:txBody>
      </p:sp>
      <p:sp>
        <p:nvSpPr>
          <p:cNvPr id="1049188"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98" name=""/>
        <p:cNvGrpSpPr/>
        <p:nvPr/>
      </p:nvGrpSpPr>
      <p:grpSpPr>
        <a:xfrm>
          <a:off x="0" y="0"/>
          <a:ext cx="0" cy="0"/>
          <a:chOff x="0" y="0"/>
          <a:chExt cx="0" cy="0"/>
        </a:xfrm>
      </p:grpSpPr>
      <p:sp>
        <p:nvSpPr>
          <p:cNvPr id="1049224" name="日期占位符 1"/>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25" name="页脚占位符 2"/>
          <p:cNvSpPr>
            <a:spLocks noGrp="1"/>
          </p:cNvSpPr>
          <p:nvPr>
            <p:ph type="ftr" sz="quarter" idx="11"/>
          </p:nvPr>
        </p:nvSpPr>
        <p:spPr/>
        <p:txBody>
          <a:bodyPr/>
          <a:p>
            <a:endParaRPr lang="zh-CN" altLang="en-US"/>
          </a:p>
        </p:txBody>
      </p:sp>
      <p:sp>
        <p:nvSpPr>
          <p:cNvPr id="1049226"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99" name=""/>
        <p:cNvGrpSpPr/>
        <p:nvPr/>
      </p:nvGrpSpPr>
      <p:grpSpPr>
        <a:xfrm>
          <a:off x="0" y="0"/>
          <a:ext cx="0" cy="0"/>
          <a:chOff x="0" y="0"/>
          <a:chExt cx="0" cy="0"/>
        </a:xfrm>
      </p:grpSpPr>
      <p:sp>
        <p:nvSpPr>
          <p:cNvPr id="1049227"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9228"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229"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9230" name="日期占位符 4"/>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231" name="页脚占位符 5"/>
          <p:cNvSpPr>
            <a:spLocks noGrp="1"/>
          </p:cNvSpPr>
          <p:nvPr>
            <p:ph type="ftr" sz="quarter" idx="11"/>
          </p:nvPr>
        </p:nvSpPr>
        <p:spPr/>
        <p:txBody>
          <a:bodyPr/>
          <a:p>
            <a:endParaRPr lang="zh-CN" altLang="en-US"/>
          </a:p>
        </p:txBody>
      </p:sp>
      <p:sp>
        <p:nvSpPr>
          <p:cNvPr id="1049232"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93" name=""/>
        <p:cNvGrpSpPr/>
        <p:nvPr/>
      </p:nvGrpSpPr>
      <p:grpSpPr>
        <a:xfrm>
          <a:off x="0" y="0"/>
          <a:ext cx="0" cy="0"/>
          <a:chOff x="0" y="0"/>
          <a:chExt cx="0" cy="0"/>
        </a:xfrm>
      </p:grpSpPr>
      <p:sp>
        <p:nvSpPr>
          <p:cNvPr id="104919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9195"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19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9197" name="日期占位符 4"/>
          <p:cNvSpPr>
            <a:spLocks noGrp="1"/>
          </p:cNvSpPr>
          <p:nvPr>
            <p:ph type="dt" sz="half" idx="10"/>
          </p:nvPr>
        </p:nvSpPr>
        <p:spPr/>
        <p:txBody>
          <a:bodyPr/>
          <a:p>
            <a:fld id="{D997B5FA-0921-464F-AAE1-844C04324D75}" type="datetimeFigureOut">
              <a:rPr lang="zh-CN" altLang="en-US" smtClean="0"/>
            </a:fld>
            <a:endParaRPr lang="zh-CN" altLang="en-US"/>
          </a:p>
        </p:txBody>
      </p:sp>
      <p:sp>
        <p:nvSpPr>
          <p:cNvPr id="1049198" name="页脚占位符 5"/>
          <p:cNvSpPr>
            <a:spLocks noGrp="1"/>
          </p:cNvSpPr>
          <p:nvPr>
            <p:ph type="ftr" sz="quarter" idx="11"/>
          </p:nvPr>
        </p:nvSpPr>
        <p:spPr/>
        <p:txBody>
          <a:bodyPr/>
          <a:p>
            <a:endParaRPr lang="zh-CN" altLang="en-US"/>
          </a:p>
        </p:txBody>
      </p:sp>
      <p:sp>
        <p:nvSpPr>
          <p:cNvPr id="1049199"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7"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6" name="Title 1048745"/>
          <p:cNvSpPr>
            <a:spLocks noGrp="1"/>
          </p:cNvSpPr>
          <p:nvPr>
            <p:ph type="ctrTitle"/>
          </p:nvPr>
        </p:nvSpPr>
        <p:spPr/>
        <p:txBody>
          <a:bodyPr/>
          <a:p>
            <a:endParaRPr lang="en-US"/>
          </a:p>
        </p:txBody>
      </p:sp>
      <p:sp>
        <p:nvSpPr>
          <p:cNvPr id="1048747" name="Subtitle 1048746"/>
          <p:cNvSpPr>
            <a:spLocks noGrp="1"/>
          </p:cNvSpPr>
          <p:nvPr>
            <p:ph type="subTitle" idx="1"/>
          </p:nvPr>
        </p:nvSpPr>
        <p:spPr/>
        <p:txBody>
          <a:bodyPr/>
          <a:p>
            <a:endParaRPr lang="en-US"/>
          </a:p>
        </p:txBody>
      </p:sp>
      <p:grpSp>
        <p:nvGrpSpPr>
          <p:cNvPr id="84" name="组合 96"/>
          <p:cNvGrpSpPr/>
          <p:nvPr/>
        </p:nvGrpSpPr>
        <p:grpSpPr>
          <a:xfrm>
            <a:off x="-3242" y="0"/>
            <a:ext cx="12198484" cy="6858000"/>
            <a:chOff x="-3242" y="0"/>
            <a:chExt cx="12198484" cy="6858000"/>
          </a:xfrm>
        </p:grpSpPr>
        <p:grpSp>
          <p:nvGrpSpPr>
            <p:cNvPr id="85" name="组合 97"/>
            <p:cNvGrpSpPr/>
            <p:nvPr/>
          </p:nvGrpSpPr>
          <p:grpSpPr>
            <a:xfrm>
              <a:off x="-3242" y="0"/>
              <a:ext cx="12198484" cy="6858000"/>
              <a:chOff x="-3242" y="0"/>
              <a:chExt cx="12198484" cy="6858000"/>
            </a:xfrm>
          </p:grpSpPr>
          <p:grpSp>
            <p:nvGrpSpPr>
              <p:cNvPr id="86" name="组合 101"/>
              <p:cNvGrpSpPr/>
              <p:nvPr/>
            </p:nvGrpSpPr>
            <p:grpSpPr>
              <a:xfrm>
                <a:off x="0" y="0"/>
                <a:ext cx="12192000" cy="6858000"/>
                <a:chOff x="0" y="0"/>
                <a:chExt cx="12192000" cy="6858000"/>
              </a:xfrm>
            </p:grpSpPr>
            <p:sp>
              <p:nvSpPr>
                <p:cNvPr id="1048748"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49"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750"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87" name="组合 103"/>
              <p:cNvGrpSpPr/>
              <p:nvPr/>
            </p:nvGrpSpPr>
            <p:grpSpPr>
              <a:xfrm>
                <a:off x="-3242" y="1145163"/>
                <a:ext cx="269131" cy="4670771"/>
                <a:chOff x="-3242" y="1145163"/>
                <a:chExt cx="269131" cy="4670771"/>
              </a:xfrm>
            </p:grpSpPr>
            <p:sp>
              <p:nvSpPr>
                <p:cNvPr id="1048751"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2"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3"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4"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5"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6"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7"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88" name="组合 104"/>
              <p:cNvGrpSpPr/>
              <p:nvPr/>
            </p:nvGrpSpPr>
            <p:grpSpPr>
              <a:xfrm>
                <a:off x="11926111" y="1145163"/>
                <a:ext cx="269131" cy="4670771"/>
                <a:chOff x="11926111" y="1145163"/>
                <a:chExt cx="269131" cy="4670771"/>
              </a:xfrm>
            </p:grpSpPr>
            <p:sp>
              <p:nvSpPr>
                <p:cNvPr id="1048758"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59"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0"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1"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2"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3"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4"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765"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6"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67"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768" name="Text Box 1048767"/>
          <p:cNvSpPr txBox="1"/>
          <p:nvPr/>
        </p:nvSpPr>
        <p:spPr>
          <a:xfrm>
            <a:off x="2009140" y="1760855"/>
            <a:ext cx="8137525" cy="4582795"/>
          </a:xfrm>
          <a:prstGeom prst="rect">
            <a:avLst/>
          </a:prstGeom>
        </p:spPr>
        <p:txBody>
          <a:bodyPr wrap="square" rtlCol="0">
            <a:noAutofit/>
          </a:bodyPr>
          <a:p>
            <a:pPr algn="ctr"/>
            <a:r>
              <a:rPr lang="en-US" sz="3600">
                <a:solidFill>
                  <a:srgbClr val="000000"/>
                </a:solidFill>
                <a:latin typeface="Times New Roman" panose="02020603050405020304" charset="0"/>
                <a:cs typeface="Times New Roman" panose="02020603050405020304" charset="0"/>
              </a:rPr>
              <a:t>"THE IMPACT OF SLEEP DEPRIVATION TO THE GRADE 11 STEM STUDENT IN BANGBANG NATIONAL HIGH SCHOOL"</a:t>
            </a:r>
            <a:endParaRPr lang="en-US" sz="3600">
              <a:solidFill>
                <a:srgbClr val="000000"/>
              </a:solidFill>
              <a:latin typeface="Times New Roman" panose="02020603050405020304" charset="0"/>
              <a:cs typeface="Times New Roman" panose="02020603050405020304" charset="0"/>
            </a:endParaRPr>
          </a:p>
          <a:p>
            <a:pPr algn="ctr"/>
            <a:endParaRPr lang="en-US" sz="2000">
              <a:solidFill>
                <a:srgbClr val="000000"/>
              </a:solidFill>
              <a:latin typeface="Times New Roman" panose="02020603050405020304" charset="0"/>
              <a:cs typeface="Times New Roman" panose="02020603050405020304" charset="0"/>
            </a:endParaRPr>
          </a:p>
          <a:p>
            <a:pPr algn="ct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Laiza Jhoy B. Sarcia</a:t>
            </a: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Criscel Sagundo</a:t>
            </a: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Janice Macasinag</a:t>
            </a: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Lilsean Lora</a:t>
            </a: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Reynan Sales</a:t>
            </a:r>
            <a:endParaRPr lang="en-US" sz="2000">
              <a:solidFill>
                <a:srgbClr val="000000"/>
              </a:solidFill>
              <a:latin typeface="Times New Roman" panose="02020603050405020304" charset="0"/>
              <a:cs typeface="Times New Roman" panose="02020603050405020304" charset="0"/>
            </a:endParaRPr>
          </a:p>
          <a:p>
            <a:pPr algn="ctr"/>
            <a:r>
              <a:rPr lang="en-US" sz="2000">
                <a:solidFill>
                  <a:srgbClr val="000000"/>
                </a:solidFill>
                <a:latin typeface="Times New Roman" panose="02020603050405020304" charset="0"/>
                <a:cs typeface="Times New Roman" panose="02020603050405020304" charset="0"/>
              </a:rPr>
              <a:t>Dave Salva</a:t>
            </a:r>
            <a:endParaRPr lang="en-US" sz="20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926" name="Title 1048925"/>
          <p:cNvSpPr>
            <a:spLocks noGrp="1"/>
          </p:cNvSpPr>
          <p:nvPr>
            <p:ph type="ctrTitle"/>
          </p:nvPr>
        </p:nvSpPr>
        <p:spPr/>
        <p:txBody>
          <a:bodyPr/>
          <a:p>
            <a:endParaRPr lang="en-US"/>
          </a:p>
        </p:txBody>
      </p:sp>
      <p:sp>
        <p:nvSpPr>
          <p:cNvPr id="1048927" name="Subtitle 1048926"/>
          <p:cNvSpPr>
            <a:spLocks noGrp="1"/>
          </p:cNvSpPr>
          <p:nvPr>
            <p:ph type="subTitle" idx="1"/>
          </p:nvPr>
        </p:nvSpPr>
        <p:spPr/>
        <p:txBody>
          <a:bodyPr/>
          <a:p>
            <a:endParaRPr lang="en-US"/>
          </a:p>
        </p:txBody>
      </p:sp>
      <p:grpSp>
        <p:nvGrpSpPr>
          <p:cNvPr id="130" name="组合 96"/>
          <p:cNvGrpSpPr/>
          <p:nvPr/>
        </p:nvGrpSpPr>
        <p:grpSpPr>
          <a:xfrm>
            <a:off x="-3242" y="0"/>
            <a:ext cx="12198484" cy="6858000"/>
            <a:chOff x="-3242" y="0"/>
            <a:chExt cx="12198484" cy="6858000"/>
          </a:xfrm>
        </p:grpSpPr>
        <p:grpSp>
          <p:nvGrpSpPr>
            <p:cNvPr id="131" name="组合 97"/>
            <p:cNvGrpSpPr/>
            <p:nvPr/>
          </p:nvGrpSpPr>
          <p:grpSpPr>
            <a:xfrm>
              <a:off x="-3242" y="0"/>
              <a:ext cx="12198484" cy="6858000"/>
              <a:chOff x="-3242" y="0"/>
              <a:chExt cx="12198484" cy="6858000"/>
            </a:xfrm>
          </p:grpSpPr>
          <p:grpSp>
            <p:nvGrpSpPr>
              <p:cNvPr id="132" name="组合 101"/>
              <p:cNvGrpSpPr/>
              <p:nvPr/>
            </p:nvGrpSpPr>
            <p:grpSpPr>
              <a:xfrm>
                <a:off x="0" y="0"/>
                <a:ext cx="12192000" cy="6858000"/>
                <a:chOff x="0" y="0"/>
                <a:chExt cx="12192000" cy="6858000"/>
              </a:xfrm>
            </p:grpSpPr>
            <p:sp>
              <p:nvSpPr>
                <p:cNvPr id="1048928"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29"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930"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133" name="组合 103"/>
              <p:cNvGrpSpPr/>
              <p:nvPr/>
            </p:nvGrpSpPr>
            <p:grpSpPr>
              <a:xfrm>
                <a:off x="-3242" y="1145163"/>
                <a:ext cx="269131" cy="4670771"/>
                <a:chOff x="-3242" y="1145163"/>
                <a:chExt cx="269131" cy="4670771"/>
              </a:xfrm>
            </p:grpSpPr>
            <p:sp>
              <p:nvSpPr>
                <p:cNvPr id="1048931"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2"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3"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4"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5"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6"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7"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134" name="组合 104"/>
              <p:cNvGrpSpPr/>
              <p:nvPr/>
            </p:nvGrpSpPr>
            <p:grpSpPr>
              <a:xfrm>
                <a:off x="11926111" y="1145163"/>
                <a:ext cx="269131" cy="4670771"/>
                <a:chOff x="11926111" y="1145163"/>
                <a:chExt cx="269131" cy="4670771"/>
              </a:xfrm>
            </p:grpSpPr>
            <p:sp>
              <p:nvSpPr>
                <p:cNvPr id="1048938"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39"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0"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1"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2"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3"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4"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945"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6"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947"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pic>
        <p:nvPicPr>
          <p:cNvPr id="2097152" name="Picture 2097151"/>
          <p:cNvPicPr/>
          <p:nvPr/>
        </p:nvPicPr>
        <p:blipFill>
          <a:blip r:embed="rId1"/>
          <a:stretch>
            <a:fillRect/>
          </a:stretch>
        </p:blipFill>
        <p:spPr>
          <a:xfrm>
            <a:off x="651466" y="475446"/>
            <a:ext cx="11080480" cy="5018434"/>
          </a:xfrm>
          <a:prstGeom prst="rect">
            <a:avLst/>
          </a:prstGeom>
        </p:spPr>
      </p:pic>
      <p:sp>
        <p:nvSpPr>
          <p:cNvPr id="1048948" name="Text Box 1048947"/>
          <p:cNvSpPr txBox="1"/>
          <p:nvPr/>
        </p:nvSpPr>
        <p:spPr>
          <a:xfrm>
            <a:off x="395605" y="5563235"/>
            <a:ext cx="9326880" cy="953135"/>
          </a:xfrm>
          <a:prstGeom prst="rect">
            <a:avLst/>
          </a:prstGeom>
        </p:spPr>
        <p:txBody>
          <a:bodyPr wrap="square" rtlCol="0">
            <a:spAutoFit/>
          </a:bodyPr>
          <a:p>
            <a:r>
              <a:rPr lang="en-US" sz="2800" b="1" i="1">
                <a:solidFill>
                  <a:srgbClr val="000000"/>
                </a:solidFill>
                <a:latin typeface="Arial" panose="020B0604020202020204" pitchFamily="34" charset="0"/>
                <a:cs typeface="Arial" panose="020B0604020202020204" pitchFamily="34" charset="0"/>
              </a:rPr>
              <a:t>Source: Google Maps</a:t>
            </a:r>
            <a:endParaRPr lang="en-US" sz="2800" b="1" i="1">
              <a:solidFill>
                <a:srgbClr val="000000"/>
              </a:solidFill>
              <a:latin typeface="Arial" panose="020B0604020202020204" pitchFamily="34" charset="0"/>
              <a:cs typeface="Arial" panose="020B0604020202020204" pitchFamily="34" charset="0"/>
            </a:endParaRPr>
          </a:p>
          <a:p>
            <a:r>
              <a:rPr lang="en-US" sz="2800" b="1" i="1">
                <a:solidFill>
                  <a:srgbClr val="000000"/>
                </a:solidFill>
                <a:latin typeface="Arial" panose="020B0604020202020204" pitchFamily="34" charset="0"/>
                <a:cs typeface="Arial" panose="020B0604020202020204" pitchFamily="34" charset="0"/>
              </a:rPr>
              <a:t>Figure 2. Municipality of Gasan, Marinduque</a:t>
            </a:r>
            <a:endParaRPr lang="en-US" sz="2800" b="1" i="1">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grpSp>
        <p:nvGrpSpPr>
          <p:cNvPr id="136" name="组合 4"/>
          <p:cNvGrpSpPr/>
          <p:nvPr/>
        </p:nvGrpSpPr>
        <p:grpSpPr>
          <a:xfrm>
            <a:off x="-3242" y="0"/>
            <a:ext cx="12198484" cy="6858000"/>
            <a:chOff x="-3242" y="0"/>
            <a:chExt cx="12198484" cy="6858000"/>
          </a:xfrm>
        </p:grpSpPr>
        <p:grpSp>
          <p:nvGrpSpPr>
            <p:cNvPr id="137" name="组合 8"/>
            <p:cNvGrpSpPr/>
            <p:nvPr/>
          </p:nvGrpSpPr>
          <p:grpSpPr>
            <a:xfrm>
              <a:off x="0" y="0"/>
              <a:ext cx="12192000" cy="6858000"/>
              <a:chOff x="0" y="0"/>
              <a:chExt cx="12192000" cy="6858000"/>
            </a:xfrm>
          </p:grpSpPr>
          <p:sp>
            <p:nvSpPr>
              <p:cNvPr id="1048949"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0"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51"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8" name="组合 10"/>
            <p:cNvGrpSpPr/>
            <p:nvPr/>
          </p:nvGrpSpPr>
          <p:grpSpPr>
            <a:xfrm>
              <a:off x="-3242" y="1145163"/>
              <a:ext cx="269131" cy="4670771"/>
              <a:chOff x="-3242" y="1145163"/>
              <a:chExt cx="269131" cy="4670771"/>
            </a:xfrm>
          </p:grpSpPr>
          <p:sp>
            <p:nvSpPr>
              <p:cNvPr id="1048952"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3"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4"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5"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6"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7"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58"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9" name="组合 11"/>
            <p:cNvGrpSpPr/>
            <p:nvPr/>
          </p:nvGrpSpPr>
          <p:grpSpPr>
            <a:xfrm>
              <a:off x="11926111" y="1145163"/>
              <a:ext cx="269131" cy="4670771"/>
              <a:chOff x="11926111" y="1145163"/>
              <a:chExt cx="269131" cy="4670771"/>
            </a:xfrm>
          </p:grpSpPr>
          <p:sp>
            <p:nvSpPr>
              <p:cNvPr id="1048959"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0"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1"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2"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3"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4"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65"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966" name="矩形 67"/>
          <p:cNvSpPr/>
          <p:nvPr/>
        </p:nvSpPr>
        <p:spPr>
          <a:xfrm>
            <a:off x="9628060" y="3664018"/>
            <a:ext cx="1688228" cy="369332"/>
          </a:xfrm>
          <a:prstGeom prst="rect">
            <a:avLst/>
          </a:prstGeom>
        </p:spPr>
        <p:txBody>
          <a:bodyPr wrap="square">
            <a:spAutoFit/>
          </a:bodyPr>
          <a:p>
            <a:pPr algn="ctr"/>
            <a:r>
              <a:rPr lang="en-US" altLang="zh-CN">
                <a:solidFill>
                  <a:schemeClr val="bg1"/>
                </a:solidFill>
                <a:latin typeface="Arial" panose="020B0604020202020204" pitchFamily="34" charset="0"/>
                <a:cs typeface="Arial" panose="020B0604020202020204" pitchFamily="34" charset="0"/>
              </a:rPr>
              <a:t>ENTER TITLE </a:t>
            </a:r>
            <a:endParaRPr lang="zh-CN" altLang="en-US">
              <a:solidFill>
                <a:schemeClr val="bg1"/>
              </a:solidFill>
              <a:latin typeface="Arial" panose="020B0604020202020204" pitchFamily="34" charset="0"/>
              <a:cs typeface="Arial" panose="020B0604020202020204" pitchFamily="34" charset="0"/>
            </a:endParaRPr>
          </a:p>
        </p:txBody>
      </p:sp>
      <p:sp>
        <p:nvSpPr>
          <p:cNvPr id="1048967" name="Text Box 1048966"/>
          <p:cNvSpPr txBox="1"/>
          <p:nvPr/>
        </p:nvSpPr>
        <p:spPr>
          <a:xfrm>
            <a:off x="2597656" y="0"/>
            <a:ext cx="6996688" cy="645160"/>
          </a:xfrm>
          <a:prstGeom prst="rect">
            <a:avLst/>
          </a:prstGeom>
        </p:spPr>
        <p:txBody>
          <a:bodyPr wrap="square" rtlCol="0">
            <a:spAutoFit/>
          </a:bodyPr>
          <a:p>
            <a:r>
              <a:rPr lang="en-US" sz="3600">
                <a:solidFill>
                  <a:srgbClr val="000000"/>
                </a:solidFill>
                <a:latin typeface="Times New Roman" panose="02020603050405020304" charset="0"/>
                <a:cs typeface="Times New Roman" panose="02020603050405020304" charset="0"/>
              </a:rPr>
              <a:t>Res</a:t>
            </a:r>
            <a:r>
              <a:rPr lang="en-US" sz="3600">
                <a:solidFill>
                  <a:srgbClr val="000000"/>
                </a:solidFill>
                <a:latin typeface="Times New Roman" panose="02020603050405020304" charset="0"/>
                <a:cs typeface="Times New Roman" panose="02020603050405020304" charset="0"/>
              </a:rPr>
              <a:t>earch Pop</a:t>
            </a:r>
            <a:r>
              <a:rPr lang="en-US" sz="3600">
                <a:solidFill>
                  <a:srgbClr val="000000"/>
                </a:solidFill>
                <a:latin typeface="Times New Roman" panose="02020603050405020304" charset="0"/>
                <a:cs typeface="Times New Roman" panose="02020603050405020304" charset="0"/>
              </a:rPr>
              <a:t>ulation an</a:t>
            </a:r>
            <a:r>
              <a:rPr lang="en-US" sz="3600">
                <a:solidFill>
                  <a:srgbClr val="000000"/>
                </a:solidFill>
                <a:latin typeface="Times New Roman" panose="02020603050405020304" charset="0"/>
                <a:cs typeface="Times New Roman" panose="02020603050405020304" charset="0"/>
              </a:rPr>
              <a:t>d Sa</a:t>
            </a:r>
            <a:r>
              <a:rPr lang="en-US" sz="3600">
                <a:solidFill>
                  <a:srgbClr val="000000"/>
                </a:solidFill>
                <a:latin typeface="Times New Roman" panose="02020603050405020304" charset="0"/>
                <a:cs typeface="Times New Roman" panose="02020603050405020304" charset="0"/>
              </a:rPr>
              <a:t>mple </a:t>
            </a:r>
            <a:endParaRPr lang="en-US" sz="2800">
              <a:solidFill>
                <a:srgbClr val="000000"/>
              </a:solidFill>
              <a:latin typeface="Times New Roman" panose="02020603050405020304" charset="0"/>
              <a:cs typeface="Times New Roman" panose="02020603050405020304" charset="0"/>
            </a:endParaRPr>
          </a:p>
        </p:txBody>
      </p:sp>
      <p:sp>
        <p:nvSpPr>
          <p:cNvPr id="1048968" name="Text Box 1048967"/>
          <p:cNvSpPr txBox="1"/>
          <p:nvPr/>
        </p:nvSpPr>
        <p:spPr>
          <a:xfrm>
            <a:off x="271780" y="1339215"/>
            <a:ext cx="11748135" cy="5013325"/>
          </a:xfrm>
          <a:prstGeom prst="rect">
            <a:avLst/>
          </a:prstGeom>
        </p:spPr>
        <p:txBody>
          <a:bodyPr wrap="square" rtlCol="0">
            <a:noAutofit/>
          </a:bodyPr>
          <a:p>
            <a:r>
              <a:rPr lang="en-US" sz="2000">
                <a:solidFill>
                  <a:srgbClr val="000000"/>
                </a:solidFill>
                <a:latin typeface="Arial" panose="020B0604020202020204" pitchFamily="34" charset="0"/>
                <a:cs typeface="Arial" panose="020B0604020202020204" pitchFamily="34" charset="0"/>
              </a:rPr>
              <a:t>  </a:t>
            </a:r>
            <a:r>
              <a:rPr lang="en-US" sz="2000">
                <a:solidFill>
                  <a:srgbClr val="000000"/>
                </a:solidFill>
                <a:latin typeface="Times New Roman" panose="02020603050405020304" charset="0"/>
                <a:cs typeface="Times New Roman" panose="02020603050405020304" charset="0"/>
              </a:rPr>
              <a:t>     The research population for this study would be Grade 11 STEM students enrolled at Bangbang National High School.</a:t>
            </a:r>
            <a:endParaRPr lang="en-US" sz="2000">
              <a:solidFill>
                <a:srgbClr val="000000"/>
              </a:solidFill>
              <a:latin typeface="Times New Roman" panose="02020603050405020304" charset="0"/>
              <a:cs typeface="Times New Roman" panose="02020603050405020304" charset="0"/>
            </a:endParaRPr>
          </a:p>
          <a:p>
            <a:pPr algn="l"/>
            <a:endParaRPr lang="en-US">
              <a:solidFill>
                <a:srgbClr val="000000"/>
              </a:solidFill>
              <a:latin typeface="Times New Roman" panose="02020603050405020304" charset="0"/>
              <a:cs typeface="Times New Roman" panose="02020603050405020304" charset="0"/>
            </a:endParaRPr>
          </a:p>
          <a:p>
            <a:pPr algn="l"/>
            <a:r>
              <a:rPr lang="en-US" sz="2000" b="1">
                <a:solidFill>
                  <a:srgbClr val="000000"/>
                </a:solidFill>
                <a:latin typeface="Times New Roman" panose="02020603050405020304" charset="0"/>
                <a:cs typeface="Times New Roman" panose="02020603050405020304" charset="0"/>
              </a:rPr>
              <a:t>           Research Sample</a:t>
            </a:r>
            <a:endParaRPr lang="en-US" sz="2000" b="1">
              <a:solidFill>
                <a:srgbClr val="000000"/>
              </a:solidFill>
              <a:latin typeface="Times New Roman" panose="02020603050405020304" charset="0"/>
              <a:cs typeface="Times New Roman" panose="02020603050405020304" charset="0"/>
            </a:endParaRPr>
          </a:p>
          <a:p>
            <a:pPr algn="l"/>
            <a:endParaRPr lang="en-US">
              <a:solidFill>
                <a:srgbClr val="000000"/>
              </a:solidFill>
              <a:latin typeface="Arial" panose="020B0604020202020204" pitchFamily="34" charset="0"/>
              <a:cs typeface="Arial" panose="020B0604020202020204" pitchFamily="34" charset="0"/>
            </a:endParaRPr>
          </a:p>
          <a:p>
            <a:r>
              <a:rPr lang="en-US" sz="2000">
                <a:solidFill>
                  <a:srgbClr val="000000"/>
                </a:solidFill>
                <a:latin typeface="Times New Roman" panose="02020603050405020304" charset="0"/>
                <a:cs typeface="Times New Roman" panose="02020603050405020304" charset="0"/>
              </a:rPr>
              <a:t>        From a total of 107 Grade 11 STEM students, this study was conducted with sample selected from grade 11 STEM students at Bangbang National High School, SY 2023-2024, which is compose of three (3) sections. There are ten respondents from grade 11 STEM A, ten respondents from grade 11 STEM B and ten respondents from grade 11 STEM C and therefore there is a total of 30 participants from each sections.</a:t>
            </a:r>
            <a:endParaRPr lang="en-US" sz="2000">
              <a:solidFill>
                <a:srgbClr val="000000"/>
              </a:solidFill>
              <a:latin typeface="Times New Roman" panose="02020603050405020304" charset="0"/>
              <a:cs typeface="Times New Roman" panose="02020603050405020304" charset="0"/>
            </a:endParaRPr>
          </a:p>
          <a:p>
            <a:r>
              <a:rPr lang="en-US" sz="2000">
                <a:solidFill>
                  <a:srgbClr val="000000"/>
                </a:solidFill>
                <a:latin typeface="Times New Roman" panose="02020603050405020304" charset="0"/>
                <a:cs typeface="Times New Roman" panose="02020603050405020304" charset="0"/>
              </a:rPr>
              <a:t>    </a:t>
            </a:r>
            <a:endParaRPr lang="en-US" sz="2000">
              <a:solidFill>
                <a:srgbClr val="000000"/>
              </a:solidFill>
              <a:latin typeface="Times New Roman" panose="02020603050405020304" charset="0"/>
              <a:cs typeface="Times New Roman" panose="02020603050405020304" charset="0"/>
            </a:endParaRPr>
          </a:p>
          <a:p>
            <a:r>
              <a:rPr lang="en-US" sz="2000">
                <a:solidFill>
                  <a:srgbClr val="000000"/>
                </a:solidFill>
                <a:latin typeface="Times New Roman" panose="02020603050405020304" charset="0"/>
                <a:cs typeface="Times New Roman" panose="02020603050405020304" charset="0"/>
              </a:rPr>
              <a:t>   Researchers used purposive sampling because the participants were selected based on their grade level and which they can experience being sleep deprived. Purposive research sampling is a type of non-probability approach in which the researcher chooses a sample (person, cases, or events) based on their assessment that it would fit the study’s objectives. </a:t>
            </a:r>
            <a:endParaRPr lang="en-US" sz="2000">
              <a:solidFill>
                <a:srgbClr val="000000"/>
              </a:solidFill>
              <a:latin typeface="Times New Roman" panose="02020603050405020304" charset="0"/>
              <a:cs typeface="Times New Roman" panose="02020603050405020304" charset="0"/>
            </a:endParaRPr>
          </a:p>
          <a:p>
            <a:pPr indent="457200"/>
            <a:endParaRPr lang="en-US" sz="2000">
              <a:solidFill>
                <a:srgbClr val="000000"/>
              </a:solidFill>
              <a:latin typeface="Times New Roman" panose="02020603050405020304" charset="0"/>
              <a:cs typeface="Times New Roman" panose="02020603050405020304" charset="0"/>
            </a:endParaRPr>
          </a:p>
          <a:p>
            <a:pPr indent="457200"/>
            <a:r>
              <a:rPr lang="en-US" sz="2000">
                <a:solidFill>
                  <a:srgbClr val="000000"/>
                </a:solidFill>
                <a:latin typeface="Times New Roman" panose="02020603050405020304" charset="0"/>
                <a:cs typeface="Times New Roman" panose="02020603050405020304" charset="0"/>
              </a:rPr>
              <a:t>Researchers conduct first a pre survey, wherein they ask the respondents from each sections of grade 11 STEM A, B, and C who are sleep deprived. Those students that are being asked were the participants in the study.</a:t>
            </a:r>
            <a:endParaRPr lang="en-US" sz="2000">
              <a:solidFill>
                <a:srgbClr val="000000"/>
              </a:solidFill>
              <a:latin typeface="Times New Roman" panose="02020603050405020304" charset="0"/>
              <a:cs typeface="Times New Roman" panose="02020603050405020304" charset="0"/>
            </a:endParaRPr>
          </a:p>
        </p:txBody>
      </p:sp>
      <p:cxnSp>
        <p:nvCxnSpPr>
          <p:cNvPr id="3145739" name="Straight Arrow Connector 3145738"/>
          <p:cNvCxnSpPr/>
          <p:nvPr/>
        </p:nvCxnSpPr>
        <p:spPr>
          <a:xfrm flipV="1">
            <a:off x="2471117" y="670446"/>
            <a:ext cx="7259102" cy="3552"/>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grpSp>
        <p:nvGrpSpPr>
          <p:cNvPr id="141" name="组合 36"/>
          <p:cNvGrpSpPr/>
          <p:nvPr/>
        </p:nvGrpSpPr>
        <p:grpSpPr>
          <a:xfrm>
            <a:off x="-3242" y="0"/>
            <a:ext cx="12198484" cy="6858000"/>
            <a:chOff x="-3242" y="0"/>
            <a:chExt cx="12198484" cy="6858000"/>
          </a:xfrm>
        </p:grpSpPr>
        <p:grpSp>
          <p:nvGrpSpPr>
            <p:cNvPr id="142" name="组合 37"/>
            <p:cNvGrpSpPr/>
            <p:nvPr/>
          </p:nvGrpSpPr>
          <p:grpSpPr>
            <a:xfrm>
              <a:off x="-3242" y="0"/>
              <a:ext cx="12198484" cy="6858000"/>
              <a:chOff x="-3242" y="0"/>
              <a:chExt cx="12198484" cy="6858000"/>
            </a:xfrm>
          </p:grpSpPr>
          <p:grpSp>
            <p:nvGrpSpPr>
              <p:cNvPr id="143" name="组合 41"/>
              <p:cNvGrpSpPr/>
              <p:nvPr/>
            </p:nvGrpSpPr>
            <p:grpSpPr>
              <a:xfrm>
                <a:off x="0" y="0"/>
                <a:ext cx="12192000" cy="6858000"/>
                <a:chOff x="0" y="0"/>
                <a:chExt cx="12192000" cy="6858000"/>
              </a:xfrm>
            </p:grpSpPr>
            <p:sp>
              <p:nvSpPr>
                <p:cNvPr id="1048969"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0"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71"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4" name="组合 43"/>
              <p:cNvGrpSpPr/>
              <p:nvPr/>
            </p:nvGrpSpPr>
            <p:grpSpPr>
              <a:xfrm>
                <a:off x="-3242" y="1145163"/>
                <a:ext cx="269131" cy="4670771"/>
                <a:chOff x="-3242" y="1145163"/>
                <a:chExt cx="269131" cy="4670771"/>
              </a:xfrm>
            </p:grpSpPr>
            <p:sp>
              <p:nvSpPr>
                <p:cNvPr id="1048972"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3"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4"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5"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6"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7"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78"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5" name="组合 44"/>
              <p:cNvGrpSpPr/>
              <p:nvPr/>
            </p:nvGrpSpPr>
            <p:grpSpPr>
              <a:xfrm>
                <a:off x="11926111" y="1145163"/>
                <a:ext cx="269131" cy="4670771"/>
                <a:chOff x="11926111" y="1145163"/>
                <a:chExt cx="269131" cy="4670771"/>
              </a:xfrm>
            </p:grpSpPr>
            <p:sp>
              <p:nvSpPr>
                <p:cNvPr id="1048979"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0"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1"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2"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3"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4"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5"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986"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7"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88"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89" name="Text Box 1048988"/>
          <p:cNvSpPr txBox="1"/>
          <p:nvPr/>
        </p:nvSpPr>
        <p:spPr>
          <a:xfrm>
            <a:off x="3822607" y="0"/>
            <a:ext cx="5343137" cy="768350"/>
          </a:xfrm>
          <a:prstGeom prst="rect">
            <a:avLst/>
          </a:prstGeom>
        </p:spPr>
        <p:txBody>
          <a:bodyPr wrap="square" rtlCol="0">
            <a:spAutoFit/>
          </a:bodyPr>
          <a:p>
            <a:r>
              <a:rPr lang="en-US" sz="4400" b="1">
                <a:solidFill>
                  <a:srgbClr val="000000"/>
                </a:solidFill>
                <a:latin typeface="Times New Roman" panose="02020603050405020304" charset="0"/>
                <a:cs typeface="Times New Roman" panose="02020603050405020304" charset="0"/>
              </a:rPr>
              <a:t>R</a:t>
            </a:r>
            <a:r>
              <a:rPr lang="en-US" sz="4400" b="1">
                <a:solidFill>
                  <a:srgbClr val="000000"/>
                </a:solidFill>
                <a:latin typeface="Times New Roman" panose="02020603050405020304" charset="0"/>
                <a:cs typeface="Times New Roman" panose="02020603050405020304" charset="0"/>
              </a:rPr>
              <a:t>es</a:t>
            </a:r>
            <a:r>
              <a:rPr lang="en-US" sz="4400" b="1">
                <a:solidFill>
                  <a:srgbClr val="000000"/>
                </a:solidFill>
                <a:latin typeface="Times New Roman" panose="02020603050405020304" charset="0"/>
                <a:cs typeface="Times New Roman" panose="02020603050405020304" charset="0"/>
              </a:rPr>
              <a:t>earch </a:t>
            </a:r>
            <a:r>
              <a:rPr lang="en-US" sz="4400" b="1">
                <a:solidFill>
                  <a:srgbClr val="000000"/>
                </a:solidFill>
                <a:latin typeface="Times New Roman" panose="02020603050405020304" charset="0"/>
                <a:cs typeface="Times New Roman" panose="02020603050405020304" charset="0"/>
              </a:rPr>
              <a:t>In</a:t>
            </a:r>
            <a:r>
              <a:rPr lang="en-US" sz="4400" b="1">
                <a:solidFill>
                  <a:srgbClr val="000000"/>
                </a:solidFill>
                <a:latin typeface="Times New Roman" panose="02020603050405020304" charset="0"/>
                <a:cs typeface="Times New Roman" panose="02020603050405020304" charset="0"/>
              </a:rPr>
              <a:t>st</a:t>
            </a:r>
            <a:r>
              <a:rPr lang="en-US" sz="4400" b="1">
                <a:solidFill>
                  <a:srgbClr val="000000"/>
                </a:solidFill>
                <a:latin typeface="Times New Roman" panose="02020603050405020304" charset="0"/>
                <a:cs typeface="Times New Roman" panose="02020603050405020304" charset="0"/>
              </a:rPr>
              <a:t>rument</a:t>
            </a:r>
            <a:r>
              <a:rPr lang="en-US" sz="4400" b="1">
                <a:solidFill>
                  <a:srgbClr val="000000"/>
                </a:solidFill>
              </a:rPr>
              <a:t> </a:t>
            </a:r>
            <a:endParaRPr lang="en-US" sz="2800" b="1">
              <a:solidFill>
                <a:srgbClr val="000000"/>
              </a:solidFill>
            </a:endParaRPr>
          </a:p>
        </p:txBody>
      </p:sp>
      <p:sp>
        <p:nvSpPr>
          <p:cNvPr id="1048990" name="Text Box 1048989"/>
          <p:cNvSpPr txBox="1"/>
          <p:nvPr/>
        </p:nvSpPr>
        <p:spPr>
          <a:xfrm>
            <a:off x="395605" y="1051560"/>
            <a:ext cx="11574780" cy="4986655"/>
          </a:xfrm>
          <a:prstGeom prst="rect">
            <a:avLst/>
          </a:prstGeom>
        </p:spPr>
        <p:txBody>
          <a:bodyPr wrap="square" rtlCol="0">
            <a:noAutofit/>
          </a:bodyPr>
          <a:p>
            <a:pPr indent="457200"/>
            <a:endParaRPr lang="en-US" sz="2400">
              <a:solidFill>
                <a:srgbClr val="000000"/>
              </a:solidFill>
              <a:latin typeface="Times New Roman" panose="02020603050405020304" charset="0"/>
              <a:cs typeface="Times New Roman" panose="02020603050405020304" charset="0"/>
            </a:endParaRPr>
          </a:p>
          <a:p>
            <a:pPr indent="457200"/>
            <a:r>
              <a:rPr lang="en-US" sz="2400">
                <a:solidFill>
                  <a:srgbClr val="000000"/>
                </a:solidFill>
                <a:latin typeface="Times New Roman" panose="02020603050405020304" charset="0"/>
                <a:cs typeface="Times New Roman" panose="02020603050405020304" charset="0"/>
              </a:rPr>
              <a:t>To gather a data needed for the study, the researchers used survey questionnaires as their instrument. A survey is a method of gathering information from a sample of people. The questionnaires consisted of 17 questions. The questionnaires are divided into 3 parts. The first part is about the demographic profile of the respondents. The second part is about the effects of sleep deprivation on the respondents academic performance and the last one is about the effects of sleep deprivation on the respondents classroom behavior.</a:t>
            </a:r>
            <a:endParaRPr lang="en-US" sz="2800">
              <a:solidFill>
                <a:srgbClr val="000000"/>
              </a:solidFill>
              <a:latin typeface="Times New Roman" panose="02020603050405020304" charset="0"/>
              <a:cs typeface="Times New Roman" panose="02020603050405020304" charset="0"/>
            </a:endParaRPr>
          </a:p>
          <a:p>
            <a:endParaRPr lang="en-US" sz="2400">
              <a:solidFill>
                <a:srgbClr val="000000"/>
              </a:solidFill>
              <a:latin typeface="Times New Roman" panose="02020603050405020304" charset="0"/>
              <a:cs typeface="Times New Roman" panose="02020603050405020304" charset="0"/>
            </a:endParaRPr>
          </a:p>
          <a:p>
            <a:pPr indent="457200"/>
            <a:r>
              <a:rPr lang="en-US" sz="2400">
                <a:solidFill>
                  <a:srgbClr val="000000"/>
                </a:solidFill>
                <a:latin typeface="Times New Roman" panose="02020603050405020304" charset="0"/>
                <a:cs typeface="Times New Roman" panose="02020603050405020304" charset="0"/>
              </a:rPr>
              <a:t>In order to gather data, the researchers made a self-made questionnaires and before that researchers interviewed those students who experience being sleep deprived. The questionnaires that the researchers made were checked by the research adviser which is Mrs. Beverly Y. Manaog.</a:t>
            </a:r>
            <a:endParaRPr lang="en-US" sz="2800">
              <a:solidFill>
                <a:srgbClr val="000000"/>
              </a:solidFill>
              <a:latin typeface="Times New Roman" panose="02020603050405020304" charset="0"/>
              <a:cs typeface="Times New Roman" panose="02020603050405020304" charset="0"/>
            </a:endParaRPr>
          </a:p>
          <a:p>
            <a:endParaRPr lang="en-US" altLang="en-US" sz="2800">
              <a:solidFill>
                <a:srgbClr val="000000"/>
              </a:solidFill>
              <a:latin typeface="Times New Roman" panose="02020603050405020304" charset="0"/>
              <a:cs typeface="Times New Roman" panose="02020603050405020304" charset="0"/>
            </a:endParaRPr>
          </a:p>
        </p:txBody>
      </p:sp>
      <p:cxnSp>
        <p:nvCxnSpPr>
          <p:cNvPr id="3145740" name="Straight Arrow Connector 3145739"/>
          <p:cNvCxnSpPr/>
          <p:nvPr/>
        </p:nvCxnSpPr>
        <p:spPr>
          <a:xfrm>
            <a:off x="3764181" y="728895"/>
            <a:ext cx="5692128" cy="21031"/>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组合 4"/>
          <p:cNvGrpSpPr/>
          <p:nvPr/>
        </p:nvGrpSpPr>
        <p:grpSpPr>
          <a:xfrm>
            <a:off x="-3242" y="0"/>
            <a:ext cx="12198484" cy="6858000"/>
            <a:chOff x="-3242" y="0"/>
            <a:chExt cx="12198484" cy="6858000"/>
          </a:xfrm>
        </p:grpSpPr>
        <p:grpSp>
          <p:nvGrpSpPr>
            <p:cNvPr id="148" name="组合 8"/>
            <p:cNvGrpSpPr/>
            <p:nvPr/>
          </p:nvGrpSpPr>
          <p:grpSpPr>
            <a:xfrm>
              <a:off x="0" y="0"/>
              <a:ext cx="12192000" cy="6858000"/>
              <a:chOff x="0" y="0"/>
              <a:chExt cx="12192000" cy="6858000"/>
            </a:xfrm>
          </p:grpSpPr>
          <p:sp>
            <p:nvSpPr>
              <p:cNvPr id="1048991"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2"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93"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9" name="组合 10"/>
            <p:cNvGrpSpPr/>
            <p:nvPr/>
          </p:nvGrpSpPr>
          <p:grpSpPr>
            <a:xfrm>
              <a:off x="-3242" y="1145163"/>
              <a:ext cx="269131" cy="4670771"/>
              <a:chOff x="-3242" y="1145163"/>
              <a:chExt cx="269131" cy="4670771"/>
            </a:xfrm>
          </p:grpSpPr>
          <p:sp>
            <p:nvSpPr>
              <p:cNvPr id="1048994"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5"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6"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7"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8"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99"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0"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0" name="组合 11"/>
            <p:cNvGrpSpPr/>
            <p:nvPr/>
          </p:nvGrpSpPr>
          <p:grpSpPr>
            <a:xfrm>
              <a:off x="11926111" y="1145163"/>
              <a:ext cx="269131" cy="4670771"/>
              <a:chOff x="11926111" y="1145163"/>
              <a:chExt cx="269131" cy="4670771"/>
            </a:xfrm>
          </p:grpSpPr>
          <p:sp>
            <p:nvSpPr>
              <p:cNvPr id="1049001"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2"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3"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4"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5"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6"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9007"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9008" name="Text Box 1049007"/>
          <p:cNvSpPr txBox="1"/>
          <p:nvPr/>
        </p:nvSpPr>
        <p:spPr>
          <a:xfrm>
            <a:off x="2785092" y="0"/>
            <a:ext cx="6779636" cy="768350"/>
          </a:xfrm>
          <a:prstGeom prst="rect">
            <a:avLst/>
          </a:prstGeom>
        </p:spPr>
        <p:txBody>
          <a:bodyPr wrap="square" rtlCol="0">
            <a:spAutoFit/>
          </a:bodyPr>
          <a:p>
            <a:r>
              <a:rPr lang="en-US" sz="4400" b="1">
                <a:solidFill>
                  <a:srgbClr val="000000"/>
                </a:solidFill>
                <a:latin typeface="Times New Roman" panose="02020603050405020304" charset="0"/>
                <a:cs typeface="Times New Roman" panose="02020603050405020304" charset="0"/>
              </a:rPr>
              <a:t>Da</a:t>
            </a:r>
            <a:r>
              <a:rPr lang="en-US" sz="4400" b="1">
                <a:solidFill>
                  <a:srgbClr val="000000"/>
                </a:solidFill>
                <a:latin typeface="Times New Roman" panose="02020603050405020304" charset="0"/>
                <a:cs typeface="Times New Roman" panose="02020603050405020304" charset="0"/>
              </a:rPr>
              <a:t>ta</a:t>
            </a:r>
            <a:r>
              <a:rPr lang="en-US" sz="4400" b="1">
                <a:solidFill>
                  <a:srgbClr val="000000"/>
                </a:solidFill>
                <a:latin typeface="Times New Roman" panose="02020603050405020304" charset="0"/>
                <a:cs typeface="Times New Roman" panose="02020603050405020304" charset="0"/>
              </a:rPr>
              <a:t> G</a:t>
            </a:r>
            <a:r>
              <a:rPr lang="en-US" sz="4400" b="1">
                <a:solidFill>
                  <a:srgbClr val="000000"/>
                </a:solidFill>
                <a:latin typeface="Times New Roman" panose="02020603050405020304" charset="0"/>
                <a:cs typeface="Times New Roman" panose="02020603050405020304" charset="0"/>
              </a:rPr>
              <a:t>at</a:t>
            </a:r>
            <a:r>
              <a:rPr lang="en-US" sz="4400" b="1">
                <a:solidFill>
                  <a:srgbClr val="000000"/>
                </a:solidFill>
                <a:latin typeface="Times New Roman" panose="02020603050405020304" charset="0"/>
                <a:cs typeface="Times New Roman" panose="02020603050405020304" charset="0"/>
              </a:rPr>
              <a:t>her</a:t>
            </a:r>
            <a:r>
              <a:rPr lang="en-US" sz="4400" b="1">
                <a:solidFill>
                  <a:srgbClr val="000000"/>
                </a:solidFill>
                <a:latin typeface="Times New Roman" panose="02020603050405020304" charset="0"/>
                <a:cs typeface="Times New Roman" panose="02020603050405020304" charset="0"/>
              </a:rPr>
              <a:t>ing Procedure</a:t>
            </a:r>
            <a:r>
              <a:rPr lang="en-US" sz="4400" b="1">
                <a:solidFill>
                  <a:srgbClr val="000000"/>
                </a:solidFill>
              </a:rPr>
              <a:t> </a:t>
            </a:r>
            <a:endParaRPr lang="en-US" sz="2800" b="1">
              <a:solidFill>
                <a:srgbClr val="000000"/>
              </a:solidFill>
            </a:endParaRPr>
          </a:p>
        </p:txBody>
      </p:sp>
      <p:sp>
        <p:nvSpPr>
          <p:cNvPr id="1049009" name="Text Box 1049008"/>
          <p:cNvSpPr txBox="1"/>
          <p:nvPr/>
        </p:nvSpPr>
        <p:spPr>
          <a:xfrm>
            <a:off x="346075" y="1067435"/>
            <a:ext cx="11497310" cy="5318760"/>
          </a:xfrm>
          <a:prstGeom prst="rect">
            <a:avLst/>
          </a:prstGeom>
        </p:spPr>
        <p:txBody>
          <a:bodyPr wrap="square" rtlCol="0">
            <a:noAutofit/>
          </a:bodyPr>
          <a:p>
            <a:pPr indent="457200"/>
            <a:r>
              <a:rPr lang="en-US" sz="2400">
                <a:solidFill>
                  <a:srgbClr val="000000"/>
                </a:solidFill>
                <a:latin typeface="Times New Roman" panose="02020603050405020304" charset="0"/>
                <a:cs typeface="Times New Roman" panose="02020603050405020304" charset="0"/>
              </a:rPr>
              <a:t>The researchers wrote a letter of permission to the principal of Bangbang National High School. The researchers provided a copy of the letter approval of the school principal to the senior high school coordinator, to the research adviser and to letter to the respondents. Immediately after the request granted, researchers went to every classroom of the senior high students and conduct a pre-survey to those who are sleep deprived.</a:t>
            </a:r>
            <a:endParaRPr lang="en-US" sz="2400">
              <a:solidFill>
                <a:srgbClr val="000000"/>
              </a:solidFill>
              <a:latin typeface="Times New Roman" panose="02020603050405020304" charset="0"/>
              <a:cs typeface="Times New Roman" panose="02020603050405020304" charset="0"/>
            </a:endParaRPr>
          </a:p>
          <a:p>
            <a:pPr algn="just"/>
            <a:endParaRPr lang="en-US" sz="2400">
              <a:solidFill>
                <a:srgbClr val="000000"/>
              </a:solidFill>
              <a:latin typeface="Times New Roman" panose="02020603050405020304" charset="0"/>
              <a:cs typeface="Times New Roman" panose="02020603050405020304" charset="0"/>
            </a:endParaRPr>
          </a:p>
          <a:p>
            <a:pPr indent="457200" algn="just"/>
            <a:r>
              <a:rPr lang="en-US" sz="2400">
                <a:solidFill>
                  <a:srgbClr val="000000"/>
                </a:solidFill>
                <a:latin typeface="Times New Roman" panose="02020603050405020304" charset="0"/>
                <a:cs typeface="Times New Roman" panose="02020603050405020304" charset="0"/>
              </a:rPr>
              <a:t>The researchers had exerting a time, efforts and cooperation in developing the questionnaire as to serve to their respondents who will cover up the study. The said respondents are the selected grade 11 STEM students from Bangbang National High School. The students were asked first to read a consent letter agreeing to participate in study. After they read it, the students were then given the survey questionnaire, asked to read the directions and answer the question as completely and honestly. Participants were given time to respond by answering the questionnaire and will be collected at the same time. The data gathered from the respondents were tallied and computed for interpretation according to the items checked by the researchers.</a:t>
            </a:r>
            <a:endParaRPr lang="en-US" sz="2400">
              <a:solidFill>
                <a:srgbClr val="000000"/>
              </a:solidFill>
              <a:latin typeface="Times New Roman" panose="02020603050405020304" charset="0"/>
              <a:cs typeface="Times New Roman" panose="02020603050405020304" charset="0"/>
            </a:endParaRPr>
          </a:p>
          <a:p>
            <a:endParaRPr lang="en-US" sz="2400">
              <a:solidFill>
                <a:srgbClr val="000000"/>
              </a:solidFill>
              <a:latin typeface="Times New Roman" panose="02020603050405020304" charset="0"/>
              <a:cs typeface="Times New Roman" panose="02020603050405020304" charset="0"/>
            </a:endParaRPr>
          </a:p>
        </p:txBody>
      </p:sp>
      <p:cxnSp>
        <p:nvCxnSpPr>
          <p:cNvPr id="3145741" name="Straight Arrow Connector 3145740"/>
          <p:cNvCxnSpPr/>
          <p:nvPr/>
        </p:nvCxnSpPr>
        <p:spPr>
          <a:xfrm>
            <a:off x="2612007" y="718721"/>
            <a:ext cx="7094942" cy="25874"/>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grpSp>
        <p:nvGrpSpPr>
          <p:cNvPr id="79" name="组合 4"/>
          <p:cNvGrpSpPr/>
          <p:nvPr/>
        </p:nvGrpSpPr>
        <p:grpSpPr>
          <a:xfrm>
            <a:off x="-3242" y="0"/>
            <a:ext cx="12198484" cy="6858000"/>
            <a:chOff x="-3242" y="0"/>
            <a:chExt cx="12198484" cy="6858000"/>
          </a:xfrm>
        </p:grpSpPr>
        <p:grpSp>
          <p:nvGrpSpPr>
            <p:cNvPr id="80" name="组合 8"/>
            <p:cNvGrpSpPr/>
            <p:nvPr/>
          </p:nvGrpSpPr>
          <p:grpSpPr>
            <a:xfrm>
              <a:off x="0" y="0"/>
              <a:ext cx="12192000" cy="6858000"/>
              <a:chOff x="0" y="0"/>
              <a:chExt cx="12192000" cy="6858000"/>
            </a:xfrm>
          </p:grpSpPr>
          <p:sp>
            <p:nvSpPr>
              <p:cNvPr id="1048728"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9"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30"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10"/>
            <p:cNvGrpSpPr/>
            <p:nvPr/>
          </p:nvGrpSpPr>
          <p:grpSpPr>
            <a:xfrm>
              <a:off x="-3242" y="1145163"/>
              <a:ext cx="269131" cy="4670771"/>
              <a:chOff x="-3242" y="1145163"/>
              <a:chExt cx="269131" cy="4670771"/>
            </a:xfrm>
          </p:grpSpPr>
          <p:sp>
            <p:nvSpPr>
              <p:cNvPr id="1048731"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2"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3"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4"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5"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6"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7"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2" name="组合 11"/>
            <p:cNvGrpSpPr/>
            <p:nvPr/>
          </p:nvGrpSpPr>
          <p:grpSpPr>
            <a:xfrm>
              <a:off x="11926111" y="1145163"/>
              <a:ext cx="269131" cy="4670771"/>
              <a:chOff x="11926111" y="1145163"/>
              <a:chExt cx="269131" cy="4670771"/>
            </a:xfrm>
          </p:grpSpPr>
          <p:sp>
            <p:nvSpPr>
              <p:cNvPr id="1048738"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9"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0"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1"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2"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3"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4"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3145732" name="Straight Arrow Connector 3145731"/>
          <p:cNvCxnSpPr/>
          <p:nvPr/>
        </p:nvCxnSpPr>
        <p:spPr>
          <a:xfrm>
            <a:off x="3391748" y="561114"/>
            <a:ext cx="5841649" cy="20080"/>
          </a:xfrm>
          <a:prstGeom prst="straightConnector1">
            <a:avLst/>
          </a:prstGeom>
          <a:solidFill>
            <a:srgbClr val="FFFFFF"/>
          </a:solidFill>
          <a:ln w="25400">
            <a:solidFill>
              <a:srgbClr val="666666"/>
            </a:solidFill>
            <a:tailEnd type="triangle" w="lg" len="lg"/>
          </a:ln>
        </p:spPr>
      </p:cxnSp>
      <p:sp>
        <p:nvSpPr>
          <p:cNvPr id="2" name="Text Box 1"/>
          <p:cNvSpPr txBox="1"/>
          <p:nvPr/>
        </p:nvSpPr>
        <p:spPr>
          <a:xfrm>
            <a:off x="3004820" y="0"/>
            <a:ext cx="6469380" cy="561340"/>
          </a:xfrm>
          <a:prstGeom prst="rect">
            <a:avLst/>
          </a:prstGeom>
          <a:noFill/>
        </p:spPr>
        <p:txBody>
          <a:bodyPr wrap="square" rtlCol="0">
            <a:noAutofit/>
          </a:bodyPr>
          <a:p>
            <a:pPr algn="ctr"/>
            <a:r>
              <a:rPr lang="en-US" sz="3200" b="1">
                <a:latin typeface="Times New Roman" panose="02020603050405020304" charset="0"/>
                <a:cs typeface="Times New Roman" panose="02020603050405020304" charset="0"/>
              </a:rPr>
              <a:t>DATA ANALYSIS</a:t>
            </a:r>
            <a:endParaRPr lang="en-US" sz="3200" b="1">
              <a:latin typeface="Times New Roman" panose="02020603050405020304" charset="0"/>
              <a:cs typeface="Times New Roman" panose="02020603050405020304" charset="0"/>
            </a:endParaRPr>
          </a:p>
        </p:txBody>
      </p:sp>
      <p:sp>
        <p:nvSpPr>
          <p:cNvPr id="100" name="Text Box 99"/>
          <p:cNvSpPr txBox="1"/>
          <p:nvPr/>
        </p:nvSpPr>
        <p:spPr>
          <a:xfrm>
            <a:off x="567690" y="826770"/>
            <a:ext cx="11080115" cy="5636895"/>
          </a:xfrm>
          <a:prstGeom prst="rect">
            <a:avLst/>
          </a:prstGeom>
          <a:noFill/>
          <a:ln w="9525">
            <a:noFill/>
          </a:ln>
        </p:spPr>
        <p:txBody>
          <a:bodyPr wrap="square">
            <a:noAutofit/>
          </a:bodyPr>
          <a:p>
            <a:pPr indent="457200"/>
            <a:r>
              <a:rPr lang="en-US" b="0">
                <a:latin typeface="Times New Roman" panose="02020603050405020304" charset="0"/>
                <a:cs typeface="Calibri" panose="020F0502020204030204" charset="0"/>
              </a:rPr>
              <a:t>The data to be gathered  in this study will be subjected to the following statistical treatment. The percentage is computed by dividing the categories frequency by the total number of participants and multiplying by 100%.Frequency and percentage distribution is a display of data that specifies the percentage of observation. The process of getting the percentage we need to divide the frequency to the number of respondent the multiply it to 100.P= PERCENTAGEF= FrequencyN= Number of respondentsFormula:P= f/n *100</a:t>
            </a:r>
            <a:endParaRPr lang="en-US" b="0">
              <a:latin typeface="Times New Roman" panose="02020603050405020304" charset="0"/>
              <a:cs typeface="Calibri" panose="020F0502020204030204" charset="0"/>
            </a:endParaRPr>
          </a:p>
          <a:p>
            <a:pPr indent="457200"/>
            <a:r>
              <a:rPr lang="en-US" b="0">
                <a:latin typeface="Times New Roman" panose="02020603050405020304" charset="0"/>
                <a:cs typeface="Calibri" panose="020F0502020204030204" charset="0"/>
              </a:rPr>
              <a:t>Different statistical tools were used to determined the impact  of sleep deprivation on the academic performance of Grade 11 STEM students at Bangbang National High School. The frequency of classroom participation behavior were determined using AVERAGE WEIGHTED MEAN method (AWM) in interpreting the computed AWM point obtained , the formula is as followAWM= Fx/NWhere AWM= Average Weighted MeanF= FrequencyX= Weighted ValueN= Total number of research participants</a:t>
            </a:r>
            <a:endParaRPr lang="en-US" b="0">
              <a:latin typeface="Times New Roman" panose="020206030504050203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pSp>
        <p:nvGrpSpPr>
          <p:cNvPr id="79" name="组合 4"/>
          <p:cNvGrpSpPr/>
          <p:nvPr/>
        </p:nvGrpSpPr>
        <p:grpSpPr>
          <a:xfrm>
            <a:off x="-3242" y="0"/>
            <a:ext cx="12198484" cy="6858000"/>
            <a:chOff x="-3242" y="0"/>
            <a:chExt cx="12198484" cy="6858000"/>
          </a:xfrm>
        </p:grpSpPr>
        <p:grpSp>
          <p:nvGrpSpPr>
            <p:cNvPr id="80" name="组合 8"/>
            <p:cNvGrpSpPr/>
            <p:nvPr/>
          </p:nvGrpSpPr>
          <p:grpSpPr>
            <a:xfrm>
              <a:off x="0" y="0"/>
              <a:ext cx="12192000" cy="6858000"/>
              <a:chOff x="0" y="0"/>
              <a:chExt cx="12192000" cy="6858000"/>
            </a:xfrm>
          </p:grpSpPr>
          <p:sp>
            <p:nvSpPr>
              <p:cNvPr id="1048728"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9"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30"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10"/>
            <p:cNvGrpSpPr/>
            <p:nvPr/>
          </p:nvGrpSpPr>
          <p:grpSpPr>
            <a:xfrm>
              <a:off x="-3242" y="1145163"/>
              <a:ext cx="269131" cy="4670771"/>
              <a:chOff x="-3242" y="1145163"/>
              <a:chExt cx="269131" cy="4670771"/>
            </a:xfrm>
          </p:grpSpPr>
          <p:sp>
            <p:nvSpPr>
              <p:cNvPr id="1048731"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2"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3"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4"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5"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6"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7"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2" name="组合 11"/>
            <p:cNvGrpSpPr/>
            <p:nvPr/>
          </p:nvGrpSpPr>
          <p:grpSpPr>
            <a:xfrm>
              <a:off x="11926111" y="1145163"/>
              <a:ext cx="269131" cy="4670771"/>
              <a:chOff x="11926111" y="1145163"/>
              <a:chExt cx="269131" cy="4670771"/>
            </a:xfrm>
          </p:grpSpPr>
          <p:sp>
            <p:nvSpPr>
              <p:cNvPr id="1048738"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9"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0"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1"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2"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3"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4"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 name="Text Box 3"/>
          <p:cNvSpPr txBox="1"/>
          <p:nvPr/>
        </p:nvSpPr>
        <p:spPr>
          <a:xfrm>
            <a:off x="419735" y="141605"/>
            <a:ext cx="10934700" cy="6035675"/>
          </a:xfrm>
          <a:prstGeom prst="rect">
            <a:avLst/>
          </a:prstGeom>
          <a:noFill/>
        </p:spPr>
        <p:txBody>
          <a:bodyPr wrap="square" rtlCol="0">
            <a:noAutofit/>
          </a:bodyPr>
          <a:p>
            <a:endParaRPr lang="en-US"/>
          </a:p>
        </p:txBody>
      </p:sp>
      <p:sp>
        <p:nvSpPr>
          <p:cNvPr id="100" name="Text Box 99"/>
          <p:cNvSpPr txBox="1"/>
          <p:nvPr/>
        </p:nvSpPr>
        <p:spPr>
          <a:xfrm>
            <a:off x="1674495" y="803275"/>
            <a:ext cx="5080000" cy="438150"/>
          </a:xfrm>
          <a:prstGeom prst="rect">
            <a:avLst/>
          </a:prstGeom>
          <a:noFill/>
          <a:ln w="9525">
            <a:noFill/>
          </a:ln>
        </p:spPr>
        <p:txBody>
          <a:bodyPr>
            <a:noAutofit/>
          </a:bodyPr>
          <a:p>
            <a:pPr indent="0"/>
            <a:r>
              <a:rPr lang="en-US" sz="1600" b="1">
                <a:latin typeface="Times New Roman" panose="02020603050405020304" charset="0"/>
                <a:cs typeface="Calibri" panose="020F0502020204030204" charset="0"/>
              </a:rPr>
              <a:t>CLASSROOM PARTICIPATION BEHAVIOR</a:t>
            </a:r>
            <a:endParaRPr lang="en-US" sz="1600" b="1">
              <a:latin typeface="Times New Roman" panose="02020603050405020304" charset="0"/>
              <a:cs typeface="Calibri" panose="020F0502020204030204" charset="0"/>
            </a:endParaRPr>
          </a:p>
        </p:txBody>
      </p:sp>
      <p:graphicFrame>
        <p:nvGraphicFramePr>
          <p:cNvPr id="5" name="Table 4"/>
          <p:cNvGraphicFramePr/>
          <p:nvPr/>
        </p:nvGraphicFramePr>
        <p:xfrm>
          <a:off x="1419860" y="1444625"/>
          <a:ext cx="9420225" cy="2748280"/>
        </p:xfrm>
        <a:graphic>
          <a:graphicData uri="http://schemas.openxmlformats.org/drawingml/2006/table">
            <a:tbl>
              <a:tblPr/>
              <a:tblGrid>
                <a:gridCol w="3140075"/>
                <a:gridCol w="3140075"/>
                <a:gridCol w="3140075"/>
              </a:tblGrid>
              <a:tr h="1099185">
                <a:tc>
                  <a:txBody>
                    <a:bodyPr/>
                    <a:p>
                      <a:pPr indent="0" algn="ctr">
                        <a:buNone/>
                      </a:pPr>
                      <a:r>
                        <a:rPr lang="en-US" sz="1800" b="0">
                          <a:latin typeface="Times New Roman" panose="02020603050405020304" charset="0"/>
                          <a:cs typeface="Times New Roman" panose="02020603050405020304" charset="0"/>
                        </a:rPr>
                        <a:t>SCALE</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AVERAGE WEIGHTED MEAN</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DESCRIPTIVE INTERPRETATION</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549910">
                <a:tc>
                  <a:txBody>
                    <a:bodyPr/>
                    <a:p>
                      <a:pPr indent="0" algn="ctr">
                        <a:buNone/>
                      </a:pPr>
                      <a:r>
                        <a:rPr lang="en-US" sz="1800" b="0">
                          <a:latin typeface="Times New Roman" panose="02020603050405020304" charset="0"/>
                          <a:cs typeface="Times New Roman" panose="02020603050405020304" charset="0"/>
                        </a:rPr>
                        <a:t>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0.1-1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Normally Affected</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549275">
                <a:tc>
                  <a:txBody>
                    <a:bodyPr/>
                    <a:p>
                      <a:pPr indent="0" algn="ctr">
                        <a:buNone/>
                      </a:pPr>
                      <a:r>
                        <a:rPr lang="en-US" sz="1800" b="0">
                          <a:latin typeface="Times New Roman" panose="02020603050405020304" charset="0"/>
                          <a:cs typeface="Times New Roman" panose="02020603050405020304" charset="0"/>
                        </a:rPr>
                        <a:t>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1.1-2</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Moderately Affected</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549910">
                <a:tc>
                  <a:txBody>
                    <a:bodyPr/>
                    <a:p>
                      <a:pPr indent="0" algn="ctr">
                        <a:buNone/>
                      </a:pPr>
                      <a:r>
                        <a:rPr lang="en-US" sz="1800" b="0">
                          <a:latin typeface="Times New Roman" panose="02020603050405020304" charset="0"/>
                          <a:cs typeface="Times New Roman" panose="02020603050405020304" charset="0"/>
                        </a:rPr>
                        <a:t>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2.1-3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Times New Roman" panose="02020603050405020304" charset="0"/>
                          <a:cs typeface="Times New Roman" panose="02020603050405020304" charset="0"/>
                        </a:rPr>
                        <a:t>Strongly Affected</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2"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Text Box 3"/>
          <p:cNvSpPr txBox="1"/>
          <p:nvPr/>
        </p:nvSpPr>
        <p:spPr>
          <a:xfrm>
            <a:off x="395605" y="715010"/>
            <a:ext cx="11082020" cy="5715635"/>
          </a:xfrm>
          <a:prstGeom prst="rect">
            <a:avLst/>
          </a:prstGeom>
          <a:noFill/>
        </p:spPr>
        <p:txBody>
          <a:bodyPr wrap="square" rtlCol="0">
            <a:noAutofit/>
          </a:bodyPr>
          <a:p>
            <a:pPr indent="457200" algn="just"/>
            <a:endParaRPr lang="en-US" sz="2400">
              <a:latin typeface="Times New Roman" panose="02020603050405020304" charset="0"/>
              <a:cs typeface="Times New Roman" panose="02020603050405020304" charset="0"/>
            </a:endParaRPr>
          </a:p>
          <a:p>
            <a:pPr indent="457200" algn="just"/>
            <a:r>
              <a:rPr lang="en-US" sz="2400">
                <a:latin typeface="Times New Roman" panose="02020603050405020304" charset="0"/>
                <a:cs typeface="Times New Roman" panose="02020603050405020304" charset="0"/>
              </a:rPr>
              <a:t>This chapter describes the analysis of data following by the discussion of the research findings. The finding can relate to research questions that guided the study.</a:t>
            </a:r>
            <a:endParaRPr lang="en-US" sz="2400">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a:p>
            <a:pPr algn="just"/>
            <a:endParaRPr lang="en-US" sz="2400" b="1">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Table 1. Respondents of the Study</a:t>
            </a:r>
            <a:endParaRPr lang="en-US" sz="2400" b="1">
              <a:latin typeface="Times New Roman" panose="02020603050405020304" charset="0"/>
              <a:cs typeface="Times New Roman" panose="02020603050405020304" charset="0"/>
            </a:endParaRPr>
          </a:p>
        </p:txBody>
      </p:sp>
      <p:graphicFrame>
        <p:nvGraphicFramePr>
          <p:cNvPr id="8" name="Content Placeholder 7"/>
          <p:cNvGraphicFramePr/>
          <p:nvPr>
            <p:ph idx="1"/>
          </p:nvPr>
        </p:nvGraphicFramePr>
        <p:xfrm>
          <a:off x="1243965" y="3168650"/>
          <a:ext cx="9747885" cy="2647315"/>
        </p:xfrm>
        <a:graphic>
          <a:graphicData uri="http://schemas.openxmlformats.org/drawingml/2006/table">
            <a:tbl>
              <a:tblPr/>
              <a:tblGrid>
                <a:gridCol w="3076575"/>
                <a:gridCol w="3166110"/>
                <a:gridCol w="3505200"/>
              </a:tblGrid>
              <a:tr h="882650">
                <a:tc>
                  <a:txBody>
                    <a:bodyPr/>
                    <a:p>
                      <a:pPr indent="0" algn="ctr">
                        <a:buNone/>
                      </a:pPr>
                      <a:r>
                        <a:rPr lang="en-US" sz="2000" b="0">
                          <a:latin typeface="Arial" panose="020B0604020202020204" pitchFamily="34" charset="0"/>
                          <a:cs typeface="Arial" panose="020B0604020202020204" pitchFamily="34" charset="0"/>
                        </a:rPr>
                        <a:t>Grade 11 STEM(SECTIONS)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POPULATION</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NO. OF SELECTED RESPONDENTS</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41325">
                <a:tc>
                  <a:txBody>
                    <a:bodyPr/>
                    <a:p>
                      <a:pPr indent="0" algn="ctr">
                        <a:buNone/>
                      </a:pPr>
                      <a:r>
                        <a:rPr lang="en-US" sz="2400" b="0">
                          <a:latin typeface="Arial" panose="020B0604020202020204" pitchFamily="34" charset="0"/>
                          <a:cs typeface="Arial" panose="020B0604020202020204" pitchFamily="34" charset="0"/>
                        </a:rPr>
                        <a:t>STEM A</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45</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10</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40690">
                <a:tc>
                  <a:txBody>
                    <a:bodyPr/>
                    <a:p>
                      <a:pPr indent="0" algn="ctr">
                        <a:buNone/>
                      </a:pPr>
                      <a:r>
                        <a:rPr lang="en-US" sz="2400" b="0">
                          <a:latin typeface="Arial" panose="020B0604020202020204" pitchFamily="34" charset="0"/>
                          <a:cs typeface="Arial" panose="020B0604020202020204" pitchFamily="34" charset="0"/>
                        </a:rPr>
                        <a:t>STEM B</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33</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10</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41325">
                <a:tc>
                  <a:txBody>
                    <a:bodyPr/>
                    <a:p>
                      <a:pPr indent="0" algn="ctr">
                        <a:buNone/>
                      </a:pPr>
                      <a:r>
                        <a:rPr lang="en-US" sz="2400" b="0">
                          <a:latin typeface="Arial" panose="020B0604020202020204" pitchFamily="34" charset="0"/>
                          <a:cs typeface="Arial" panose="020B0604020202020204" pitchFamily="34" charset="0"/>
                        </a:rPr>
                        <a:t>STEM C</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29</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10</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41325">
                <a:tc>
                  <a:txBody>
                    <a:bodyPr/>
                    <a:p>
                      <a:pPr indent="0" algn="ctr">
                        <a:buNone/>
                      </a:pPr>
                      <a:r>
                        <a:rPr lang="en-US" sz="2400" b="0">
                          <a:latin typeface="Arial" panose="020B0604020202020204" pitchFamily="34" charset="0"/>
                          <a:cs typeface="Arial" panose="020B0604020202020204" pitchFamily="34" charset="0"/>
                        </a:rPr>
                        <a:t>TOTAL</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107</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400" b="0">
                          <a:latin typeface="Arial" panose="020B0604020202020204" pitchFamily="34" charset="0"/>
                          <a:cs typeface="Arial" panose="020B0604020202020204" pitchFamily="34" charset="0"/>
                        </a:rPr>
                        <a:t>30</a:t>
                      </a:r>
                      <a:endParaRPr lang="en-US" sz="24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 name="Text Box 1"/>
          <p:cNvSpPr txBox="1"/>
          <p:nvPr/>
        </p:nvSpPr>
        <p:spPr>
          <a:xfrm>
            <a:off x="2933065" y="118110"/>
            <a:ext cx="6325870" cy="1289685"/>
          </a:xfrm>
          <a:prstGeom prst="rect">
            <a:avLst/>
          </a:prstGeom>
          <a:noFill/>
        </p:spPr>
        <p:txBody>
          <a:bodyPr wrap="square" rtlCol="0">
            <a:noAutofit/>
          </a:bodyPr>
          <a:p>
            <a:pPr algn="just"/>
            <a:r>
              <a:rPr lang="en-US" sz="2000" b="1">
                <a:solidFill>
                  <a:srgbClr val="000000"/>
                </a:solidFill>
                <a:latin typeface="Times New Roman" panose="02020603050405020304" charset="0"/>
                <a:cs typeface="Times New Roman" panose="02020603050405020304" charset="0"/>
                <a:sym typeface="+mn-ea"/>
              </a:rPr>
              <a:t>Presentation, Analysis and Interpretation of Data</a:t>
            </a:r>
            <a:endParaRPr lang="en-US" sz="2000" b="1">
              <a:solidFill>
                <a:srgbClr val="000000"/>
              </a:solidFill>
              <a:latin typeface="Times New Roman" panose="020206030504050203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5" name="Content Placeholder 4"/>
          <p:cNvGraphicFramePr/>
          <p:nvPr>
            <p:ph sz="half" idx="1"/>
          </p:nvPr>
        </p:nvGraphicFramePr>
        <p:xfrm>
          <a:off x="838200" y="1473835"/>
          <a:ext cx="10921365" cy="2357120"/>
        </p:xfrm>
        <a:graphic>
          <a:graphicData uri="http://schemas.openxmlformats.org/drawingml/2006/table">
            <a:tbl>
              <a:tblPr/>
              <a:tblGrid>
                <a:gridCol w="2729230"/>
                <a:gridCol w="2731770"/>
                <a:gridCol w="2729865"/>
                <a:gridCol w="2730500"/>
              </a:tblGrid>
              <a:tr h="689610">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555625">
                <a:tc>
                  <a:txBody>
                    <a:bodyPr/>
                    <a:p>
                      <a:pPr indent="0" algn="ctr">
                        <a:buNone/>
                      </a:pPr>
                      <a:r>
                        <a:rPr lang="en-US" sz="2000" b="0">
                          <a:latin typeface="Arial" panose="020B0604020202020204" pitchFamily="34" charset="0"/>
                          <a:cs typeface="Arial" panose="020B0604020202020204" pitchFamily="34" charset="0"/>
                        </a:rPr>
                        <a:t>Yes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26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86.67%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555625">
                <a:tc>
                  <a:txBody>
                    <a:bodyPr/>
                    <a:p>
                      <a:pPr indent="0" algn="ctr">
                        <a:buNone/>
                      </a:pPr>
                      <a:r>
                        <a:rPr lang="en-US" sz="2000" b="0">
                          <a:latin typeface="Arial" panose="020B0604020202020204" pitchFamily="34" charset="0"/>
                          <a:cs typeface="Arial" panose="020B0604020202020204" pitchFamily="34" charset="0"/>
                        </a:rPr>
                        <a:t>No</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13.33%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556260">
                <a:tc>
                  <a:txBody>
                    <a:bodyPr/>
                    <a:p>
                      <a:pPr indent="0" algn="ctr">
                        <a:buNone/>
                      </a:pPr>
                      <a:r>
                        <a:rPr lang="en-US" sz="2000" b="0">
                          <a:latin typeface="Arial" panose="020B0604020202020204" pitchFamily="34" charset="0"/>
                          <a:cs typeface="Arial" panose="020B0604020202020204" pitchFamily="34" charset="0"/>
                        </a:rPr>
                        <a:t>TOTAL</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30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Text Box 6"/>
          <p:cNvSpPr txBox="1"/>
          <p:nvPr/>
        </p:nvSpPr>
        <p:spPr>
          <a:xfrm>
            <a:off x="1055370" y="652145"/>
            <a:ext cx="8720455" cy="716280"/>
          </a:xfrm>
          <a:prstGeom prst="rect">
            <a:avLst/>
          </a:prstGeom>
          <a:noFill/>
        </p:spPr>
        <p:txBody>
          <a:bodyPr wrap="square" rtlCol="0">
            <a:noAutofit/>
          </a:bodyPr>
          <a:p>
            <a:r>
              <a:rPr lang="en-US" sz="2000">
                <a:latin typeface="Arial" panose="020B0604020202020204" pitchFamily="34" charset="0"/>
                <a:cs typeface="Arial" panose="020B0604020202020204" pitchFamily="34" charset="0"/>
                <a:sym typeface="+mn-ea"/>
              </a:rPr>
              <a:t>Table 2. Did you start sleeping late only frequently when you entered senior high school as STEM student?</a:t>
            </a:r>
            <a:endParaRPr lang="en-US" sz="2000">
              <a:latin typeface="Arial" panose="020B0604020202020204" pitchFamily="34" charset="0"/>
              <a:cs typeface="Arial" panose="020B0604020202020204" pitchFamily="34" charset="0"/>
              <a:sym typeface="+mn-ea"/>
            </a:endParaRPr>
          </a:p>
          <a:p>
            <a:endParaRPr lang="en-US" sz="2000">
              <a:latin typeface="Arial" panose="020B0604020202020204" pitchFamily="34" charset="0"/>
              <a:cs typeface="Arial" panose="020B0604020202020204" pitchFamily="34" charset="0"/>
              <a:sym typeface="+mn-ea"/>
            </a:endParaRPr>
          </a:p>
          <a:p>
            <a:endParaRPr lang="en-US" sz="2000">
              <a:latin typeface="Arial" panose="020B0604020202020204" pitchFamily="34" charset="0"/>
              <a:cs typeface="Arial" panose="020B0604020202020204" pitchFamily="34" charset="0"/>
            </a:endParaRPr>
          </a:p>
          <a:p>
            <a:endParaRPr lang="en-US"/>
          </a:p>
          <a:p>
            <a:endParaRPr lang="en-US"/>
          </a:p>
        </p:txBody>
      </p:sp>
      <p:graphicFrame>
        <p:nvGraphicFramePr>
          <p:cNvPr id="8" name="Content Placeholder 7"/>
          <p:cNvGraphicFramePr/>
          <p:nvPr>
            <p:ph sz="half" idx="2"/>
          </p:nvPr>
        </p:nvGraphicFramePr>
        <p:xfrm>
          <a:off x="654050" y="4648200"/>
          <a:ext cx="10895330" cy="2035175"/>
        </p:xfrm>
        <a:graphic>
          <a:graphicData uri="http://schemas.openxmlformats.org/drawingml/2006/table">
            <a:tbl>
              <a:tblPr/>
              <a:tblGrid>
                <a:gridCol w="2722245"/>
                <a:gridCol w="2725420"/>
                <a:gridCol w="2722245"/>
                <a:gridCol w="2725420"/>
              </a:tblGrid>
              <a:tr h="274320">
                <a:tc>
                  <a:txBody>
                    <a:bodyPr/>
                    <a:p>
                      <a:pPr indent="0" algn="ctr">
                        <a:buNone/>
                      </a:pP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Frequency</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Percentage</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Rank</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9:00 PM</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6.67%</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10:00 PM</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16.67%</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11:00 PM</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40%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12:00 PM</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13.33%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389255">
                <a:tc>
                  <a:txBody>
                    <a:bodyPr/>
                    <a:p>
                      <a:pPr indent="0" algn="ctr">
                        <a:buNone/>
                      </a:pPr>
                      <a:r>
                        <a:rPr lang="en-US" sz="1800" b="0">
                          <a:latin typeface="Arial" panose="020B0604020202020204" pitchFamily="34" charset="0"/>
                          <a:cs typeface="Arial" panose="020B0604020202020204" pitchFamily="34" charset="0"/>
                        </a:rPr>
                        <a:t>1:00 AM and up</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7</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23.33%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TOTAL</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100%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0" name="Text Box 9"/>
          <p:cNvSpPr txBox="1"/>
          <p:nvPr/>
        </p:nvSpPr>
        <p:spPr>
          <a:xfrm>
            <a:off x="838200" y="3957955"/>
            <a:ext cx="10711815" cy="534670"/>
          </a:xfrm>
          <a:prstGeom prst="rect">
            <a:avLst/>
          </a:prstGeom>
          <a:noFill/>
        </p:spPr>
        <p:txBody>
          <a:bodyPr wrap="square" rtlCol="0">
            <a:noAutofit/>
          </a:bodyPr>
          <a:p>
            <a:r>
              <a:rPr lang="en-US" sz="2400">
                <a:latin typeface="Arial" panose="020B0604020202020204" pitchFamily="34" charset="0"/>
                <a:cs typeface="Arial" panose="020B0604020202020204" pitchFamily="34" charset="0"/>
              </a:rPr>
              <a:t>Table 3. What time do you usually sleep? </a:t>
            </a:r>
            <a:r>
              <a:rPr lang="en-US"/>
              <a:t>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Text Box 3"/>
          <p:cNvSpPr txBox="1"/>
          <p:nvPr/>
        </p:nvSpPr>
        <p:spPr>
          <a:xfrm>
            <a:off x="554355" y="1690370"/>
            <a:ext cx="11205845" cy="4601845"/>
          </a:xfrm>
          <a:prstGeom prst="rect">
            <a:avLst/>
          </a:prstGeom>
          <a:noFill/>
        </p:spPr>
        <p:txBody>
          <a:bodyPr wrap="square" rtlCol="0">
            <a:noAutofit/>
          </a:bodyPr>
          <a:p>
            <a:endParaRPr lang="en-US"/>
          </a:p>
        </p:txBody>
      </p:sp>
      <p:sp>
        <p:nvSpPr>
          <p:cNvPr id="100" name="Text Box 99"/>
          <p:cNvSpPr txBox="1"/>
          <p:nvPr/>
        </p:nvSpPr>
        <p:spPr>
          <a:xfrm>
            <a:off x="3556000" y="2468245"/>
            <a:ext cx="5080000" cy="275590"/>
          </a:xfrm>
          <a:prstGeom prst="rect">
            <a:avLst/>
          </a:prstGeom>
          <a:noFill/>
          <a:ln w="9525">
            <a:noFill/>
          </a:ln>
        </p:spPr>
        <p:txBody>
          <a:bodyPr>
            <a:spAutoFit/>
          </a:bodyPr>
          <a:p>
            <a:pPr indent="0"/>
            <a:r>
              <a:rPr lang="en-US" sz="1200" b="0">
                <a:latin typeface="Times New Roman" panose="02020603050405020304" charset="0"/>
                <a:cs typeface="Calibri" panose="020F0502020204030204" charset="0"/>
              </a:rPr>
              <a:t> </a:t>
            </a:r>
            <a:endParaRPr lang="en-US"/>
          </a:p>
        </p:txBody>
      </p:sp>
      <p:graphicFrame>
        <p:nvGraphicFramePr>
          <p:cNvPr id="5" name="Table 4"/>
          <p:cNvGraphicFramePr/>
          <p:nvPr/>
        </p:nvGraphicFramePr>
        <p:xfrm>
          <a:off x="955040" y="1144905"/>
          <a:ext cx="10621010" cy="2124075"/>
        </p:xfrm>
        <a:graphic>
          <a:graphicData uri="http://schemas.openxmlformats.org/drawingml/2006/table">
            <a:tbl>
              <a:tblPr/>
              <a:tblGrid>
                <a:gridCol w="2653665"/>
                <a:gridCol w="2657475"/>
                <a:gridCol w="2654300"/>
                <a:gridCol w="2655570"/>
              </a:tblGrid>
              <a:tr h="264160">
                <a:tc>
                  <a:txBody>
                    <a:bodyPr/>
                    <a:p>
                      <a:pPr indent="0" algn="ctr">
                        <a:buNone/>
                      </a:pPr>
                      <a:r>
                        <a:rPr lang="en-US" sz="1800" b="0">
                          <a:latin typeface="Arial" panose="020B0604020202020204" pitchFamily="34" charset="0"/>
                          <a:cs typeface="Arial" panose="020B0604020202020204" pitchFamily="34" charset="0"/>
                        </a:rPr>
                        <a:t>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Frequency</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Percentage</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Rank</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481330">
                <a:tc>
                  <a:txBody>
                    <a:bodyPr/>
                    <a:p>
                      <a:pPr indent="0" algn="ctr">
                        <a:buNone/>
                      </a:pPr>
                      <a:r>
                        <a:rPr lang="en-US" sz="1800" b="0">
                          <a:latin typeface="Arial" panose="020B0604020202020204" pitchFamily="34" charset="0"/>
                          <a:cs typeface="Arial" panose="020B0604020202020204" pitchFamily="34" charset="0"/>
                        </a:rPr>
                        <a:t>As soon a I close my eyes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33.33%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64160">
                <a:tc>
                  <a:txBody>
                    <a:bodyPr/>
                    <a:p>
                      <a:pPr indent="0" algn="ctr">
                        <a:buNone/>
                      </a:pPr>
                      <a:r>
                        <a:rPr lang="en-US" sz="1800" b="0">
                          <a:latin typeface="Arial" panose="020B0604020202020204" pitchFamily="34" charset="0"/>
                          <a:cs typeface="Arial" panose="020B0604020202020204" pitchFamily="34" charset="0"/>
                        </a:rPr>
                        <a:t>Within 15 minutes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9</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64160">
                <a:tc>
                  <a:txBody>
                    <a:bodyPr/>
                    <a:p>
                      <a:pPr indent="0" algn="ctr">
                        <a:buNone/>
                      </a:pPr>
                      <a:r>
                        <a:rPr lang="en-US" sz="1800" b="0">
                          <a:latin typeface="Arial" panose="020B0604020202020204" pitchFamily="34" charset="0"/>
                          <a:cs typeface="Arial" panose="020B0604020202020204" pitchFamily="34" charset="0"/>
                        </a:rPr>
                        <a:t>Within 30 minutes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64160">
                <a:tc>
                  <a:txBody>
                    <a:bodyPr/>
                    <a:p>
                      <a:pPr indent="0" algn="ctr">
                        <a:buNone/>
                      </a:pPr>
                      <a:r>
                        <a:rPr lang="en-US" sz="1800" b="0">
                          <a:latin typeface="Arial" panose="020B0604020202020204" pitchFamily="34" charset="0"/>
                          <a:cs typeface="Arial" panose="020B0604020202020204" pitchFamily="34" charset="0"/>
                        </a:rPr>
                        <a:t>Within 1 hour</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6.67%</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321945">
                <a:tc>
                  <a:txBody>
                    <a:bodyPr/>
                    <a:p>
                      <a:pPr indent="0" algn="ctr">
                        <a:buNone/>
                      </a:pPr>
                      <a:r>
                        <a:rPr lang="en-US" sz="1800" b="0">
                          <a:latin typeface="Arial" panose="020B0604020202020204" pitchFamily="34" charset="0"/>
                          <a:cs typeface="Arial" panose="020B0604020202020204" pitchFamily="34" charset="0"/>
                        </a:rPr>
                        <a:t>It can even take hours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20%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r h="264160">
                <a:tc>
                  <a:txBody>
                    <a:bodyPr/>
                    <a:p>
                      <a:pPr indent="0" algn="ctr">
                        <a:buNone/>
                      </a:pPr>
                      <a:r>
                        <a:rPr lang="en-US" sz="1800" b="0">
                          <a:latin typeface="Arial" panose="020B0604020202020204" pitchFamily="34" charset="0"/>
                          <a:cs typeface="Arial" panose="020B0604020202020204" pitchFamily="34" charset="0"/>
                        </a:rPr>
                        <a:t>TOTAL</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30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r>
                        <a:rPr lang="en-US" sz="1800" b="0">
                          <a:latin typeface="Arial" panose="020B0604020202020204" pitchFamily="34" charset="0"/>
                          <a:cs typeface="Arial" panose="020B0604020202020204" pitchFamily="34" charset="0"/>
                        </a:rPr>
                        <a:t>100%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ctr">
                        <a:buNone/>
                      </a:pP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6" name="Text Box 5"/>
          <p:cNvSpPr txBox="1"/>
          <p:nvPr/>
        </p:nvSpPr>
        <p:spPr>
          <a:xfrm>
            <a:off x="1069340" y="630555"/>
            <a:ext cx="7680960" cy="514350"/>
          </a:xfrm>
          <a:prstGeom prst="rect">
            <a:avLst/>
          </a:prstGeom>
          <a:noFill/>
          <a:ln w="9525">
            <a:noFill/>
          </a:ln>
        </p:spPr>
        <p:txBody>
          <a:bodyPr>
            <a:noAutofit/>
          </a:bodyPr>
          <a:p>
            <a:pPr indent="0"/>
            <a:r>
              <a:rPr lang="en-US" sz="2000" b="1">
                <a:latin typeface="Arial" panose="020B0604020202020204" pitchFamily="34" charset="0"/>
                <a:cs typeface="Arial" panose="020B0604020202020204" pitchFamily="34" charset="0"/>
              </a:rPr>
              <a:t>Table 4. </a:t>
            </a:r>
            <a:r>
              <a:rPr lang="en-US" sz="2000" b="0">
                <a:latin typeface="Arial" panose="020B0604020202020204" pitchFamily="34" charset="0"/>
                <a:cs typeface="Arial" panose="020B0604020202020204" pitchFamily="34" charset="0"/>
              </a:rPr>
              <a:t>How long does it take you to fall asleep?</a:t>
            </a:r>
            <a:endParaRPr lang="en-US" sz="2000" b="0">
              <a:latin typeface="Arial" panose="020B0604020202020204" pitchFamily="34" charset="0"/>
              <a:cs typeface="Arial" panose="020B0604020202020204" pitchFamily="34" charset="0"/>
            </a:endParaRPr>
          </a:p>
        </p:txBody>
      </p:sp>
      <p:graphicFrame>
        <p:nvGraphicFramePr>
          <p:cNvPr id="7" name="Content Placeholder 6"/>
          <p:cNvGraphicFramePr/>
          <p:nvPr>
            <p:ph idx="1"/>
          </p:nvPr>
        </p:nvGraphicFramePr>
        <p:xfrm>
          <a:off x="838200" y="4208780"/>
          <a:ext cx="10515600" cy="2373630"/>
        </p:xfrm>
        <a:graphic>
          <a:graphicData uri="http://schemas.openxmlformats.org/drawingml/2006/table">
            <a:tbl>
              <a:tblPr/>
              <a:tblGrid>
                <a:gridCol w="2627630"/>
                <a:gridCol w="2630805"/>
                <a:gridCol w="2627630"/>
                <a:gridCol w="2629535"/>
              </a:tblGrid>
              <a:tr h="339090">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Always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Often</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Sometimes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66.67%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Rarely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13.33%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Never</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39090">
                <a:tc>
                  <a:txBody>
                    <a:bodyPr/>
                    <a:p>
                      <a:pPr indent="0">
                        <a:buNone/>
                      </a:pPr>
                      <a:r>
                        <a:rPr lang="en-US" sz="2000" b="0">
                          <a:latin typeface="Arial" panose="020B0604020202020204" pitchFamily="34" charset="0"/>
                          <a:cs typeface="Arial" panose="020B0604020202020204" pitchFamily="34" charset="0"/>
                        </a:rPr>
                        <a:t>TOTAL</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9" name="Text Box 8"/>
          <p:cNvSpPr txBox="1"/>
          <p:nvPr/>
        </p:nvSpPr>
        <p:spPr>
          <a:xfrm>
            <a:off x="1043305" y="3427095"/>
            <a:ext cx="10310495" cy="674370"/>
          </a:xfrm>
          <a:prstGeom prst="rect">
            <a:avLst/>
          </a:prstGeom>
          <a:noFill/>
        </p:spPr>
        <p:txBody>
          <a:bodyPr wrap="square" rtlCol="0">
            <a:noAutofit/>
          </a:bodyPr>
          <a:p>
            <a:endParaRPr lang="en-US"/>
          </a:p>
          <a:p>
            <a:r>
              <a:rPr lang="en-US" sz="2400">
                <a:latin typeface="Arial" panose="020B0604020202020204" pitchFamily="34" charset="0"/>
                <a:cs typeface="Arial" panose="020B0604020202020204" pitchFamily="34" charset="0"/>
              </a:rPr>
              <a:t>Table 5. Do you go to bed at the same time every night?</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grpSp>
        <p:nvGrpSpPr>
          <p:cNvPr id="68" name="组合 37"/>
          <p:cNvGrpSpPr/>
          <p:nvPr/>
        </p:nvGrpSpPr>
        <p:grpSpPr>
          <a:xfrm rot="0">
            <a:off x="-3175" y="0"/>
            <a:ext cx="12198350"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 name="Text Box 3"/>
          <p:cNvSpPr txBox="1"/>
          <p:nvPr/>
        </p:nvSpPr>
        <p:spPr>
          <a:xfrm>
            <a:off x="620395" y="214630"/>
            <a:ext cx="11103610" cy="6246495"/>
          </a:xfrm>
          <a:prstGeom prst="rect">
            <a:avLst/>
          </a:prstGeom>
          <a:noFill/>
        </p:spPr>
        <p:txBody>
          <a:bodyPr wrap="square" rtlCol="0">
            <a:noAutofit/>
          </a:bodyPr>
          <a:p>
            <a:endParaRPr lang="en-US"/>
          </a:p>
        </p:txBody>
      </p:sp>
      <p:graphicFrame>
        <p:nvGraphicFramePr>
          <p:cNvPr id="5" name="Content Placeholder 4"/>
          <p:cNvGraphicFramePr/>
          <p:nvPr>
            <p:ph idx="1"/>
          </p:nvPr>
        </p:nvGraphicFramePr>
        <p:xfrm>
          <a:off x="838200" y="944880"/>
          <a:ext cx="10515600" cy="2438400"/>
        </p:xfrm>
        <a:graphic>
          <a:graphicData uri="http://schemas.openxmlformats.org/drawingml/2006/table">
            <a:tbl>
              <a:tblPr/>
              <a:tblGrid>
                <a:gridCol w="2627630"/>
                <a:gridCol w="2630805"/>
                <a:gridCol w="2627630"/>
                <a:gridCol w="2629535"/>
              </a:tblGrid>
              <a:tr h="304800">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5 hours of sleep</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4 hours of sleep</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16.66%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3 hours of sleep</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6.67%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2 hours of sleep</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09600">
                <a:tc>
                  <a:txBody>
                    <a:bodyPr/>
                    <a:p>
                      <a:pPr indent="0" algn="ctr">
                        <a:buNone/>
                      </a:pPr>
                      <a:r>
                        <a:rPr lang="en-US" sz="2000" b="0">
                          <a:latin typeface="Arial" panose="020B0604020202020204" pitchFamily="34" charset="0"/>
                          <a:cs typeface="Arial" panose="020B0604020202020204" pitchFamily="34" charset="0"/>
                        </a:rPr>
                        <a:t>1 hour of sleep or below</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6.67%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TOTAL</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7" name="Text Box 6"/>
          <p:cNvSpPr txBox="1"/>
          <p:nvPr/>
        </p:nvSpPr>
        <p:spPr>
          <a:xfrm>
            <a:off x="951865" y="100965"/>
            <a:ext cx="9414510" cy="844550"/>
          </a:xfrm>
          <a:prstGeom prst="rect">
            <a:avLst/>
          </a:prstGeom>
          <a:noFill/>
        </p:spPr>
        <p:txBody>
          <a:bodyPr wrap="square" rtlCol="0">
            <a:noAutofit/>
          </a:bodyPr>
          <a:p>
            <a:endParaRPr lang="en-US"/>
          </a:p>
          <a:p>
            <a:r>
              <a:rPr lang="en-US" sz="2400">
                <a:latin typeface="Arial" panose="020B0604020202020204" pitchFamily="34" charset="0"/>
                <a:cs typeface="Arial" panose="020B0604020202020204" pitchFamily="34" charset="0"/>
              </a:rPr>
              <a:t>Table 6. How many hours do you think you just sleep?</a:t>
            </a:r>
            <a:endParaRPr lang="en-US" sz="2400">
              <a:latin typeface="Arial" panose="020B0604020202020204" pitchFamily="34" charset="0"/>
              <a:cs typeface="Arial" panose="020B0604020202020204" pitchFamily="34" charset="0"/>
            </a:endParaRPr>
          </a:p>
        </p:txBody>
      </p:sp>
      <p:sp>
        <p:nvSpPr>
          <p:cNvPr id="100" name="Text Box 99"/>
          <p:cNvSpPr txBox="1"/>
          <p:nvPr/>
        </p:nvSpPr>
        <p:spPr>
          <a:xfrm>
            <a:off x="1101725" y="3614420"/>
            <a:ext cx="10263505" cy="532765"/>
          </a:xfrm>
          <a:prstGeom prst="rect">
            <a:avLst/>
          </a:prstGeom>
          <a:noFill/>
          <a:ln w="9525">
            <a:noFill/>
          </a:ln>
        </p:spPr>
        <p:txBody>
          <a:bodyPr>
            <a:noAutofit/>
          </a:bodyPr>
          <a:p>
            <a:pPr indent="0"/>
            <a:r>
              <a:rPr lang="en-US" sz="2000" b="1">
                <a:latin typeface="Arial" panose="020B0604020202020204" pitchFamily="34" charset="0"/>
                <a:cs typeface="Arial" panose="020B0604020202020204" pitchFamily="34" charset="0"/>
              </a:rPr>
              <a:t>Table 7.</a:t>
            </a:r>
            <a:r>
              <a:rPr lang="en-US" sz="2000" b="0">
                <a:latin typeface="Arial" panose="020B0604020202020204" pitchFamily="34" charset="0"/>
                <a:cs typeface="Arial" panose="020B0604020202020204" pitchFamily="34" charset="0"/>
              </a:rPr>
              <a:t> What was then your reason of sleeping this late?</a:t>
            </a:r>
            <a:r>
              <a:rPr lang="en-US" sz="1200" b="0">
                <a:latin typeface="Times New Roman" panose="02020603050405020304" charset="0"/>
                <a:cs typeface="Calibri" panose="020F0502020204030204" charset="0"/>
              </a:rPr>
              <a:t> </a:t>
            </a:r>
            <a:endParaRPr lang="en-US"/>
          </a:p>
        </p:txBody>
      </p:sp>
      <p:graphicFrame>
        <p:nvGraphicFramePr>
          <p:cNvPr id="8" name="Table 7"/>
          <p:cNvGraphicFramePr/>
          <p:nvPr/>
        </p:nvGraphicFramePr>
        <p:xfrm>
          <a:off x="838835" y="4095115"/>
          <a:ext cx="10526395" cy="2049145"/>
        </p:xfrm>
        <a:graphic>
          <a:graphicData uri="http://schemas.openxmlformats.org/drawingml/2006/table">
            <a:tbl>
              <a:tblPr/>
              <a:tblGrid>
                <a:gridCol w="2617470"/>
                <a:gridCol w="2621915"/>
                <a:gridCol w="2618740"/>
                <a:gridCol w="2668270"/>
              </a:tblGrid>
              <a:tr h="292735">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Assignments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20.58%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Quizzes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Performance Task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29.91%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Online Games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44.11%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Others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5.88%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92735">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grpSp>
        <p:nvGrpSpPr>
          <p:cNvPr id="90" name="组合 96"/>
          <p:cNvGrpSpPr/>
          <p:nvPr/>
        </p:nvGrpSpPr>
        <p:grpSpPr>
          <a:xfrm>
            <a:off x="-3242" y="0"/>
            <a:ext cx="12198484" cy="6858000"/>
            <a:chOff x="-3242" y="0"/>
            <a:chExt cx="12198484" cy="6858000"/>
          </a:xfrm>
        </p:grpSpPr>
        <p:grpSp>
          <p:nvGrpSpPr>
            <p:cNvPr id="91" name="组合 97"/>
            <p:cNvGrpSpPr/>
            <p:nvPr/>
          </p:nvGrpSpPr>
          <p:grpSpPr>
            <a:xfrm>
              <a:off x="-3242" y="0"/>
              <a:ext cx="12198484" cy="6858000"/>
              <a:chOff x="-3242" y="0"/>
              <a:chExt cx="12198484" cy="6858000"/>
            </a:xfrm>
          </p:grpSpPr>
          <p:grpSp>
            <p:nvGrpSpPr>
              <p:cNvPr id="92" name="组合 101"/>
              <p:cNvGrpSpPr/>
              <p:nvPr/>
            </p:nvGrpSpPr>
            <p:grpSpPr>
              <a:xfrm>
                <a:off x="0" y="0"/>
                <a:ext cx="12192000" cy="6858000"/>
                <a:chOff x="0" y="0"/>
                <a:chExt cx="12192000" cy="6858000"/>
              </a:xfrm>
            </p:grpSpPr>
            <p:sp>
              <p:nvSpPr>
                <p:cNvPr id="1048769" name="矩形 11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0" name="矩形 12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71" name="矩形 10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3" name="组合 103"/>
              <p:cNvGrpSpPr/>
              <p:nvPr/>
            </p:nvGrpSpPr>
            <p:grpSpPr>
              <a:xfrm>
                <a:off x="-3242" y="1145163"/>
                <a:ext cx="269131" cy="4670771"/>
                <a:chOff x="-3242" y="1145163"/>
                <a:chExt cx="269131" cy="4670771"/>
              </a:xfrm>
            </p:grpSpPr>
            <p:sp>
              <p:nvSpPr>
                <p:cNvPr id="1048772" name="平行四边形 11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3" name="平行四边形 11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4" name="平行四边形 11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5" name="平行四边形 11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6" name="平行四边形 11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7" name="平行四边形 11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78" name="平行四边形 11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4" name="组合 104"/>
              <p:cNvGrpSpPr/>
              <p:nvPr/>
            </p:nvGrpSpPr>
            <p:grpSpPr>
              <a:xfrm>
                <a:off x="11926111" y="1145163"/>
                <a:ext cx="269131" cy="4670771"/>
                <a:chOff x="11926111" y="1145163"/>
                <a:chExt cx="269131" cy="4670771"/>
              </a:xfrm>
            </p:grpSpPr>
            <p:sp>
              <p:nvSpPr>
                <p:cNvPr id="1048779" name="平行四边形 10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0" name="平行四边形 10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1" name="平行四边形 10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2" name="平行四边形 10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3" name="平行四边形 10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4" name="平行四边形 11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5" name="平行四边形 11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86"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7"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88"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89" name="Text Box 1048788"/>
          <p:cNvSpPr txBox="1"/>
          <p:nvPr/>
        </p:nvSpPr>
        <p:spPr>
          <a:xfrm>
            <a:off x="352715" y="1301749"/>
            <a:ext cx="11486567" cy="5262245"/>
          </a:xfrm>
          <a:prstGeom prst="rect">
            <a:avLst/>
          </a:prstGeom>
        </p:spPr>
        <p:txBody>
          <a:bodyPr wrap="square" rtlCol="0">
            <a:spAutoFit/>
          </a:bodyPr>
          <a:p>
            <a:pPr indent="457200"/>
            <a:r>
              <a:rPr lang="en-US" sz="2400">
                <a:solidFill>
                  <a:srgbClr val="000000"/>
                </a:solidFill>
                <a:latin typeface="Times New Roman" panose="02020603050405020304" charset="0"/>
                <a:cs typeface="Times New Roman" panose="02020603050405020304" charset="0"/>
              </a:rPr>
              <a:t>Sleep is a vital physiological process that impacts cognitive performance and academic achievement. However, many students, particularly high school students, experience sleep deprivation due to academic pressure, social activities, and electronic device use. The impact of sleep deprivation on academic performance is a topic of interest, with studies showing a strong association between insufficient sleep and decreased academic performance.</a:t>
            </a:r>
            <a:endParaRPr lang="en-US" sz="2400">
              <a:solidFill>
                <a:srgbClr val="000000"/>
              </a:solidFill>
              <a:latin typeface="Times New Roman" panose="02020603050405020304" charset="0"/>
              <a:cs typeface="Times New Roman" panose="02020603050405020304" charset="0"/>
            </a:endParaRPr>
          </a:p>
          <a:p>
            <a:r>
              <a:rPr lang="en-US" sz="2400">
                <a:solidFill>
                  <a:srgbClr val="000000"/>
                </a:solidFill>
                <a:latin typeface="Times New Roman" panose="02020603050405020304" charset="0"/>
                <a:cs typeface="Times New Roman" panose="02020603050405020304" charset="0"/>
              </a:rPr>
              <a:t> </a:t>
            </a:r>
            <a:endParaRPr lang="en-US" sz="2400">
              <a:solidFill>
                <a:srgbClr val="000000"/>
              </a:solidFill>
              <a:latin typeface="Times New Roman" panose="02020603050405020304" charset="0"/>
              <a:cs typeface="Times New Roman" panose="02020603050405020304" charset="0"/>
            </a:endParaRPr>
          </a:p>
          <a:p>
            <a:pPr indent="457200"/>
            <a:r>
              <a:rPr lang="en-US" sz="2400">
                <a:solidFill>
                  <a:srgbClr val="000000"/>
                </a:solidFill>
                <a:latin typeface="Times New Roman" panose="02020603050405020304" charset="0"/>
                <a:cs typeface="Times New Roman" panose="02020603050405020304" charset="0"/>
              </a:rPr>
              <a:t>Grade 11 students may be particularly vulnerable to the negative effects of sleep deprivation. Understanding this impact can help educators and parents promote healthy sleep habits, inform interventions to improve sleep quality and quantity, and provide knowledge about sleep and academic performance. This study examines the relationship between sleep duration, quality, and academic outcomes, aiming to contribute to understanding this issue and providing practical recommendations for improving sleep habits and academic outcomes.</a:t>
            </a:r>
            <a:endParaRPr lang="en-US" sz="2400">
              <a:solidFill>
                <a:srgbClr val="000000"/>
              </a:solidFill>
              <a:latin typeface="Times New Roman" panose="02020603050405020304" charset="0"/>
              <a:cs typeface="Times New Roman" panose="02020603050405020304" charset="0"/>
            </a:endParaRPr>
          </a:p>
        </p:txBody>
      </p:sp>
      <p:sp>
        <p:nvSpPr>
          <p:cNvPr id="1048790" name="Text Box 1048789"/>
          <p:cNvSpPr txBox="1"/>
          <p:nvPr/>
        </p:nvSpPr>
        <p:spPr>
          <a:xfrm>
            <a:off x="4140297" y="0"/>
            <a:ext cx="3643895" cy="829945"/>
          </a:xfrm>
          <a:prstGeom prst="rect">
            <a:avLst/>
          </a:prstGeom>
        </p:spPr>
        <p:txBody>
          <a:bodyPr wrap="square" rtlCol="0">
            <a:spAutoFit/>
          </a:bodyPr>
          <a:p>
            <a:r>
              <a:rPr lang="en-US" sz="4800" b="1">
                <a:solidFill>
                  <a:srgbClr val="000000"/>
                </a:solidFill>
                <a:latin typeface="Times New Roman" panose="02020603050405020304" charset="0"/>
                <a:cs typeface="Times New Roman" panose="02020603050405020304" charset="0"/>
              </a:rPr>
              <a:t>Int</a:t>
            </a:r>
            <a:r>
              <a:rPr lang="en-US" sz="4800" b="1">
                <a:solidFill>
                  <a:srgbClr val="000000"/>
                </a:solidFill>
                <a:latin typeface="Times New Roman" panose="02020603050405020304" charset="0"/>
                <a:cs typeface="Times New Roman" panose="02020603050405020304" charset="0"/>
              </a:rPr>
              <a:t>roduction </a:t>
            </a:r>
            <a:endParaRPr lang="en-US" sz="2800" b="1">
              <a:solidFill>
                <a:srgbClr val="000000"/>
              </a:solidFill>
              <a:latin typeface="Times New Roman" panose="02020603050405020304" charset="0"/>
              <a:cs typeface="Times New Roman" panose="02020603050405020304" charset="0"/>
            </a:endParaRPr>
          </a:p>
        </p:txBody>
      </p:sp>
      <p:cxnSp>
        <p:nvCxnSpPr>
          <p:cNvPr id="3145733" name="Straight Arrow Connector 3145732"/>
          <p:cNvCxnSpPr/>
          <p:nvPr/>
        </p:nvCxnSpPr>
        <p:spPr>
          <a:xfrm flipV="1">
            <a:off x="4057484" y="778647"/>
            <a:ext cx="3770216" cy="995"/>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grpSp>
        <p:nvGrpSpPr>
          <p:cNvPr id="68" name="组合 37"/>
          <p:cNvGrpSpPr/>
          <p:nvPr/>
        </p:nvGrpSpPr>
        <p:grpSpPr>
          <a:xfrm rot="0">
            <a:off x="-3175" y="156845"/>
            <a:ext cx="12198350" cy="6701155"/>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 name="Text Box 3"/>
          <p:cNvSpPr txBox="1"/>
          <p:nvPr/>
        </p:nvSpPr>
        <p:spPr>
          <a:xfrm>
            <a:off x="267970" y="365125"/>
            <a:ext cx="11523345" cy="6097905"/>
          </a:xfrm>
          <a:prstGeom prst="rect">
            <a:avLst/>
          </a:prstGeom>
          <a:noFill/>
        </p:spPr>
        <p:txBody>
          <a:bodyPr wrap="square" rtlCol="0">
            <a:noAutofit/>
          </a:bodyPr>
          <a:p>
            <a:endParaRPr lang="en-US"/>
          </a:p>
          <a:p>
            <a:endParaRPr lang="en-US"/>
          </a:p>
        </p:txBody>
      </p:sp>
      <p:graphicFrame>
        <p:nvGraphicFramePr>
          <p:cNvPr id="5" name="Table 4"/>
          <p:cNvGraphicFramePr/>
          <p:nvPr/>
        </p:nvGraphicFramePr>
        <p:xfrm>
          <a:off x="839470" y="886460"/>
          <a:ext cx="10741025" cy="2743200"/>
        </p:xfrm>
        <a:graphic>
          <a:graphicData uri="http://schemas.openxmlformats.org/drawingml/2006/table">
            <a:tbl>
              <a:tblPr/>
              <a:tblGrid>
                <a:gridCol w="2683510"/>
                <a:gridCol w="2687955"/>
                <a:gridCol w="2683510"/>
                <a:gridCol w="2686050"/>
              </a:tblGrid>
              <a:tr h="274320">
                <a:tc>
                  <a:txBody>
                    <a:bodyPr/>
                    <a:p>
                      <a:pPr indent="0" algn="ctr">
                        <a:buNone/>
                      </a:pPr>
                      <a:r>
                        <a:rPr lang="en-US" sz="1800" b="0">
                          <a:latin typeface="Arial" panose="020B0604020202020204" pitchFamily="34" charset="0"/>
                          <a:cs typeface="Arial" panose="020B0604020202020204" pitchFamily="34" charset="0"/>
                        </a:rPr>
                        <a:t>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Frequency</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Percentage</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Rank</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Difficulty concentrating in class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57.15%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Decrease motivation to study</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17.14%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Decrease academic achievement</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5.71%</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Increase difficulty completing assignments</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7</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274320">
                <a:tc>
                  <a:txBody>
                    <a:bodyPr/>
                    <a:p>
                      <a:pPr indent="0" algn="ctr">
                        <a:buNone/>
                      </a:pPr>
                      <a:r>
                        <a:rPr lang="en-US" sz="1800" b="0">
                          <a:latin typeface="Arial" panose="020B0604020202020204" pitchFamily="34" charset="0"/>
                          <a:cs typeface="Arial" panose="020B0604020202020204" pitchFamily="34" charset="0"/>
                        </a:rPr>
                        <a:t>TOTAL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35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100%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6" name="Content Placeholder 5"/>
          <p:cNvGraphicFramePr/>
          <p:nvPr>
            <p:ph idx="1"/>
          </p:nvPr>
        </p:nvGraphicFramePr>
        <p:xfrm>
          <a:off x="838200" y="4304665"/>
          <a:ext cx="10742295" cy="2438400"/>
        </p:xfrm>
        <a:graphic>
          <a:graphicData uri="http://schemas.openxmlformats.org/drawingml/2006/table">
            <a:tbl>
              <a:tblPr/>
              <a:tblGrid>
                <a:gridCol w="2684145"/>
                <a:gridCol w="2687955"/>
                <a:gridCol w="2684145"/>
                <a:gridCol w="2686050"/>
              </a:tblGrid>
              <a:tr h="304800">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Moodiness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19</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44.19%</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Irritability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18.60%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Depressed Mood</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4.65%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Forgetfulness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6.98%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Lack of motivation</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4.65%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Loss of focus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9</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20.9%</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2000" b="0">
                          <a:latin typeface="Arial" panose="020B0604020202020204" pitchFamily="34" charset="0"/>
                          <a:cs typeface="Arial" panose="020B0604020202020204" pitchFamily="34" charset="0"/>
                        </a:rPr>
                        <a:t>TOTAL</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00" name="Text Box 99"/>
          <p:cNvSpPr txBox="1"/>
          <p:nvPr/>
        </p:nvSpPr>
        <p:spPr>
          <a:xfrm>
            <a:off x="719455" y="157480"/>
            <a:ext cx="9445625" cy="474980"/>
          </a:xfrm>
          <a:prstGeom prst="rect">
            <a:avLst/>
          </a:prstGeom>
          <a:noFill/>
          <a:ln w="9525">
            <a:noFill/>
          </a:ln>
        </p:spPr>
        <p:txBody>
          <a:bodyPr>
            <a:noAutofit/>
          </a:bodyPr>
          <a:p>
            <a:pPr indent="0"/>
            <a:endParaRPr lang="en-US" sz="2000" b="1">
              <a:latin typeface="Arial" panose="020B0604020202020204" pitchFamily="34" charset="0"/>
              <a:cs typeface="Arial" panose="020B0604020202020204" pitchFamily="34" charset="0"/>
            </a:endParaRPr>
          </a:p>
          <a:p>
            <a:pPr indent="0"/>
            <a:r>
              <a:rPr lang="en-US" sz="2000" b="1">
                <a:latin typeface="Arial" panose="020B0604020202020204" pitchFamily="34" charset="0"/>
                <a:cs typeface="Arial" panose="020B0604020202020204" pitchFamily="34" charset="0"/>
              </a:rPr>
              <a:t>Table 8.</a:t>
            </a:r>
            <a:r>
              <a:rPr lang="en-US" sz="2000" b="0">
                <a:latin typeface="Arial" panose="020B0604020202020204" pitchFamily="34" charset="0"/>
                <a:cs typeface="Arial" panose="020B0604020202020204" pitchFamily="34" charset="0"/>
              </a:rPr>
              <a:t> In what ways has sleep deprivation affected your academic performance?</a:t>
            </a:r>
            <a:endParaRPr lang="en-US" sz="2000" b="0">
              <a:latin typeface="Arial" panose="020B0604020202020204" pitchFamily="34" charset="0"/>
              <a:cs typeface="Arial" panose="020B0604020202020204" pitchFamily="34" charset="0"/>
            </a:endParaRPr>
          </a:p>
          <a:p>
            <a:pPr indent="0"/>
            <a:endParaRPr lang="en-US" b="0">
              <a:latin typeface="Times New Roman" panose="02020603050405020304" charset="0"/>
              <a:cs typeface="Calibri" panose="020F0502020204030204" charset="0"/>
            </a:endParaRPr>
          </a:p>
          <a:p>
            <a:pPr indent="0"/>
            <a:endParaRPr lang="en-US" b="0">
              <a:latin typeface="Times New Roman" panose="02020603050405020304" charset="0"/>
              <a:cs typeface="Calibri" panose="020F0502020204030204" charset="0"/>
            </a:endParaRPr>
          </a:p>
          <a:p>
            <a:pPr indent="0"/>
            <a:endParaRPr lang="en-US" b="0">
              <a:latin typeface="Times New Roman" panose="02020603050405020304" charset="0"/>
              <a:cs typeface="Calibri" panose="020F0502020204030204" charset="0"/>
            </a:endParaRPr>
          </a:p>
        </p:txBody>
      </p:sp>
      <p:sp>
        <p:nvSpPr>
          <p:cNvPr id="2" name="Text Box 1"/>
          <p:cNvSpPr txBox="1"/>
          <p:nvPr/>
        </p:nvSpPr>
        <p:spPr>
          <a:xfrm>
            <a:off x="837565" y="3429000"/>
            <a:ext cx="10742930" cy="875665"/>
          </a:xfrm>
          <a:prstGeom prst="rect">
            <a:avLst/>
          </a:prstGeom>
          <a:noFill/>
          <a:ln w="9525">
            <a:noFill/>
          </a:ln>
        </p:spPr>
        <p:txBody>
          <a:bodyPr>
            <a:noAutofit/>
          </a:bodyPr>
          <a:p>
            <a:pPr indent="0"/>
            <a:r>
              <a:rPr lang="en-US" b="0">
                <a:latin typeface="Times New Roman" panose="02020603050405020304" charset="0"/>
                <a:cs typeface="Calibri" panose="020F0502020204030204" charset="0"/>
              </a:rPr>
              <a:t> </a:t>
            </a:r>
            <a:endParaRPr lang="en-US" b="1">
              <a:latin typeface="Times New Roman" panose="02020603050405020304" charset="0"/>
              <a:cs typeface="Calibri" panose="020F0502020204030204" charset="0"/>
            </a:endParaRPr>
          </a:p>
          <a:p>
            <a:pPr indent="0"/>
            <a:r>
              <a:rPr lang="en-US" sz="2000" b="1">
                <a:latin typeface="Arial" panose="020B0604020202020204" pitchFamily="34" charset="0"/>
                <a:cs typeface="Arial" panose="020B0604020202020204" pitchFamily="34" charset="0"/>
              </a:rPr>
              <a:t>Table 9. </a:t>
            </a:r>
            <a:r>
              <a:rPr lang="en-US" sz="2000" b="0">
                <a:latin typeface="Arial" panose="020B0604020202020204" pitchFamily="34" charset="0"/>
                <a:cs typeface="Arial" panose="020B0604020202020204" pitchFamily="34" charset="0"/>
              </a:rPr>
              <a:t>What are your physical and emotional symptoms when you are sleep deprived?</a:t>
            </a:r>
            <a:endParaRPr lang="en-US" sz="2000" b="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 name="Content Placeholder 3"/>
          <p:cNvGraphicFramePr/>
          <p:nvPr>
            <p:ph sz="half" idx="1"/>
          </p:nvPr>
        </p:nvGraphicFramePr>
        <p:xfrm>
          <a:off x="838200" y="611505"/>
          <a:ext cx="10922000" cy="2145030"/>
        </p:xfrm>
        <a:graphic>
          <a:graphicData uri="http://schemas.openxmlformats.org/drawingml/2006/table">
            <a:tbl>
              <a:tblPr/>
              <a:tblGrid>
                <a:gridCol w="2729230"/>
                <a:gridCol w="2731770"/>
                <a:gridCol w="2730500"/>
                <a:gridCol w="2730500"/>
              </a:tblGrid>
              <a:tr h="415925">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46075">
                <a:tc>
                  <a:txBody>
                    <a:bodyPr/>
                    <a:p>
                      <a:pPr indent="0" algn="ctr">
                        <a:buNone/>
                      </a:pPr>
                      <a:r>
                        <a:rPr lang="en-US" sz="2000" b="0">
                          <a:latin typeface="Arial" panose="020B0604020202020204" pitchFamily="34" charset="0"/>
                          <a:cs typeface="Arial" panose="020B0604020202020204" pitchFamily="34" charset="0"/>
                        </a:rPr>
                        <a:t>Often</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45440">
                <a:tc>
                  <a:txBody>
                    <a:bodyPr/>
                    <a:p>
                      <a:pPr indent="0" algn="ctr">
                        <a:buNone/>
                      </a:pPr>
                      <a:r>
                        <a:rPr lang="en-US" sz="2000" b="0">
                          <a:latin typeface="Arial" panose="020B0604020202020204" pitchFamily="34" charset="0"/>
                          <a:cs typeface="Arial" panose="020B0604020202020204" pitchFamily="34" charset="0"/>
                        </a:rPr>
                        <a:t>Sometimes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80%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46075">
                <a:tc>
                  <a:txBody>
                    <a:bodyPr/>
                    <a:p>
                      <a:pPr indent="0" algn="ctr">
                        <a:buNone/>
                      </a:pPr>
                      <a:r>
                        <a:rPr lang="en-US" sz="2000" b="0">
                          <a:latin typeface="Arial" panose="020B0604020202020204" pitchFamily="34" charset="0"/>
                          <a:cs typeface="Arial" panose="020B0604020202020204" pitchFamily="34" charset="0"/>
                        </a:rPr>
                        <a:t>Rarely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3.33%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46075">
                <a:tc>
                  <a:txBody>
                    <a:bodyPr/>
                    <a:p>
                      <a:pPr indent="0" algn="ctr">
                        <a:buNone/>
                      </a:pPr>
                      <a:r>
                        <a:rPr lang="en-US" sz="2000" b="0">
                          <a:latin typeface="Arial" panose="020B0604020202020204" pitchFamily="34" charset="0"/>
                          <a:cs typeface="Arial" panose="020B0604020202020204" pitchFamily="34" charset="0"/>
                        </a:rPr>
                        <a:t>Never</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6.67%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45440">
                <a:tc>
                  <a:txBody>
                    <a:bodyPr/>
                    <a:p>
                      <a:pPr indent="0" algn="ctr">
                        <a:buNone/>
                      </a:pPr>
                      <a:r>
                        <a:rPr lang="en-US" sz="2000" b="0">
                          <a:latin typeface="Arial" panose="020B0604020202020204" pitchFamily="34" charset="0"/>
                          <a:cs typeface="Arial" panose="020B0604020202020204" pitchFamily="34" charset="0"/>
                        </a:rPr>
                        <a:t>TOTAL</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9" name="Table 8"/>
          <p:cNvGraphicFramePr/>
          <p:nvPr/>
        </p:nvGraphicFramePr>
        <p:xfrm>
          <a:off x="1020445" y="3429635"/>
          <a:ext cx="10623550" cy="3352800"/>
        </p:xfrm>
        <a:graphic>
          <a:graphicData uri="http://schemas.openxmlformats.org/drawingml/2006/table">
            <a:tbl>
              <a:tblPr/>
              <a:tblGrid>
                <a:gridCol w="2701290"/>
                <a:gridCol w="2642235"/>
                <a:gridCol w="2639060"/>
                <a:gridCol w="2640965"/>
              </a:tblGrid>
              <a:tr h="304800">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Frequency</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Percentage</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Rank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Establishing a consistent sleep schedule</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27.90%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Creating a relaxing bedtime routine</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25.58%</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Avoiding stimulating activities before bed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23.25%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Limiting exposure to light in the evening</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6.97%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48640">
                <a:tc>
                  <a:txBody>
                    <a:bodyPr/>
                    <a:p>
                      <a:pPr indent="0" algn="ctr">
                        <a:buNone/>
                      </a:pPr>
                      <a:r>
                        <a:rPr lang="en-US" sz="1800" b="0">
                          <a:latin typeface="Arial" panose="020B0604020202020204" pitchFamily="34" charset="0"/>
                          <a:cs typeface="Arial" panose="020B0604020202020204" pitchFamily="34" charset="0"/>
                        </a:rPr>
                        <a:t>Avoid using gadgets before bed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16.27%</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04800">
                <a:tc>
                  <a:txBody>
                    <a:bodyPr/>
                    <a:p>
                      <a:pPr indent="0" algn="ctr">
                        <a:buNone/>
                      </a:pPr>
                      <a:r>
                        <a:rPr lang="en-US" sz="1800" b="0">
                          <a:latin typeface="Arial" panose="020B0604020202020204" pitchFamily="34" charset="0"/>
                          <a:cs typeface="Arial" panose="020B0604020202020204" pitchFamily="34" charset="0"/>
                        </a:rPr>
                        <a:t>TOTAL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43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100%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0" name="Text Box 9"/>
          <p:cNvSpPr txBox="1"/>
          <p:nvPr/>
        </p:nvSpPr>
        <p:spPr>
          <a:xfrm>
            <a:off x="953770" y="0"/>
            <a:ext cx="10805795" cy="728980"/>
          </a:xfrm>
          <a:prstGeom prst="rect">
            <a:avLst/>
          </a:prstGeom>
          <a:noFill/>
          <a:ln w="9525">
            <a:noFill/>
          </a:ln>
        </p:spPr>
        <p:txBody>
          <a:bodyPr>
            <a:noAutofit/>
          </a:bodyPr>
          <a:p>
            <a:pPr indent="0"/>
            <a:endParaRPr lang="en-US" sz="2000">
              <a:latin typeface="Arial" panose="020B0604020202020204" pitchFamily="34" charset="0"/>
              <a:cs typeface="Arial" panose="020B0604020202020204" pitchFamily="34" charset="0"/>
            </a:endParaRPr>
          </a:p>
          <a:p>
            <a:pPr indent="0"/>
            <a:r>
              <a:rPr lang="en-US" sz="2000">
                <a:latin typeface="Arial" panose="020B0604020202020204" pitchFamily="34" charset="0"/>
                <a:cs typeface="Arial" panose="020B0604020202020204" pitchFamily="34" charset="0"/>
              </a:rPr>
              <a:t>Table 11. Strategies to Improve Sleep Quality</a:t>
            </a:r>
            <a:endParaRPr lang="en-US" sz="2000" b="0">
              <a:latin typeface="Arial" panose="020B0604020202020204" pitchFamily="34" charset="0"/>
              <a:cs typeface="Arial" panose="020B0604020202020204" pitchFamily="34" charset="0"/>
            </a:endParaRPr>
          </a:p>
        </p:txBody>
      </p:sp>
      <p:sp>
        <p:nvSpPr>
          <p:cNvPr id="11" name="Text Box 10"/>
          <p:cNvSpPr txBox="1"/>
          <p:nvPr/>
        </p:nvSpPr>
        <p:spPr>
          <a:xfrm>
            <a:off x="953135" y="2747010"/>
            <a:ext cx="10690860" cy="682625"/>
          </a:xfrm>
          <a:prstGeom prst="rect">
            <a:avLst/>
          </a:prstGeom>
          <a:noFill/>
        </p:spPr>
        <p:txBody>
          <a:bodyPr wrap="square" rtlCol="0">
            <a:noAutofit/>
          </a:bodyPr>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Table 11. Strategies to Improve Sleep Quality</a:t>
            </a: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2"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 name="Content Placeholder 3"/>
          <p:cNvGraphicFramePr/>
          <p:nvPr>
            <p:ph idx="1"/>
          </p:nvPr>
        </p:nvGraphicFramePr>
        <p:xfrm>
          <a:off x="838200" y="1296035"/>
          <a:ext cx="10515600" cy="5094605"/>
        </p:xfrm>
        <a:graphic>
          <a:graphicData uri="http://schemas.openxmlformats.org/drawingml/2006/table">
            <a:tbl>
              <a:tblPr/>
              <a:tblGrid>
                <a:gridCol w="6581140"/>
                <a:gridCol w="1311275"/>
                <a:gridCol w="1311910"/>
                <a:gridCol w="1311275"/>
              </a:tblGrid>
              <a:tr h="323850">
                <a:tc>
                  <a:txBody>
                    <a:bodyPr/>
                    <a:p>
                      <a:pPr indent="0" algn="ctr">
                        <a:buNone/>
                      </a:pPr>
                      <a:r>
                        <a:rPr lang="en-US" sz="2000" b="1">
                          <a:latin typeface="Arial" panose="020B0604020202020204" pitchFamily="34" charset="0"/>
                          <a:cs typeface="Arial" panose="020B0604020202020204" pitchFamily="34" charset="0"/>
                        </a:rPr>
                        <a:t>Statements</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1">
                          <a:latin typeface="Arial" panose="020B0604020202020204" pitchFamily="34" charset="0"/>
                          <a:cs typeface="Arial" panose="020B0604020202020204" pitchFamily="34" charset="0"/>
                        </a:rPr>
                        <a:t>3</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1">
                          <a:latin typeface="Arial" panose="020B0604020202020204" pitchFamily="34" charset="0"/>
                          <a:cs typeface="Arial" panose="020B0604020202020204" pitchFamily="34" charset="0"/>
                        </a:rPr>
                        <a:t>2</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1">
                          <a:latin typeface="Arial" panose="020B0604020202020204" pitchFamily="34" charset="0"/>
                          <a:cs typeface="Arial" panose="020B0604020202020204" pitchFamily="34" charset="0"/>
                        </a:rPr>
                        <a:t>1</a:t>
                      </a:r>
                      <a:endParaRPr lang="en-US" sz="20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29920">
                <a:tc>
                  <a:txBody>
                    <a:bodyPr/>
                    <a:p>
                      <a:pPr indent="0" algn="ctr">
                        <a:buNone/>
                      </a:pPr>
                      <a:r>
                        <a:rPr lang="en-US" sz="2000" b="0">
                          <a:latin typeface="Arial" panose="020B0604020202020204" pitchFamily="34" charset="0"/>
                          <a:cs typeface="Arial" panose="020B0604020202020204" pitchFamily="34" charset="0"/>
                        </a:rPr>
                        <a:t>When sleep deprived, I poorly participate in a group task</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9</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29920">
                <a:tc>
                  <a:txBody>
                    <a:bodyPr/>
                    <a:p>
                      <a:pPr indent="0" algn="ctr">
                        <a:buNone/>
                      </a:pPr>
                      <a:r>
                        <a:rPr lang="en-US" sz="2000" b="0">
                          <a:latin typeface="Arial" panose="020B0604020202020204" pitchFamily="34" charset="0"/>
                          <a:cs typeface="Arial" panose="020B0604020202020204" pitchFamily="34" charset="0"/>
                        </a:rPr>
                        <a:t>When sleep deprived, I’m rarely able to asked questions to our teacher</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945515">
                <a:tc>
                  <a:txBody>
                    <a:bodyPr/>
                    <a:p>
                      <a:pPr indent="0" algn="ctr">
                        <a:buNone/>
                      </a:pPr>
                      <a:r>
                        <a:rPr lang="en-US" sz="2000" b="0">
                          <a:latin typeface="Arial" panose="020B0604020202020204" pitchFamily="34" charset="0"/>
                          <a:cs typeface="Arial" panose="020B0604020202020204" pitchFamily="34" charset="0"/>
                        </a:rPr>
                        <a:t>When sleep deprived, I poorly perform in oral recitations or responds to questions asked by our teacher</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29920">
                <a:tc>
                  <a:txBody>
                    <a:bodyPr/>
                    <a:p>
                      <a:pPr indent="0" algn="ctr">
                        <a:buNone/>
                      </a:pPr>
                      <a:r>
                        <a:rPr lang="en-US" sz="2000" b="0">
                          <a:latin typeface="Arial" panose="020B0604020202020204" pitchFamily="34" charset="0"/>
                          <a:cs typeface="Arial" panose="020B0604020202020204" pitchFamily="34" charset="0"/>
                        </a:rPr>
                        <a:t>When sleep deprived, my energy level is very low</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11</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29920">
                <a:tc>
                  <a:txBody>
                    <a:bodyPr/>
                    <a:p>
                      <a:pPr indent="0" algn="ctr">
                        <a:buNone/>
                      </a:pPr>
                      <a:r>
                        <a:rPr lang="en-US" sz="2000" b="0">
                          <a:latin typeface="Arial" panose="020B0604020202020204" pitchFamily="34" charset="0"/>
                          <a:cs typeface="Arial" panose="020B0604020202020204" pitchFamily="34" charset="0"/>
                        </a:rPr>
                        <a:t>When sleep deprived, I poorly participate in classroom teacher-student discussion</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0</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29920">
                <a:tc>
                  <a:txBody>
                    <a:bodyPr/>
                    <a:p>
                      <a:pPr indent="0" algn="ctr">
                        <a:buNone/>
                      </a:pPr>
                      <a:r>
                        <a:rPr lang="en-US" sz="2000" b="0">
                          <a:latin typeface="Arial" panose="020B0604020202020204" pitchFamily="34" charset="0"/>
                          <a:cs typeface="Arial" panose="020B0604020202020204" pitchFamily="34" charset="0"/>
                        </a:rPr>
                        <a:t>Being sleep deprived is commonly caused by school works</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675640">
                <a:tc>
                  <a:txBody>
                    <a:bodyPr/>
                    <a:p>
                      <a:pPr indent="0" algn="ctr">
                        <a:buNone/>
                      </a:pPr>
                      <a:r>
                        <a:rPr lang="en-US" sz="2000" b="0">
                          <a:latin typeface="Arial" panose="020B0604020202020204" pitchFamily="34" charset="0"/>
                          <a:cs typeface="Arial" panose="020B0604020202020204" pitchFamily="34" charset="0"/>
                        </a:rPr>
                        <a:t>When sleep deprived, I am not in the mood to participate in class activities or discussion</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16</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2000" b="0">
                          <a:latin typeface="Arial" panose="020B0604020202020204" pitchFamily="34" charset="0"/>
                          <a:cs typeface="Arial" panose="020B0604020202020204" pitchFamily="34" charset="0"/>
                        </a:rPr>
                        <a:t>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
        <p:nvSpPr>
          <p:cNvPr id="100" name="Text Box 99"/>
          <p:cNvSpPr txBox="1"/>
          <p:nvPr/>
        </p:nvSpPr>
        <p:spPr>
          <a:xfrm>
            <a:off x="1674495" y="691515"/>
            <a:ext cx="8484870" cy="603885"/>
          </a:xfrm>
          <a:prstGeom prst="rect">
            <a:avLst/>
          </a:prstGeom>
          <a:noFill/>
          <a:ln w="9525">
            <a:noFill/>
          </a:ln>
        </p:spPr>
        <p:txBody>
          <a:bodyPr>
            <a:noAutofit/>
          </a:bodyPr>
          <a:p>
            <a:pPr indent="0" algn="ctr"/>
            <a:r>
              <a:rPr lang="en-US" sz="2400" b="1">
                <a:latin typeface="Arial" panose="020B0604020202020204" pitchFamily="34" charset="0"/>
                <a:cs typeface="Arial" panose="020B0604020202020204" pitchFamily="34" charset="0"/>
              </a:rPr>
              <a:t>Table 12. </a:t>
            </a:r>
            <a:r>
              <a:rPr lang="en-US" sz="2400" b="0">
                <a:latin typeface="Arial" panose="020B0604020202020204" pitchFamily="34" charset="0"/>
                <a:cs typeface="Arial" panose="020B0604020202020204" pitchFamily="34" charset="0"/>
              </a:rPr>
              <a:t>Classroom Participation Behavior</a:t>
            </a:r>
            <a:endParaRPr lang="en-US" sz="2400" b="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2"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 name="Content Placeholder 3"/>
          <p:cNvGraphicFramePr/>
          <p:nvPr>
            <p:ph idx="1"/>
          </p:nvPr>
        </p:nvGraphicFramePr>
        <p:xfrm>
          <a:off x="838200" y="615950"/>
          <a:ext cx="10796905" cy="5688965"/>
        </p:xfrm>
        <a:graphic>
          <a:graphicData uri="http://schemas.openxmlformats.org/drawingml/2006/table">
            <a:tbl>
              <a:tblPr/>
              <a:tblGrid>
                <a:gridCol w="4339590"/>
                <a:gridCol w="888365"/>
                <a:gridCol w="885190"/>
                <a:gridCol w="888365"/>
                <a:gridCol w="1756410"/>
                <a:gridCol w="2038985"/>
              </a:tblGrid>
              <a:tr h="565150">
                <a:tc>
                  <a:txBody>
                    <a:bodyPr/>
                    <a:p>
                      <a:pPr indent="0" algn="ctr">
                        <a:buNone/>
                      </a:pPr>
                      <a:r>
                        <a:rPr lang="en-US" sz="1800" b="1">
                          <a:latin typeface="Arial" panose="020B0604020202020204" pitchFamily="34" charset="0"/>
                          <a:cs typeface="Arial" panose="020B0604020202020204" pitchFamily="34" charset="0"/>
                        </a:rPr>
                        <a:t>Statements</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1">
                          <a:latin typeface="Arial" panose="020B0604020202020204" pitchFamily="34" charset="0"/>
                          <a:cs typeface="Arial" panose="020B0604020202020204" pitchFamily="34" charset="0"/>
                        </a:rPr>
                        <a:t>3</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1">
                          <a:latin typeface="Arial" panose="020B0604020202020204" pitchFamily="34" charset="0"/>
                          <a:cs typeface="Arial" panose="020B0604020202020204" pitchFamily="34" charset="0"/>
                        </a:rPr>
                        <a:t>2</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1">
                          <a:latin typeface="Arial" panose="020B0604020202020204" pitchFamily="34" charset="0"/>
                          <a:cs typeface="Arial" panose="020B0604020202020204" pitchFamily="34" charset="0"/>
                        </a:rPr>
                        <a:t>1</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1">
                          <a:latin typeface="Arial" panose="020B0604020202020204" pitchFamily="34" charset="0"/>
                          <a:cs typeface="Arial" panose="020B0604020202020204" pitchFamily="34" charset="0"/>
                        </a:rPr>
                        <a:t>Weighted Mean</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1">
                          <a:latin typeface="Arial" panose="020B0604020202020204" pitchFamily="34" charset="0"/>
                          <a:cs typeface="Arial" panose="020B0604020202020204" pitchFamily="34" charset="0"/>
                        </a:rPr>
                        <a:t>Descriptive Mean</a:t>
                      </a:r>
                      <a:endParaRPr lang="en-US" sz="1800" b="1">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65150">
                <a:tc>
                  <a:txBody>
                    <a:bodyPr/>
                    <a:p>
                      <a:pPr indent="0">
                        <a:buNone/>
                      </a:pPr>
                      <a:r>
                        <a:rPr lang="en-US" sz="1800" b="0">
                          <a:latin typeface="Arial" panose="020B0604020202020204" pitchFamily="34" charset="0"/>
                          <a:cs typeface="Arial" panose="020B0604020202020204" pitchFamily="34" charset="0"/>
                        </a:rPr>
                        <a:t>When sleep deprived, I poorly participate in a group task</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0.03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2.63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72770">
                <a:tc>
                  <a:txBody>
                    <a:bodyPr/>
                    <a:p>
                      <a:pPr indent="0">
                        <a:buNone/>
                      </a:pPr>
                      <a:r>
                        <a:rPr lang="en-US" sz="1800" b="0">
                          <a:latin typeface="Arial" panose="020B0604020202020204" pitchFamily="34" charset="0"/>
                          <a:cs typeface="Arial" panose="020B0604020202020204" pitchFamily="34" charset="0"/>
                        </a:rPr>
                        <a:t>When sleep deprived, I’m rarely able to asked questions to our teacher</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2.32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847725">
                <a:tc>
                  <a:txBody>
                    <a:bodyPr/>
                    <a:p>
                      <a:pPr indent="0">
                        <a:buNone/>
                      </a:pPr>
                      <a:r>
                        <a:rPr lang="en-US" sz="1800" b="0">
                          <a:latin typeface="Arial" panose="020B0604020202020204" pitchFamily="34" charset="0"/>
                          <a:cs typeface="Arial" panose="020B0604020202020204" pitchFamily="34" charset="0"/>
                        </a:rPr>
                        <a:t>When sleep deprived, I poorly perform in oral recitations or responds to questions asked by our teacher</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0.8</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2.46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65150">
                <a:tc>
                  <a:txBody>
                    <a:bodyPr/>
                    <a:p>
                      <a:pPr indent="0">
                        <a:buNone/>
                      </a:pPr>
                      <a:r>
                        <a:rPr lang="en-US" sz="1800" b="0">
                          <a:latin typeface="Arial" panose="020B0604020202020204" pitchFamily="34" charset="0"/>
                          <a:cs typeface="Arial" panose="020B0604020202020204" pitchFamily="34" charset="0"/>
                        </a:rPr>
                        <a:t>When sleep deprived, my energy level is very low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1.1</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0.93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0.16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2.19</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778510">
                <a:tc>
                  <a:txBody>
                    <a:bodyPr/>
                    <a:p>
                      <a:pPr indent="0">
                        <a:buNone/>
                      </a:pPr>
                      <a:r>
                        <a:rPr lang="en-US" sz="1800" b="0">
                          <a:latin typeface="Arial" panose="020B0604020202020204" pitchFamily="34" charset="0"/>
                          <a:cs typeface="Arial" panose="020B0604020202020204" pitchFamily="34" charset="0"/>
                        </a:rPr>
                        <a:t>When sleep deprived, I poorly participate in classroom teacher-student discussion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1.5</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0.33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1.83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Moderately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565150">
                <a:tc>
                  <a:txBody>
                    <a:bodyPr/>
                    <a:p>
                      <a:pPr indent="0">
                        <a:buNone/>
                      </a:pPr>
                      <a:r>
                        <a:rPr lang="en-US" sz="1800" b="0">
                          <a:latin typeface="Arial" panose="020B0604020202020204" pitchFamily="34" charset="0"/>
                          <a:cs typeface="Arial" panose="020B0604020202020204" pitchFamily="34" charset="0"/>
                        </a:rPr>
                        <a:t>Being sleep deprived is commonly caused by school works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1.4</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0.93</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2.39</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847090">
                <a:tc>
                  <a:txBody>
                    <a:bodyPr/>
                    <a:p>
                      <a:pPr indent="0">
                        <a:buNone/>
                      </a:pPr>
                      <a:r>
                        <a:rPr lang="en-US" sz="1800" b="0">
                          <a:latin typeface="Arial" panose="020B0604020202020204" pitchFamily="34" charset="0"/>
                          <a:cs typeface="Arial" panose="020B0604020202020204" pitchFamily="34" charset="0"/>
                        </a:rPr>
                        <a:t>When sleep deprived, I am not in the mood to participate in class activities or discussion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1.06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0.06</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2.32</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382270">
                <a:tc>
                  <a:txBody>
                    <a:bodyPr/>
                    <a:p>
                      <a:pPr indent="0" algn="ctr">
                        <a:buNone/>
                      </a:pPr>
                      <a:r>
                        <a:rPr lang="en-US" sz="1800" b="0">
                          <a:latin typeface="Arial" panose="020B0604020202020204" pitchFamily="34" charset="0"/>
                          <a:cs typeface="Arial" panose="020B0604020202020204" pitchFamily="34" charset="0"/>
                        </a:rPr>
                        <a:t>Overall Average Weighted Mean</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 </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2.30</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a:buNone/>
                      </a:pPr>
                      <a:r>
                        <a:rPr lang="en-US" sz="1800" b="0">
                          <a:latin typeface="Arial" panose="020B0604020202020204" pitchFamily="34" charset="0"/>
                          <a:cs typeface="Arial" panose="020B0604020202020204" pitchFamily="34" charset="0"/>
                        </a:rPr>
                        <a:t>Normally affected</a:t>
                      </a:r>
                      <a:endParaRPr lang="en-US" sz="18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pSp>
        <p:nvGrpSpPr>
          <p:cNvPr id="79" name="组合 4"/>
          <p:cNvGrpSpPr/>
          <p:nvPr/>
        </p:nvGrpSpPr>
        <p:grpSpPr>
          <a:xfrm>
            <a:off x="-3242" y="0"/>
            <a:ext cx="12198484" cy="6858000"/>
            <a:chOff x="-3242" y="0"/>
            <a:chExt cx="12198484" cy="6858000"/>
          </a:xfrm>
        </p:grpSpPr>
        <p:grpSp>
          <p:nvGrpSpPr>
            <p:cNvPr id="80" name="组合 8"/>
            <p:cNvGrpSpPr/>
            <p:nvPr/>
          </p:nvGrpSpPr>
          <p:grpSpPr>
            <a:xfrm>
              <a:off x="0" y="0"/>
              <a:ext cx="12192000" cy="6858000"/>
              <a:chOff x="0" y="0"/>
              <a:chExt cx="12192000" cy="6858000"/>
            </a:xfrm>
          </p:grpSpPr>
          <p:sp>
            <p:nvSpPr>
              <p:cNvPr id="1048728"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9"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30"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1" name="组合 10"/>
            <p:cNvGrpSpPr/>
            <p:nvPr/>
          </p:nvGrpSpPr>
          <p:grpSpPr>
            <a:xfrm>
              <a:off x="-3242" y="1145163"/>
              <a:ext cx="269131" cy="4670771"/>
              <a:chOff x="-3242" y="1145163"/>
              <a:chExt cx="269131" cy="4670771"/>
            </a:xfrm>
          </p:grpSpPr>
          <p:sp>
            <p:nvSpPr>
              <p:cNvPr id="1048731"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2"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3"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4"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5"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6"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7"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2" name="组合 11"/>
            <p:cNvGrpSpPr/>
            <p:nvPr/>
          </p:nvGrpSpPr>
          <p:grpSpPr>
            <a:xfrm>
              <a:off x="11926111" y="1145163"/>
              <a:ext cx="269131" cy="4670771"/>
              <a:chOff x="11926111" y="1145163"/>
              <a:chExt cx="269131" cy="4670771"/>
            </a:xfrm>
          </p:grpSpPr>
          <p:sp>
            <p:nvSpPr>
              <p:cNvPr id="1048738"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9"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0"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1"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2"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3"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4"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 name="Text Box 3"/>
          <p:cNvSpPr txBox="1"/>
          <p:nvPr/>
        </p:nvSpPr>
        <p:spPr>
          <a:xfrm>
            <a:off x="469265" y="365760"/>
            <a:ext cx="11227435" cy="5450205"/>
          </a:xfrm>
          <a:prstGeom prst="rect">
            <a:avLst/>
          </a:prstGeom>
          <a:noFill/>
        </p:spPr>
        <p:txBody>
          <a:bodyPr wrap="square" rtlCol="0">
            <a:noAutofit/>
          </a:bodyPr>
          <a:p>
            <a:pPr indent="457200" algn="just"/>
            <a:endParaRPr lang="en-US" sz="2400">
              <a:latin typeface="Times New Roman" panose="02020603050405020304" charset="0"/>
              <a:cs typeface="Times New Roman" panose="02020603050405020304" charset="0"/>
            </a:endParaRPr>
          </a:p>
          <a:p>
            <a:pPr indent="457200" algn="just"/>
            <a:r>
              <a:rPr lang="en-US" sz="2400">
                <a:latin typeface="Times New Roman" panose="02020603050405020304" charset="0"/>
                <a:cs typeface="Times New Roman" panose="02020603050405020304" charset="0"/>
              </a:rPr>
              <a:t>For table 12 indicates the classroom participation behavior. The following statements are arranged in order according to their weighted mean and descriptive interpretation are as follows: “When sleep deprived , I poorly participate in a group task (WM=1.36,DI-MA),When sleep deprived, I poorly participate in classroom teacher-student discussion(WM=1.5,DI-MA),When sleep deprived, I poorly perform in oral recitations or responds to questions asked by our teacher(WM=1.53,DI-MA),Being sleep deprived is commonly caused by school works (WM=1.59,DI-MA),When sleep deprived, I’m rarely able to asked questions to our teacher(WM=1.66,DI-MA),When sleep deprived, I am not in the mood to participate in class activities or discussion,(WM=1.66,DI-MA),When sleep deprived, my energy level is very low (WM=1.79,DI-MA).</a:t>
            </a:r>
            <a:endParaRPr lang="en-US" sz="2400">
              <a:latin typeface="Times New Roman" panose="02020603050405020304" charset="0"/>
              <a:cs typeface="Times New Roman" panose="02020603050405020304" charset="0"/>
            </a:endParaRPr>
          </a:p>
          <a:p>
            <a:pPr indent="457200" algn="just"/>
            <a:endParaRPr lang="en-US" sz="2400">
              <a:latin typeface="Times New Roman" panose="02020603050405020304" charset="0"/>
              <a:cs typeface="Times New Roman" panose="02020603050405020304" charset="0"/>
            </a:endParaRPr>
          </a:p>
          <a:p>
            <a:pPr indent="457200" algn="just"/>
            <a:r>
              <a:rPr lang="en-US" sz="2400">
                <a:latin typeface="Times New Roman" panose="02020603050405020304" charset="0"/>
                <a:cs typeface="Times New Roman" panose="02020603050405020304" charset="0"/>
              </a:rPr>
              <a:t>For the overall Average Weighted Mean which is 1.58 and descriptive interpretation indicates that their classroom participation behavior was moderately affected by not getting enough of sleep.</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6" name="Title 1048635"/>
          <p:cNvSpPr>
            <a:spLocks noGrp="1"/>
          </p:cNvSpPr>
          <p:nvPr>
            <p:ph type="ctrTitle"/>
          </p:nvPr>
        </p:nvSpPr>
        <p:spPr/>
        <p:txBody>
          <a:bodyPr/>
          <a:p>
            <a:endParaRPr lang="en-US"/>
          </a:p>
        </p:txBody>
      </p:sp>
      <p:sp>
        <p:nvSpPr>
          <p:cNvPr id="1048637" name="Subtitle 1048636"/>
          <p:cNvSpPr>
            <a:spLocks noGrp="1"/>
          </p:cNvSpPr>
          <p:nvPr>
            <p:ph type="subTitle" idx="1"/>
          </p:nvPr>
        </p:nvSpPr>
        <p:spPr/>
        <p:txBody>
          <a:bodyPr/>
          <a:p>
            <a:endParaRPr lang="en-US"/>
          </a:p>
        </p:txBody>
      </p:sp>
      <p:grpSp>
        <p:nvGrpSpPr>
          <p:cNvPr id="55" name="组合 96"/>
          <p:cNvGrpSpPr/>
          <p:nvPr/>
        </p:nvGrpSpPr>
        <p:grpSpPr>
          <a:xfrm>
            <a:off x="-4512" y="-105410"/>
            <a:ext cx="12198484" cy="6858000"/>
            <a:chOff x="-3242" y="0"/>
            <a:chExt cx="12198484" cy="6858000"/>
          </a:xfrm>
        </p:grpSpPr>
        <p:grpSp>
          <p:nvGrpSpPr>
            <p:cNvPr id="56" name="组合 97"/>
            <p:cNvGrpSpPr/>
            <p:nvPr/>
          </p:nvGrpSpPr>
          <p:grpSpPr>
            <a:xfrm>
              <a:off x="-3242" y="0"/>
              <a:ext cx="12198484" cy="6858000"/>
              <a:chOff x="-3242" y="0"/>
              <a:chExt cx="12198484" cy="6858000"/>
            </a:xfrm>
          </p:grpSpPr>
          <p:grpSp>
            <p:nvGrpSpPr>
              <p:cNvPr id="57" name="组合 101"/>
              <p:cNvGrpSpPr/>
              <p:nvPr/>
            </p:nvGrpSpPr>
            <p:grpSpPr>
              <a:xfrm>
                <a:off x="0" y="0"/>
                <a:ext cx="12192000" cy="6858000"/>
                <a:chOff x="0" y="0"/>
                <a:chExt cx="12192000" cy="6858000"/>
              </a:xfrm>
            </p:grpSpPr>
            <p:sp>
              <p:nvSpPr>
                <p:cNvPr id="1048638"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39"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640"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a:p>
                <a:pPr algn="ctr"/>
                <a:r>
                  <a:rPr lang="zh-CN" altLang="en-US"/>
                  <a:t>This chapter presents the summary of findings, conclusions and recommendations based from the findings undertaken by the researchers from the study entitled “Impact of Sleep Deprivation on the Academic Performance of  Grade 11 STEM students”.</a:t>
                </a:r>
                <a:endParaRPr lang="zh-CN" altLang="en-US"/>
              </a:p>
              <a:p>
                <a:pPr algn="ctr"/>
                <a:endParaRPr lang="zh-CN" altLang="en-US"/>
              </a:p>
              <a:p>
                <a:pPr algn="ctr"/>
                <a:r>
                  <a:rPr lang="zh-CN" altLang="en-US"/>
                  <a:t>Summary</a:t>
                </a:r>
                <a:endParaRPr lang="zh-CN" altLang="en-US"/>
              </a:p>
              <a:p>
                <a:pPr algn="ctr"/>
                <a:r>
                  <a:rPr lang="zh-CN" altLang="en-US"/>
                  <a:t>The main purpose of the study is to determine the impact of sleep deprivation on the academic performance of the students. The study aims to determine the profile of the respondents. Identify the number of of sleeping hours that the students obtain.</a:t>
                </a:r>
                <a:endParaRPr lang="zh-CN" altLang="en-US"/>
              </a:p>
              <a:p>
                <a:pPr algn="ctr"/>
                <a:r>
                  <a:rPr lang="zh-CN" altLang="en-US"/>
                  <a:t> </a:t>
                </a:r>
                <a:endParaRPr lang="zh-CN" altLang="en-US"/>
              </a:p>
              <a:p>
                <a:pPr algn="ctr"/>
                <a:r>
                  <a:rPr lang="zh-CN" altLang="en-US"/>
                  <a:t>1.Primarily, online connectivity is one of the factors affecting sleep deprivation of the selected senior high school students of Bangbang National High School who were considered to be sleep deprived people.</a:t>
                </a:r>
                <a:endParaRPr lang="zh-CN" altLang="en-US"/>
              </a:p>
              <a:p>
                <a:pPr algn="ctr"/>
                <a:endParaRPr lang="zh-CN" altLang="en-US"/>
              </a:p>
              <a:p>
                <a:pPr algn="ctr"/>
                <a:r>
                  <a:rPr lang="zh-CN" altLang="en-US"/>
                  <a:t> 2. It was emphasized that other school requirements such as performance task and assignments have a factor related to the sleep deprivation of thr senior high school students of Bangbang National High School.</a:t>
                </a:r>
                <a:endParaRPr lang="zh-CN" altLang="en-US"/>
              </a:p>
              <a:p>
                <a:pPr algn="ctr"/>
                <a:endParaRPr lang="zh-CN" altLang="en-US"/>
              </a:p>
              <a:p>
                <a:pPr algn="ctr"/>
                <a:r>
                  <a:rPr lang="zh-CN" altLang="en-US"/>
                  <a:t>3. The result gathered data shows that being moody, loss of focus and being irritated are some impacts of sleep deprivation.</a:t>
                </a:r>
                <a:endParaRPr lang="zh-CN" altLang="en-US"/>
              </a:p>
              <a:p>
                <a:pPr algn="ctr"/>
                <a:endParaRPr lang="zh-CN" altLang="en-US"/>
              </a:p>
              <a:p>
                <a:pPr algn="ctr"/>
                <a:r>
                  <a:rPr lang="zh-CN" altLang="en-US"/>
                  <a:t>4.Taking into considerations,the results gathered based on the survey questionnaire, the students may sleep early, avoid nightlife activities and minimize using of cellphones as an intervention plan in the said problem.</a:t>
                </a:r>
                <a:endParaRPr lang="zh-CN" altLang="en-US"/>
              </a:p>
              <a:p>
                <a:pPr algn="ctr"/>
                <a:r>
                  <a:rPr lang="zh-CN" altLang="en-US"/>
                  <a:t>The study was conducted at Bangbang National High School which included 30 students research participants who are enrolled in the Science, Technology, Engineering and Mathematics. The study made use of the qualitative research with the survey questionnaire as the main gathering tool. The data  were tallied and tabulated into contingency table and treated with the proper statistical measures , the Average Weighted Mean method was used.</a:t>
                </a:r>
                <a:endParaRPr lang="zh-CN" altLang="en-US"/>
              </a:p>
            </p:txBody>
          </p:sp>
          <p:grpSp>
            <p:nvGrpSpPr>
              <p:cNvPr id="58" name="组合 103"/>
              <p:cNvGrpSpPr/>
              <p:nvPr/>
            </p:nvGrpSpPr>
            <p:grpSpPr>
              <a:xfrm>
                <a:off x="-3242" y="1145163"/>
                <a:ext cx="269131" cy="4670771"/>
                <a:chOff x="-3242" y="1145163"/>
                <a:chExt cx="269131" cy="4670771"/>
              </a:xfrm>
            </p:grpSpPr>
            <p:sp>
              <p:nvSpPr>
                <p:cNvPr id="1048641"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2"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3"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4"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5"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6"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7"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59" name="组合 104"/>
              <p:cNvGrpSpPr/>
              <p:nvPr/>
            </p:nvGrpSpPr>
            <p:grpSpPr>
              <a:xfrm>
                <a:off x="11926111" y="1145163"/>
                <a:ext cx="269131" cy="4670771"/>
                <a:chOff x="11926111" y="1145163"/>
                <a:chExt cx="269131" cy="4670771"/>
              </a:xfrm>
            </p:grpSpPr>
            <p:sp>
              <p:nvSpPr>
                <p:cNvPr id="1048648"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49"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0"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1"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2"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3"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4"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655"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6"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57"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658" name="Text Box 1048657"/>
          <p:cNvSpPr txBox="1"/>
          <p:nvPr/>
        </p:nvSpPr>
        <p:spPr>
          <a:xfrm>
            <a:off x="3423623" y="0"/>
            <a:ext cx="6083253" cy="583565"/>
          </a:xfrm>
          <a:prstGeom prst="rect">
            <a:avLst/>
          </a:prstGeom>
        </p:spPr>
        <p:txBody>
          <a:bodyPr wrap="square" rtlCol="0">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sz="3200" b="1">
                <a:solidFill>
                  <a:srgbClr val="000000"/>
                </a:solidFill>
                <a:latin typeface="Times New Roman" panose="02020603050405020304" charset="0"/>
                <a:cs typeface="Times New Roman" panose="02020603050405020304" charset="0"/>
              </a:rPr>
              <a:t>Summary of Findings </a:t>
            </a:r>
            <a:endParaRPr lang="en-US" sz="3200" b="1">
              <a:solidFill>
                <a:srgbClr val="000000"/>
              </a:solidFill>
              <a:latin typeface="Times New Roman" panose="02020603050405020304" charset="0"/>
              <a:cs typeface="Times New Roman" panose="02020603050405020304" charset="0"/>
            </a:endParaRPr>
          </a:p>
        </p:txBody>
      </p:sp>
      <p:cxnSp>
        <p:nvCxnSpPr>
          <p:cNvPr id="3145730" name="Straight Arrow Connector 3145729"/>
          <p:cNvCxnSpPr/>
          <p:nvPr/>
        </p:nvCxnSpPr>
        <p:spPr>
          <a:xfrm>
            <a:off x="3171574" y="516641"/>
            <a:ext cx="5727700" cy="58420"/>
          </a:xfrm>
          <a:prstGeom prst="straightConnector1">
            <a:avLst/>
          </a:prstGeom>
          <a:solidFill>
            <a:srgbClr val="FFFFFF"/>
          </a:solidFill>
          <a:ln w="25400">
            <a:solidFill>
              <a:srgbClr val="666666"/>
            </a:solidFill>
            <a:tailEnd type="triangle" w="lg" len="lg"/>
          </a:ln>
        </p:spPr>
      </p:cxnSp>
      <p:sp>
        <p:nvSpPr>
          <p:cNvPr id="1" name="Text Box 0"/>
          <p:cNvSpPr txBox="1"/>
          <p:nvPr/>
        </p:nvSpPr>
        <p:spPr>
          <a:xfrm>
            <a:off x="426085" y="244475"/>
            <a:ext cx="11331575" cy="3690620"/>
          </a:xfrm>
          <a:prstGeom prst="rect">
            <a:avLst/>
          </a:prstGeom>
          <a:noFill/>
        </p:spPr>
        <p:txBody>
          <a:bodyPr wrap="square" rtlCol="0">
            <a:noAutofit/>
          </a:bodyPr>
          <a:p>
            <a:pPr indent="457200"/>
            <a:endParaRPr lang="en-US" sz="2400">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This chapter presents the summary of findings, conclusions and recommendations based from the findings undertaken by the researchers from the study entitled “Impact of Sleep Deprivation on the Academic Performance of  Grade 11 STEM students”.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indent="457200"/>
            <a:r>
              <a:rPr lang="en-US" sz="2400">
                <a:latin typeface="Times New Roman" panose="02020603050405020304" charset="0"/>
                <a:cs typeface="Times New Roman" panose="02020603050405020304" charset="0"/>
              </a:rPr>
              <a:t>The main purpose of the study is to determine the impact of sleep deprivation on the academic performance of the students. The study aims to determine the profile of the respondents. Identify the number of of sleeping hours that the students obtain.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1.Primarily, online connectivity is one of the factors affecting sleep deprivation of the selected senior high school students of Bangbang National High School who were considered to be sleep deprived people.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2. It was emphasized that other school requirements such as performance task and assignments have a factor related to the sleep deprivation of thr senior high school students of Bangbang National High School.</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2"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Text Box 3"/>
          <p:cNvSpPr txBox="1"/>
          <p:nvPr/>
        </p:nvSpPr>
        <p:spPr>
          <a:xfrm>
            <a:off x="394970" y="575310"/>
            <a:ext cx="11180445" cy="5850890"/>
          </a:xfrm>
          <a:prstGeom prst="rect">
            <a:avLst/>
          </a:prstGeom>
          <a:noFill/>
        </p:spPr>
        <p:txBody>
          <a:bodyPr wrap="square" rtlCol="0">
            <a:noAutofit/>
          </a:bodyPr>
          <a:p>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3. The result gathered data shows that being moody, loss of focus and being irritated are some impacts of sleep deprivation.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4.Taking into considerations,the results gathered based on the survey questionnaire, the students may sleep early, avoid nightlife activities and minimize using of cellphones as an intervention plan in the said problem.</a:t>
            </a:r>
            <a:endParaRPr lang="en-US" sz="2400">
              <a:latin typeface="Times New Roman" panose="02020603050405020304" charset="0"/>
              <a:cs typeface="Times New Roman" panose="02020603050405020304" charset="0"/>
              <a:sym typeface="+mn-ea"/>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study was conducted at Bangbang National High School which included 30 students research participants who are enrolled in the Science, Technology, Engineering and Mathematics. The study made use of the qualitative research with the survey questionnaire as the main gathering tool. The data  were tallied and tabulated into contingency table and treated with the proper statistical measures , the Average Weighted Mean method was used.</a:t>
            </a: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6" name="Title 1048585"/>
          <p:cNvSpPr>
            <a:spLocks noGrp="1"/>
          </p:cNvSpPr>
          <p:nvPr>
            <p:ph type="ctrTitle"/>
          </p:nvPr>
        </p:nvSpPr>
        <p:spPr/>
        <p:txBody>
          <a:bodyPr/>
          <a:p>
            <a:endParaRPr lang="en-US"/>
          </a:p>
        </p:txBody>
      </p:sp>
      <p:sp>
        <p:nvSpPr>
          <p:cNvPr id="1048587" name="Subtitle 1048586"/>
          <p:cNvSpPr>
            <a:spLocks noGrp="1"/>
          </p:cNvSpPr>
          <p:nvPr>
            <p:ph type="subTitle" idx="1"/>
          </p:nvPr>
        </p:nvSpPr>
        <p:spPr/>
        <p:txBody>
          <a:bodyPr/>
          <a:p>
            <a:endParaRPr lang="en-US"/>
          </a:p>
        </p:txBody>
      </p:sp>
      <p:grpSp>
        <p:nvGrpSpPr>
          <p:cNvPr id="41" name="组合 96"/>
          <p:cNvGrpSpPr/>
          <p:nvPr/>
        </p:nvGrpSpPr>
        <p:grpSpPr>
          <a:xfrm>
            <a:off x="-3242" y="0"/>
            <a:ext cx="12198484" cy="6858000"/>
            <a:chOff x="-3242" y="0"/>
            <a:chExt cx="12198484" cy="6858000"/>
          </a:xfrm>
        </p:grpSpPr>
        <p:grpSp>
          <p:nvGrpSpPr>
            <p:cNvPr id="42" name="组合 97"/>
            <p:cNvGrpSpPr/>
            <p:nvPr/>
          </p:nvGrpSpPr>
          <p:grpSpPr>
            <a:xfrm>
              <a:off x="-3242" y="0"/>
              <a:ext cx="12198484" cy="6858000"/>
              <a:chOff x="-3242" y="0"/>
              <a:chExt cx="12198484" cy="6858000"/>
            </a:xfrm>
          </p:grpSpPr>
          <p:grpSp>
            <p:nvGrpSpPr>
              <p:cNvPr id="43" name="组合 101"/>
              <p:cNvGrpSpPr/>
              <p:nvPr/>
            </p:nvGrpSpPr>
            <p:grpSpPr>
              <a:xfrm>
                <a:off x="0" y="0"/>
                <a:ext cx="12192000" cy="6858000"/>
                <a:chOff x="0" y="0"/>
                <a:chExt cx="12192000" cy="6858000"/>
              </a:xfrm>
            </p:grpSpPr>
            <p:sp>
              <p:nvSpPr>
                <p:cNvPr id="1048588"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89"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590"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44" name="组合 103"/>
              <p:cNvGrpSpPr/>
              <p:nvPr/>
            </p:nvGrpSpPr>
            <p:grpSpPr>
              <a:xfrm>
                <a:off x="-3242" y="1145163"/>
                <a:ext cx="269131" cy="4670771"/>
                <a:chOff x="-3242" y="1145163"/>
                <a:chExt cx="269131" cy="4670771"/>
              </a:xfrm>
            </p:grpSpPr>
            <p:sp>
              <p:nvSpPr>
                <p:cNvPr id="1048591"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2"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3"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4"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5"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6"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7"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45" name="组合 104"/>
              <p:cNvGrpSpPr/>
              <p:nvPr/>
            </p:nvGrpSpPr>
            <p:grpSpPr>
              <a:xfrm>
                <a:off x="11926111" y="1145163"/>
                <a:ext cx="269131" cy="4670771"/>
                <a:chOff x="11926111" y="1145163"/>
                <a:chExt cx="269131" cy="4670771"/>
              </a:xfrm>
            </p:grpSpPr>
            <p:sp>
              <p:nvSpPr>
                <p:cNvPr id="1048598"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599"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0"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1"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2"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3"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4"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605"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6"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07"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608" name="Text Box 1048607"/>
          <p:cNvSpPr txBox="1"/>
          <p:nvPr/>
        </p:nvSpPr>
        <p:spPr>
          <a:xfrm>
            <a:off x="4494175" y="0"/>
            <a:ext cx="4000000" cy="922020"/>
          </a:xfrm>
          <a:prstGeom prst="rect">
            <a:avLst/>
          </a:prstGeom>
        </p:spPr>
        <p:txBody>
          <a:bodyPr wrap="square" rtlCol="0">
            <a:spAutoFit/>
          </a:bodyPr>
          <a:p>
            <a:r>
              <a:rPr lang="en-US" sz="5400" b="1">
                <a:solidFill>
                  <a:srgbClr val="000000"/>
                </a:solidFill>
                <a:latin typeface="Times New Roman" panose="02020603050405020304" charset="0"/>
                <a:cs typeface="Times New Roman" panose="02020603050405020304" charset="0"/>
              </a:rPr>
              <a:t>C</a:t>
            </a:r>
            <a:r>
              <a:rPr lang="en-US" sz="5400" b="1">
                <a:solidFill>
                  <a:srgbClr val="000000"/>
                </a:solidFill>
                <a:latin typeface="Times New Roman" panose="02020603050405020304" charset="0"/>
                <a:cs typeface="Times New Roman" panose="02020603050405020304" charset="0"/>
              </a:rPr>
              <a:t>on</a:t>
            </a:r>
            <a:r>
              <a:rPr lang="en-US" sz="5400" b="1">
                <a:solidFill>
                  <a:srgbClr val="000000"/>
                </a:solidFill>
                <a:latin typeface="Times New Roman" panose="02020603050405020304" charset="0"/>
                <a:cs typeface="Times New Roman" panose="02020603050405020304" charset="0"/>
              </a:rPr>
              <a:t>clusion</a:t>
            </a:r>
            <a:r>
              <a:rPr lang="en-US" sz="5400" b="1">
                <a:solidFill>
                  <a:srgbClr val="000000"/>
                </a:solidFill>
                <a:latin typeface="Times New Roman" panose="02020603050405020304" charset="0"/>
                <a:cs typeface="Times New Roman" panose="02020603050405020304" charset="0"/>
              </a:rPr>
              <a:t>s </a:t>
            </a:r>
            <a:endParaRPr lang="en-US" sz="2800" b="1">
              <a:solidFill>
                <a:srgbClr val="000000"/>
              </a:solidFill>
              <a:latin typeface="Times New Roman" panose="02020603050405020304" charset="0"/>
              <a:cs typeface="Times New Roman" panose="02020603050405020304" charset="0"/>
            </a:endParaRPr>
          </a:p>
        </p:txBody>
      </p:sp>
      <p:cxnSp>
        <p:nvCxnSpPr>
          <p:cNvPr id="3145728" name="Straight Arrow Connector 3145727"/>
          <p:cNvCxnSpPr/>
          <p:nvPr/>
        </p:nvCxnSpPr>
        <p:spPr>
          <a:xfrm flipV="1">
            <a:off x="4328419" y="818461"/>
            <a:ext cx="4422649" cy="5998"/>
          </a:xfrm>
          <a:prstGeom prst="straightConnector1">
            <a:avLst/>
          </a:prstGeom>
          <a:solidFill>
            <a:srgbClr val="FFFFFF"/>
          </a:solidFill>
          <a:ln w="25400">
            <a:solidFill>
              <a:srgbClr val="666666"/>
            </a:solidFill>
            <a:tailEnd type="triangle" w="lg" len="lg"/>
          </a:ln>
        </p:spPr>
      </p:cxnSp>
      <p:sp>
        <p:nvSpPr>
          <p:cNvPr id="2" name="Text Box 1"/>
          <p:cNvSpPr txBox="1"/>
          <p:nvPr/>
        </p:nvSpPr>
        <p:spPr>
          <a:xfrm>
            <a:off x="701675" y="824230"/>
            <a:ext cx="10814050" cy="5715000"/>
          </a:xfrm>
          <a:prstGeom prst="rect">
            <a:avLst/>
          </a:prstGeom>
          <a:noFill/>
        </p:spPr>
        <p:txBody>
          <a:bodyPr wrap="square" rtlCol="0">
            <a:noAutofit/>
          </a:bodyPr>
          <a:p>
            <a:endParaRPr lang="en-US"/>
          </a:p>
          <a:p>
            <a:endParaRPr lang="en-US"/>
          </a:p>
          <a:p>
            <a:pPr indent="457200"/>
            <a:r>
              <a:rPr lang="en-US" sz="2400">
                <a:latin typeface="Arial" panose="020B0604020202020204" pitchFamily="34" charset="0"/>
                <a:cs typeface="Arial" panose="020B0604020202020204" pitchFamily="34" charset="0"/>
              </a:rPr>
              <a:t>The following conclusions were drawn by the researchers according to the findings represented based on the gathered data.</a:t>
            </a:r>
            <a:endParaRPr lang="en-US" sz="2400">
              <a:latin typeface="Arial" panose="020B0604020202020204" pitchFamily="34" charset="0"/>
              <a:cs typeface="Arial" panose="020B0604020202020204" pitchFamily="34" charset="0"/>
            </a:endParaRPr>
          </a:p>
          <a:p>
            <a:pPr indent="457200"/>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1.There are two (2) major factors that cause sleep deprivation among the selected senior high school students namely: online games and academic demands.</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2.The selected senior high school students of Bangbang National High School experienced consequences physically such as being moody, irritability and loss of focus because of sleep deprivation.</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3.The proposed plan of the respondents to primarily address sleep deprivation are to improve sleep quality, avoiding nightlife activities and lessening the usage of cellphone.</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9" name="Title 1048658"/>
          <p:cNvSpPr>
            <a:spLocks noGrp="1"/>
          </p:cNvSpPr>
          <p:nvPr>
            <p:ph type="ctrTitle"/>
          </p:nvPr>
        </p:nvSpPr>
        <p:spPr/>
        <p:txBody>
          <a:bodyPr/>
          <a:p>
            <a:endParaRPr lang="en-US"/>
          </a:p>
        </p:txBody>
      </p:sp>
      <p:sp>
        <p:nvSpPr>
          <p:cNvPr id="1048660" name="Subtitle 1048659"/>
          <p:cNvSpPr>
            <a:spLocks noGrp="1"/>
          </p:cNvSpPr>
          <p:nvPr>
            <p:ph type="subTitle" idx="1"/>
          </p:nvPr>
        </p:nvSpPr>
        <p:spPr/>
        <p:txBody>
          <a:bodyPr/>
          <a:p>
            <a:endParaRPr lang="en-US"/>
          </a:p>
        </p:txBody>
      </p:sp>
      <p:grpSp>
        <p:nvGrpSpPr>
          <p:cNvPr id="61" name="组合 96"/>
          <p:cNvGrpSpPr/>
          <p:nvPr/>
        </p:nvGrpSpPr>
        <p:grpSpPr>
          <a:xfrm>
            <a:off x="-3242" y="0"/>
            <a:ext cx="12198484" cy="6858000"/>
            <a:chOff x="-3242" y="0"/>
            <a:chExt cx="12198484" cy="6858000"/>
          </a:xfrm>
        </p:grpSpPr>
        <p:grpSp>
          <p:nvGrpSpPr>
            <p:cNvPr id="62" name="组合 97"/>
            <p:cNvGrpSpPr/>
            <p:nvPr/>
          </p:nvGrpSpPr>
          <p:grpSpPr>
            <a:xfrm>
              <a:off x="-3242" y="0"/>
              <a:ext cx="12198484" cy="6858000"/>
              <a:chOff x="-3242" y="0"/>
              <a:chExt cx="12198484" cy="6858000"/>
            </a:xfrm>
          </p:grpSpPr>
          <p:grpSp>
            <p:nvGrpSpPr>
              <p:cNvPr id="63" name="组合 101"/>
              <p:cNvGrpSpPr/>
              <p:nvPr/>
            </p:nvGrpSpPr>
            <p:grpSpPr>
              <a:xfrm>
                <a:off x="0" y="0"/>
                <a:ext cx="12192000" cy="6858000"/>
                <a:chOff x="0" y="0"/>
                <a:chExt cx="12192000" cy="6858000"/>
              </a:xfrm>
            </p:grpSpPr>
            <p:sp>
              <p:nvSpPr>
                <p:cNvPr id="1048661"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2"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663"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64" name="组合 103"/>
              <p:cNvGrpSpPr/>
              <p:nvPr/>
            </p:nvGrpSpPr>
            <p:grpSpPr>
              <a:xfrm>
                <a:off x="-3242" y="1145163"/>
                <a:ext cx="269131" cy="4670771"/>
                <a:chOff x="-3242" y="1145163"/>
                <a:chExt cx="269131" cy="4670771"/>
              </a:xfrm>
            </p:grpSpPr>
            <p:sp>
              <p:nvSpPr>
                <p:cNvPr id="1048664"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5"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6"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7"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8"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69"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0"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65" name="组合 104"/>
              <p:cNvGrpSpPr/>
              <p:nvPr/>
            </p:nvGrpSpPr>
            <p:grpSpPr>
              <a:xfrm>
                <a:off x="11926111" y="1145163"/>
                <a:ext cx="269131" cy="4670771"/>
                <a:chOff x="11926111" y="1145163"/>
                <a:chExt cx="269131" cy="4670771"/>
              </a:xfrm>
            </p:grpSpPr>
            <p:sp>
              <p:nvSpPr>
                <p:cNvPr id="1048671"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2"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3"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4"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5"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6"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7"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678"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79"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680"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681" name="Text Box 1048680"/>
          <p:cNvSpPr txBox="1"/>
          <p:nvPr/>
        </p:nvSpPr>
        <p:spPr>
          <a:xfrm>
            <a:off x="242862" y="1145162"/>
            <a:ext cx="12252874" cy="1753235"/>
          </a:xfrm>
          <a:prstGeom prst="rect">
            <a:avLst/>
          </a:prstGeom>
        </p:spPr>
        <p:txBody>
          <a:bodyPr wrap="square" rtlCol="0">
            <a:spAutoFit/>
          </a:bodyPr>
          <a:p>
            <a:pPr indent="457200"/>
            <a:r>
              <a:rPr lang="en-US" sz="3600">
                <a:solidFill>
                  <a:srgbClr val="000000"/>
                </a:solidFill>
                <a:latin typeface="Arial" panose="020B0604020202020204" pitchFamily="34" charset="0"/>
                <a:cs typeface="Arial" panose="020B0604020202020204" pitchFamily="34" charset="0"/>
              </a:rPr>
              <a:t>According to the findings of the study, the following recommendations are presented for suggestions, improvements and further research proposals:</a:t>
            </a:r>
            <a:endParaRPr lang="en-US" sz="3600">
              <a:solidFill>
                <a:srgbClr val="000000"/>
              </a:solidFill>
              <a:latin typeface="Arial" panose="020B0604020202020204" pitchFamily="34" charset="0"/>
              <a:cs typeface="Arial" panose="020B0604020202020204" pitchFamily="34" charset="0"/>
            </a:endParaRPr>
          </a:p>
        </p:txBody>
      </p:sp>
      <p:sp>
        <p:nvSpPr>
          <p:cNvPr id="1048682" name="Text Box 1048681"/>
          <p:cNvSpPr txBox="1"/>
          <p:nvPr/>
        </p:nvSpPr>
        <p:spPr>
          <a:xfrm>
            <a:off x="3423622" y="0"/>
            <a:ext cx="5979682" cy="891541"/>
          </a:xfrm>
          <a:prstGeom prst="rect">
            <a:avLst/>
          </a:prstGeom>
        </p:spPr>
        <p:txBody>
          <a:bodyPr wrap="square" rtlCol="0">
            <a:spAutoFit/>
          </a:bodyPr>
          <a:p>
            <a:r>
              <a:rPr lang="en-US" sz="5400" b="1">
                <a:solidFill>
                  <a:srgbClr val="000000"/>
                </a:solidFill>
              </a:rPr>
              <a:t>R</a:t>
            </a:r>
            <a:r>
              <a:rPr lang="en-US" sz="5400" b="1">
                <a:solidFill>
                  <a:srgbClr val="000000"/>
                </a:solidFill>
              </a:rPr>
              <a:t>e</a:t>
            </a:r>
            <a:r>
              <a:rPr lang="en-US" sz="5400" b="1">
                <a:solidFill>
                  <a:srgbClr val="000000"/>
                </a:solidFill>
              </a:rPr>
              <a:t>c</a:t>
            </a:r>
            <a:r>
              <a:rPr lang="en-US" sz="5400" b="1">
                <a:solidFill>
                  <a:srgbClr val="000000"/>
                </a:solidFill>
              </a:rPr>
              <a:t>o</a:t>
            </a:r>
            <a:r>
              <a:rPr lang="en-US" sz="5400" b="1">
                <a:solidFill>
                  <a:srgbClr val="000000"/>
                </a:solidFill>
              </a:rPr>
              <a:t>m</a:t>
            </a:r>
            <a:r>
              <a:rPr lang="en-US" sz="5400" b="1">
                <a:solidFill>
                  <a:srgbClr val="000000"/>
                </a:solidFill>
              </a:rPr>
              <a:t>m</a:t>
            </a:r>
            <a:r>
              <a:rPr lang="en-US" sz="5400" b="1">
                <a:solidFill>
                  <a:srgbClr val="000000"/>
                </a:solidFill>
              </a:rPr>
              <a:t>endations </a:t>
            </a:r>
            <a:endParaRPr lang="en-US" sz="2800" b="1">
              <a:solidFill>
                <a:srgbClr val="000000"/>
              </a:solidFill>
            </a:endParaRPr>
          </a:p>
        </p:txBody>
      </p:sp>
      <p:sp>
        <p:nvSpPr>
          <p:cNvPr id="1048683" name="Text Box 1048682"/>
          <p:cNvSpPr txBox="1"/>
          <p:nvPr/>
        </p:nvSpPr>
        <p:spPr>
          <a:xfrm>
            <a:off x="267509" y="3352152"/>
            <a:ext cx="11605727" cy="2553335"/>
          </a:xfrm>
          <a:prstGeom prst="rect">
            <a:avLst/>
          </a:prstGeom>
        </p:spPr>
        <p:txBody>
          <a:bodyPr wrap="square" rtlCol="0">
            <a:spAutoFit/>
          </a:bodyPr>
          <a:p>
            <a:r>
              <a:rPr lang="en-US" sz="3200" b="1">
                <a:solidFill>
                  <a:srgbClr val="000000"/>
                </a:solidFill>
                <a:latin typeface="Arial" panose="020B0604020202020204" pitchFamily="34" charset="0"/>
                <a:cs typeface="Arial" panose="020B0604020202020204" pitchFamily="34" charset="0"/>
              </a:rPr>
              <a:t>To the Students</a:t>
            </a:r>
            <a:endParaRPr lang="en-US" sz="3600" b="1">
              <a:solidFill>
                <a:srgbClr val="000000"/>
              </a:solidFill>
              <a:latin typeface="Arial" panose="020B0604020202020204" pitchFamily="34" charset="0"/>
              <a:cs typeface="Arial" panose="020B0604020202020204" pitchFamily="34" charset="0"/>
            </a:endParaRPr>
          </a:p>
          <a:p>
            <a:pPr indent="457200"/>
            <a:r>
              <a:rPr lang="en-US" sz="3200">
                <a:solidFill>
                  <a:srgbClr val="000000"/>
                </a:solidFill>
                <a:latin typeface="Arial" panose="020B0604020202020204" pitchFamily="34" charset="0"/>
                <a:cs typeface="Arial" panose="020B0604020202020204" pitchFamily="34" charset="0"/>
              </a:rPr>
              <a:t>There is a need for the students to be conscious in their wake and sleep habit. They may understand thoroughly the importance of sleeping in the relation of their school performance.</a:t>
            </a:r>
            <a:endParaRPr lang="en-US" sz="3200">
              <a:solidFill>
                <a:srgbClr val="000000"/>
              </a:solidFill>
              <a:latin typeface="Arial" panose="020B0604020202020204" pitchFamily="34" charset="0"/>
              <a:cs typeface="Arial" panose="020B0604020202020204" pitchFamily="34" charset="0"/>
            </a:endParaRPr>
          </a:p>
        </p:txBody>
      </p:sp>
      <p:cxnSp>
        <p:nvCxnSpPr>
          <p:cNvPr id="3145742" name="Straight Arrow Connector 3145741"/>
          <p:cNvCxnSpPr/>
          <p:nvPr/>
        </p:nvCxnSpPr>
        <p:spPr>
          <a:xfrm>
            <a:off x="3276240" y="889627"/>
            <a:ext cx="6186118" cy="1913"/>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05" name="Title 1048704"/>
          <p:cNvSpPr>
            <a:spLocks noGrp="1"/>
          </p:cNvSpPr>
          <p:nvPr>
            <p:ph type="ctrTitle"/>
          </p:nvPr>
        </p:nvSpPr>
        <p:spPr/>
        <p:txBody>
          <a:bodyPr/>
          <a:p>
            <a:endParaRPr lang="en-US"/>
          </a:p>
        </p:txBody>
      </p:sp>
      <p:sp>
        <p:nvSpPr>
          <p:cNvPr id="1048706" name="Subtitle 1048705"/>
          <p:cNvSpPr>
            <a:spLocks noGrp="1"/>
          </p:cNvSpPr>
          <p:nvPr>
            <p:ph type="subTitle" idx="1"/>
          </p:nvPr>
        </p:nvSpPr>
        <p:spPr/>
        <p:txBody>
          <a:bodyPr/>
          <a:p>
            <a:endParaRPr lang="en-US"/>
          </a:p>
        </p:txBody>
      </p:sp>
      <p:grpSp>
        <p:nvGrpSpPr>
          <p:cNvPr id="73" name="组合 96"/>
          <p:cNvGrpSpPr/>
          <p:nvPr/>
        </p:nvGrpSpPr>
        <p:grpSpPr>
          <a:xfrm>
            <a:off x="-3242" y="0"/>
            <a:ext cx="12198484" cy="6858000"/>
            <a:chOff x="-3242" y="0"/>
            <a:chExt cx="12198484" cy="6858000"/>
          </a:xfrm>
        </p:grpSpPr>
        <p:grpSp>
          <p:nvGrpSpPr>
            <p:cNvPr id="74" name="组合 97"/>
            <p:cNvGrpSpPr/>
            <p:nvPr/>
          </p:nvGrpSpPr>
          <p:grpSpPr>
            <a:xfrm>
              <a:off x="-3242" y="0"/>
              <a:ext cx="12198484" cy="6858000"/>
              <a:chOff x="-3242" y="0"/>
              <a:chExt cx="12198484" cy="6858000"/>
            </a:xfrm>
          </p:grpSpPr>
          <p:grpSp>
            <p:nvGrpSpPr>
              <p:cNvPr id="75" name="组合 101"/>
              <p:cNvGrpSpPr/>
              <p:nvPr/>
            </p:nvGrpSpPr>
            <p:grpSpPr>
              <a:xfrm>
                <a:off x="0" y="0"/>
                <a:ext cx="12192000" cy="6858000"/>
                <a:chOff x="0" y="0"/>
                <a:chExt cx="12192000" cy="6858000"/>
              </a:xfrm>
            </p:grpSpPr>
            <p:sp>
              <p:nvSpPr>
                <p:cNvPr id="1048707"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08"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709"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76" name="组合 103"/>
              <p:cNvGrpSpPr/>
              <p:nvPr/>
            </p:nvGrpSpPr>
            <p:grpSpPr>
              <a:xfrm>
                <a:off x="-3242" y="1145163"/>
                <a:ext cx="269131" cy="4670771"/>
                <a:chOff x="-3242" y="1145163"/>
                <a:chExt cx="269131" cy="4670771"/>
              </a:xfrm>
            </p:grpSpPr>
            <p:sp>
              <p:nvSpPr>
                <p:cNvPr id="1048710"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1"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2"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3"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4"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5"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6"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77" name="组合 104"/>
              <p:cNvGrpSpPr/>
              <p:nvPr/>
            </p:nvGrpSpPr>
            <p:grpSpPr>
              <a:xfrm>
                <a:off x="11926111" y="1145163"/>
                <a:ext cx="269131" cy="4670771"/>
                <a:chOff x="11926111" y="1145163"/>
                <a:chExt cx="269131" cy="4670771"/>
              </a:xfrm>
            </p:grpSpPr>
            <p:sp>
              <p:nvSpPr>
                <p:cNvPr id="1048717"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8"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19"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20"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21"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22"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8723"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8724"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8725" name="Text Box 1048724"/>
          <p:cNvSpPr txBox="1"/>
          <p:nvPr/>
        </p:nvSpPr>
        <p:spPr>
          <a:xfrm>
            <a:off x="469231" y="242411"/>
            <a:ext cx="11251915" cy="2306955"/>
          </a:xfrm>
          <a:prstGeom prst="rect">
            <a:avLst/>
          </a:prstGeom>
        </p:spPr>
        <p:txBody>
          <a:bodyPr wrap="square" rtlCol="0">
            <a:spAutoFit/>
          </a:bodyPr>
          <a:p>
            <a:r>
              <a:rPr lang="en-US" sz="2400" b="1">
                <a:solidFill>
                  <a:srgbClr val="000000"/>
                </a:solidFill>
                <a:latin typeface="Arial" panose="020B0604020202020204" pitchFamily="34" charset="0"/>
                <a:cs typeface="Arial" panose="020B0604020202020204" pitchFamily="34" charset="0"/>
              </a:rPr>
              <a:t>To the Parents</a:t>
            </a:r>
            <a:endParaRPr lang="en-US" sz="2000" b="1">
              <a:solidFill>
                <a:srgbClr val="000000"/>
              </a:solidFill>
              <a:latin typeface="Arial" panose="020B0604020202020204" pitchFamily="34" charset="0"/>
              <a:cs typeface="Arial" panose="020B0604020202020204" pitchFamily="34" charset="0"/>
            </a:endParaRPr>
          </a:p>
          <a:p>
            <a:endParaRPr lang="en-US" sz="24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Times New Roman" panose="02020603050405020304" charset="0"/>
                <a:cs typeface="Times New Roman" panose="02020603050405020304" charset="0"/>
              </a:rPr>
              <a:t>    </a:t>
            </a:r>
            <a:r>
              <a:rPr lang="en-US" sz="2400">
                <a:solidFill>
                  <a:srgbClr val="000000"/>
                </a:solidFill>
                <a:latin typeface="Times New Roman" panose="02020603050405020304" charset="0"/>
                <a:cs typeface="Times New Roman" panose="02020603050405020304" charset="0"/>
              </a:rPr>
              <a:t> Parents needs to be aware that sleep deprivation can affect the school performance of their son/s and/or daughter/s. They may consistently watch their children's activities. Through this, the students will be guided and be reminded about the significance of sleep and the adverse effect of sleep deprivation.</a:t>
            </a:r>
            <a:endParaRPr lang="en-US" sz="2400">
              <a:solidFill>
                <a:srgbClr val="000000"/>
              </a:solidFill>
              <a:latin typeface="Times New Roman" panose="02020603050405020304" charset="0"/>
              <a:cs typeface="Times New Roman" panose="02020603050405020304" charset="0"/>
            </a:endParaRPr>
          </a:p>
        </p:txBody>
      </p:sp>
      <p:sp>
        <p:nvSpPr>
          <p:cNvPr id="1048726" name="Text Box 1048725"/>
          <p:cNvSpPr txBox="1"/>
          <p:nvPr/>
        </p:nvSpPr>
        <p:spPr>
          <a:xfrm>
            <a:off x="469231" y="2523370"/>
            <a:ext cx="11631454" cy="1938020"/>
          </a:xfrm>
          <a:prstGeom prst="rect">
            <a:avLst/>
          </a:prstGeom>
        </p:spPr>
        <p:txBody>
          <a:bodyPr wrap="square" rtlCol="0">
            <a:spAutoFit/>
          </a:bodyPr>
          <a:p>
            <a:r>
              <a:rPr lang="en-US" sz="2400" b="1">
                <a:solidFill>
                  <a:srgbClr val="000000"/>
                </a:solidFill>
                <a:latin typeface="Times New Roman" panose="02020603050405020304" charset="0"/>
                <a:cs typeface="Times New Roman" panose="02020603050405020304" charset="0"/>
              </a:rPr>
              <a:t>To the Teachers</a:t>
            </a:r>
            <a:endParaRPr lang="en-US" sz="2400" b="1">
              <a:solidFill>
                <a:srgbClr val="000000"/>
              </a:solidFill>
              <a:latin typeface="Times New Roman" panose="02020603050405020304" charset="0"/>
              <a:cs typeface="Times New Roman" panose="02020603050405020304" charset="0"/>
            </a:endParaRPr>
          </a:p>
          <a:p>
            <a:r>
              <a:rPr lang="en-US" sz="2400">
                <a:solidFill>
                  <a:srgbClr val="000000"/>
                </a:solidFill>
                <a:latin typeface="Times New Roman" panose="02020603050405020304" charset="0"/>
                <a:cs typeface="Times New Roman" panose="02020603050405020304" charset="0"/>
              </a:rPr>
              <a:t>Teachers may educate students about the importance of sufficient sleep for academic performance. Encourage students to establish good sleep hygiene practices, such as maintaining a consistent sleep schedule, creating a relaxing bedtime routine and encourage a balance between academic work and rest</a:t>
            </a:r>
            <a:r>
              <a:rPr lang="en-US" sz="2400" b="1">
                <a:solidFill>
                  <a:srgbClr val="000000"/>
                </a:solidFill>
                <a:latin typeface="Arial" panose="020B0604020202020204" pitchFamily="34" charset="0"/>
                <a:cs typeface="Arial" panose="020B0604020202020204" pitchFamily="34" charset="0"/>
              </a:rPr>
              <a:t>.</a:t>
            </a:r>
            <a:endParaRPr lang="en-US" sz="2800">
              <a:solidFill>
                <a:srgbClr val="000000"/>
              </a:solidFill>
              <a:latin typeface="Arial" panose="020B0604020202020204" pitchFamily="34" charset="0"/>
              <a:cs typeface="Arial" panose="020B0604020202020204" pitchFamily="34" charset="0"/>
            </a:endParaRPr>
          </a:p>
        </p:txBody>
      </p:sp>
      <p:sp>
        <p:nvSpPr>
          <p:cNvPr id="1048727" name="Text Box 1048726"/>
          <p:cNvSpPr txBox="1"/>
          <p:nvPr/>
        </p:nvSpPr>
        <p:spPr>
          <a:xfrm>
            <a:off x="333747" y="4856163"/>
            <a:ext cx="11523693" cy="1876425"/>
          </a:xfrm>
          <a:prstGeom prst="rect">
            <a:avLst/>
          </a:prstGeom>
        </p:spPr>
        <p:txBody>
          <a:bodyPr wrap="square" rtlCol="0">
            <a:spAutoFit/>
          </a:bodyPr>
          <a:p>
            <a:r>
              <a:rPr lang="en-US" sz="2400" b="1">
                <a:solidFill>
                  <a:srgbClr val="000000"/>
                </a:solidFill>
                <a:latin typeface="Times New Roman" panose="02020603050405020304" charset="0"/>
                <a:cs typeface="Times New Roman" panose="02020603050405020304" charset="0"/>
              </a:rPr>
              <a:t>To the Other Researchers</a:t>
            </a:r>
            <a:endParaRPr lang="en-US" sz="2000" b="1">
              <a:solidFill>
                <a:srgbClr val="000000"/>
              </a:solidFill>
              <a:latin typeface="Times New Roman" panose="02020603050405020304" charset="0"/>
              <a:cs typeface="Times New Roman" panose="02020603050405020304" charset="0"/>
            </a:endParaRPr>
          </a:p>
          <a:p>
            <a:endParaRPr lang="en-US" sz="2000">
              <a:solidFill>
                <a:srgbClr val="000000"/>
              </a:solidFill>
              <a:latin typeface="Times New Roman" panose="02020603050405020304" charset="0"/>
              <a:cs typeface="Times New Roman" panose="02020603050405020304" charset="0"/>
            </a:endParaRPr>
          </a:p>
          <a:p>
            <a:r>
              <a:rPr lang="en-US" sz="2400">
                <a:solidFill>
                  <a:srgbClr val="000000"/>
                </a:solidFill>
                <a:latin typeface="Times New Roman" panose="02020603050405020304" charset="0"/>
                <a:cs typeface="Times New Roman" panose="02020603050405020304" charset="0"/>
              </a:rPr>
              <a:t> There is a need in using other variables that are not included in this study. There is also a need to evaluate more in identifying the impacts of sleep deprivation in the school performances of the students for further data gathering.</a:t>
            </a:r>
            <a:endParaRPr lang="en-US" sz="28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grpSp>
        <p:nvGrpSpPr>
          <p:cNvPr id="96" name="组合 77"/>
          <p:cNvGrpSpPr/>
          <p:nvPr/>
        </p:nvGrpSpPr>
        <p:grpSpPr>
          <a:xfrm>
            <a:off x="-3242" y="0"/>
            <a:ext cx="12198484" cy="6858000"/>
            <a:chOff x="-3242" y="0"/>
            <a:chExt cx="12198484" cy="6858000"/>
          </a:xfrm>
        </p:grpSpPr>
        <p:grpSp>
          <p:nvGrpSpPr>
            <p:cNvPr id="97" name="组合 78"/>
            <p:cNvGrpSpPr/>
            <p:nvPr/>
          </p:nvGrpSpPr>
          <p:grpSpPr>
            <a:xfrm>
              <a:off x="-3242" y="0"/>
              <a:ext cx="12198484" cy="6858000"/>
              <a:chOff x="-3242" y="0"/>
              <a:chExt cx="12198484" cy="6858000"/>
            </a:xfrm>
          </p:grpSpPr>
          <p:grpSp>
            <p:nvGrpSpPr>
              <p:cNvPr id="98" name="组合 82"/>
              <p:cNvGrpSpPr/>
              <p:nvPr/>
            </p:nvGrpSpPr>
            <p:grpSpPr>
              <a:xfrm>
                <a:off x="0" y="0"/>
                <a:ext cx="12192000" cy="6858000"/>
                <a:chOff x="0" y="0"/>
                <a:chExt cx="12192000" cy="6858000"/>
              </a:xfrm>
            </p:grpSpPr>
            <p:sp>
              <p:nvSpPr>
                <p:cNvPr id="1048791" name="矩形 10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2" name="矩形 10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793" name="矩形 83"/>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9" name="组合 84"/>
              <p:cNvGrpSpPr/>
              <p:nvPr/>
            </p:nvGrpSpPr>
            <p:grpSpPr>
              <a:xfrm>
                <a:off x="-3242" y="1145163"/>
                <a:ext cx="269131" cy="4670771"/>
                <a:chOff x="-3242" y="1145163"/>
                <a:chExt cx="269131" cy="4670771"/>
              </a:xfrm>
            </p:grpSpPr>
            <p:sp>
              <p:nvSpPr>
                <p:cNvPr id="1048794" name="平行四边形 9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5" name="平行四边形 10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6" name="平行四边形 10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7" name="平行四边形 10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8" name="平行四边形 10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99" name="平行四边形 10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0" name="平行四边形 10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0" name="组合 85"/>
              <p:cNvGrpSpPr/>
              <p:nvPr/>
            </p:nvGrpSpPr>
            <p:grpSpPr>
              <a:xfrm>
                <a:off x="11926111" y="1145163"/>
                <a:ext cx="269131" cy="4670771"/>
                <a:chOff x="11926111" y="1145163"/>
                <a:chExt cx="269131" cy="4670771"/>
              </a:xfrm>
            </p:grpSpPr>
            <p:sp>
              <p:nvSpPr>
                <p:cNvPr id="1048801" name="平行四边形 87"/>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2" name="平行四边形 88"/>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3" name="平行四边形 9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4" name="平行四边形 9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5" name="平行四边形 9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6" name="平行四边形 9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7" name="平行四边形 9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808" name="任意多边形: 形状 79"/>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09" name="任意多边形: 形状 80"/>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10" name="任意多边形: 形状 81"/>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11" name="Text Box 1048810"/>
          <p:cNvSpPr txBox="1"/>
          <p:nvPr/>
        </p:nvSpPr>
        <p:spPr>
          <a:xfrm>
            <a:off x="395605" y="873760"/>
            <a:ext cx="11522075" cy="6252845"/>
          </a:xfrm>
          <a:prstGeom prst="rect">
            <a:avLst/>
          </a:prstGeom>
        </p:spPr>
        <p:txBody>
          <a:bodyPr wrap="square" rtlCol="0">
            <a:noAutofit/>
          </a:bodyPr>
          <a:p>
            <a:pPr indent="457200"/>
            <a:r>
              <a:rPr lang="en-US" sz="2400">
                <a:solidFill>
                  <a:srgbClr val="000000"/>
                </a:solidFill>
                <a:latin typeface="Arial" panose="020B0604020202020204" pitchFamily="34" charset="0"/>
                <a:cs typeface="Arial" panose="020B0604020202020204" pitchFamily="34" charset="0"/>
              </a:rPr>
              <a:t>This study will focus on distinguishing the impact of sleep deprivation on academic performance among Grade 11 STEM students in Bangbang National High School.</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Specifically, the study must answer the following questions:</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1.</a:t>
            </a:r>
            <a:r>
              <a:rPr lang="en-US" sz="2400">
                <a:solidFill>
                  <a:srgbClr val="000000"/>
                </a:solidFill>
                <a:latin typeface="Arial" panose="020B0604020202020204" pitchFamily="34" charset="0"/>
                <a:cs typeface="Arial" panose="020B0604020202020204" pitchFamily="34" charset="0"/>
              </a:rPr>
              <a:t> What is the demographic profile of the respondents in terms of:</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Age</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b</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Sex</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c</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Strand </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d</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Time they sleep</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2.</a:t>
            </a:r>
            <a:r>
              <a:rPr lang="en-US" sz="2400">
                <a:solidFill>
                  <a:srgbClr val="000000"/>
                </a:solidFill>
                <a:latin typeface="Arial" panose="020B0604020202020204" pitchFamily="34" charset="0"/>
                <a:cs typeface="Arial" panose="020B0604020202020204" pitchFamily="34" charset="0"/>
              </a:rPr>
              <a:t> What is the impact of sleep duration on students' overall academic performance?</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3.</a:t>
            </a:r>
            <a:r>
              <a:rPr lang="en-US" sz="2400">
                <a:solidFill>
                  <a:srgbClr val="000000"/>
                </a:solidFill>
                <a:latin typeface="Arial" panose="020B0604020202020204" pitchFamily="34" charset="0"/>
                <a:cs typeface="Arial" panose="020B0604020202020204" pitchFamily="34" charset="0"/>
              </a:rPr>
              <a:t> What are the factors that a student has been experiencing low sleep quality?</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4.</a:t>
            </a:r>
            <a:r>
              <a:rPr lang="en-US" sz="2400">
                <a:solidFill>
                  <a:srgbClr val="000000"/>
                </a:solidFill>
                <a:latin typeface="Arial" panose="020B0604020202020204" pitchFamily="34" charset="0"/>
                <a:cs typeface="Arial" panose="020B0604020202020204" pitchFamily="34" charset="0"/>
              </a:rPr>
              <a:t> What strategies are effective for the solution of sleep deprivation?</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5.</a:t>
            </a:r>
            <a:r>
              <a:rPr lang="en-US" sz="2400">
                <a:solidFill>
                  <a:srgbClr val="000000"/>
                </a:solidFill>
                <a:latin typeface="Arial" panose="020B0604020202020204" pitchFamily="34" charset="0"/>
                <a:cs typeface="Arial" panose="020B0604020202020204" pitchFamily="34" charset="0"/>
              </a:rPr>
              <a:t> What are the effects of sleep deprivation in terms of:</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Academic performance </a:t>
            </a:r>
            <a:endParaRPr lang="en-US" sz="2800">
              <a:solidFill>
                <a:srgbClr val="000000"/>
              </a:solidFill>
              <a:latin typeface="Arial" panose="020B0604020202020204" pitchFamily="34" charset="0"/>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 b</a:t>
            </a:r>
            <a:r>
              <a:rPr lang="en-US" sz="2400">
                <a:solidFill>
                  <a:srgbClr val="000000"/>
                </a:solidFill>
                <a:latin typeface="Arial" panose="020B0604020202020204" pitchFamily="34" charset="0"/>
                <a:cs typeface="Arial" panose="020B0604020202020204" pitchFamily="34" charset="0"/>
              </a:rPr>
              <a:t>.)</a:t>
            </a:r>
            <a:r>
              <a:rPr lang="en-US" sz="2400">
                <a:solidFill>
                  <a:srgbClr val="000000"/>
                </a:solidFill>
                <a:latin typeface="Arial" panose="020B0604020202020204" pitchFamily="34" charset="0"/>
                <a:cs typeface="Arial" panose="020B0604020202020204" pitchFamily="34" charset="0"/>
              </a:rPr>
              <a:t> Classroom behavior </a:t>
            </a:r>
            <a:endParaRPr lang="en-US" sz="2800">
              <a:solidFill>
                <a:srgbClr val="000000"/>
              </a:solidFill>
              <a:latin typeface="Arial" panose="020B0604020202020204" pitchFamily="34" charset="0"/>
              <a:cs typeface="Arial" panose="020B0604020202020204" pitchFamily="34" charset="0"/>
            </a:endParaRPr>
          </a:p>
        </p:txBody>
      </p:sp>
      <p:sp>
        <p:nvSpPr>
          <p:cNvPr id="1048812" name="Text Box 1048811"/>
          <p:cNvSpPr txBox="1"/>
          <p:nvPr/>
        </p:nvSpPr>
        <p:spPr>
          <a:xfrm>
            <a:off x="3423623" y="37712"/>
            <a:ext cx="6058214" cy="688340"/>
          </a:xfrm>
          <a:prstGeom prst="rect">
            <a:avLst/>
          </a:prstGeom>
        </p:spPr>
        <p:txBody>
          <a:bodyPr wrap="square" rtlCol="0">
            <a:spAutoFit/>
          </a:bodyPr>
          <a:p>
            <a:r>
              <a:rPr lang="en-US" sz="4000" b="1">
                <a:solidFill>
                  <a:srgbClr val="000000"/>
                </a:solidFill>
              </a:rPr>
              <a:t>S</a:t>
            </a:r>
            <a:r>
              <a:rPr lang="en-US" sz="4000" b="1">
                <a:solidFill>
                  <a:srgbClr val="000000"/>
                </a:solidFill>
              </a:rPr>
              <a:t>t</a:t>
            </a:r>
            <a:r>
              <a:rPr lang="en-US" sz="4000" b="1">
                <a:solidFill>
                  <a:srgbClr val="000000"/>
                </a:solidFill>
              </a:rPr>
              <a:t>a</a:t>
            </a:r>
            <a:r>
              <a:rPr lang="en-US" sz="4000" b="1">
                <a:solidFill>
                  <a:srgbClr val="000000"/>
                </a:solidFill>
              </a:rPr>
              <a:t>tement </a:t>
            </a:r>
            <a:r>
              <a:rPr lang="en-US" sz="4000" b="1">
                <a:solidFill>
                  <a:srgbClr val="000000"/>
                </a:solidFill>
              </a:rPr>
              <a:t>of </a:t>
            </a:r>
            <a:r>
              <a:rPr lang="en-US" sz="4000" b="1">
                <a:solidFill>
                  <a:srgbClr val="000000"/>
                </a:solidFill>
              </a:rPr>
              <a:t>t</a:t>
            </a:r>
            <a:r>
              <a:rPr lang="en-US" sz="4000" b="1">
                <a:solidFill>
                  <a:srgbClr val="000000"/>
                </a:solidFill>
              </a:rPr>
              <a:t>h</a:t>
            </a:r>
            <a:r>
              <a:rPr lang="en-US" sz="4000" b="1">
                <a:solidFill>
                  <a:srgbClr val="000000"/>
                </a:solidFill>
              </a:rPr>
              <a:t>e</a:t>
            </a:r>
            <a:r>
              <a:rPr lang="en-US" sz="4000" b="1">
                <a:solidFill>
                  <a:srgbClr val="000000"/>
                </a:solidFill>
              </a:rPr>
              <a:t> </a:t>
            </a:r>
            <a:r>
              <a:rPr lang="en-US" sz="4000" b="1">
                <a:solidFill>
                  <a:srgbClr val="000000"/>
                </a:solidFill>
              </a:rPr>
              <a:t>P</a:t>
            </a:r>
            <a:r>
              <a:rPr lang="en-US" sz="4000" b="1">
                <a:solidFill>
                  <a:srgbClr val="000000"/>
                </a:solidFill>
              </a:rPr>
              <a:t>r</a:t>
            </a:r>
            <a:r>
              <a:rPr lang="en-US" sz="4000" b="1">
                <a:solidFill>
                  <a:srgbClr val="000000"/>
                </a:solidFill>
              </a:rPr>
              <a:t>o</a:t>
            </a:r>
            <a:r>
              <a:rPr lang="en-US" sz="4000" b="1">
                <a:solidFill>
                  <a:srgbClr val="000000"/>
                </a:solidFill>
              </a:rPr>
              <a:t>b</a:t>
            </a:r>
            <a:r>
              <a:rPr lang="en-US" sz="4000" b="1">
                <a:solidFill>
                  <a:srgbClr val="000000"/>
                </a:solidFill>
              </a:rPr>
              <a:t>l</a:t>
            </a:r>
            <a:r>
              <a:rPr lang="en-US" sz="4000" b="1">
                <a:solidFill>
                  <a:srgbClr val="000000"/>
                </a:solidFill>
              </a:rPr>
              <a:t>em </a:t>
            </a:r>
            <a:endParaRPr lang="en-US" sz="2800" b="1">
              <a:solidFill>
                <a:srgbClr val="000000"/>
              </a:solidFill>
            </a:endParaRPr>
          </a:p>
        </p:txBody>
      </p:sp>
      <p:cxnSp>
        <p:nvCxnSpPr>
          <p:cNvPr id="3145734" name="Straight Arrow Connector 3145733"/>
          <p:cNvCxnSpPr/>
          <p:nvPr/>
        </p:nvCxnSpPr>
        <p:spPr>
          <a:xfrm>
            <a:off x="3268171" y="669503"/>
            <a:ext cx="6517798" cy="12576"/>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9010" name="Title 1049009"/>
          <p:cNvSpPr>
            <a:spLocks noGrp="1"/>
          </p:cNvSpPr>
          <p:nvPr>
            <p:ph type="ctrTitle"/>
          </p:nvPr>
        </p:nvSpPr>
        <p:spPr/>
        <p:txBody>
          <a:bodyPr/>
          <a:p>
            <a:endParaRPr lang="en-US"/>
          </a:p>
        </p:txBody>
      </p:sp>
      <p:sp>
        <p:nvSpPr>
          <p:cNvPr id="1049011" name="Subtitle 1049010"/>
          <p:cNvSpPr>
            <a:spLocks noGrp="1"/>
          </p:cNvSpPr>
          <p:nvPr>
            <p:ph type="subTitle" idx="1"/>
          </p:nvPr>
        </p:nvSpPr>
        <p:spPr/>
        <p:txBody>
          <a:bodyPr/>
          <a:p>
            <a:endParaRPr lang="en-US"/>
          </a:p>
        </p:txBody>
      </p:sp>
      <p:grpSp>
        <p:nvGrpSpPr>
          <p:cNvPr id="152" name="组合 96"/>
          <p:cNvGrpSpPr/>
          <p:nvPr/>
        </p:nvGrpSpPr>
        <p:grpSpPr>
          <a:xfrm>
            <a:off x="-3242" y="0"/>
            <a:ext cx="12198484" cy="6858000"/>
            <a:chOff x="-3242" y="0"/>
            <a:chExt cx="12198484" cy="6858000"/>
          </a:xfrm>
        </p:grpSpPr>
        <p:grpSp>
          <p:nvGrpSpPr>
            <p:cNvPr id="153" name="组合 97"/>
            <p:cNvGrpSpPr/>
            <p:nvPr/>
          </p:nvGrpSpPr>
          <p:grpSpPr>
            <a:xfrm>
              <a:off x="-3242" y="0"/>
              <a:ext cx="12198484" cy="6858000"/>
              <a:chOff x="-3242" y="0"/>
              <a:chExt cx="12198484" cy="6858000"/>
            </a:xfrm>
          </p:grpSpPr>
          <p:grpSp>
            <p:nvGrpSpPr>
              <p:cNvPr id="154" name="组合 101"/>
              <p:cNvGrpSpPr/>
              <p:nvPr/>
            </p:nvGrpSpPr>
            <p:grpSpPr>
              <a:xfrm>
                <a:off x="0" y="0"/>
                <a:ext cx="12192000" cy="6858000"/>
                <a:chOff x="0" y="0"/>
                <a:chExt cx="12192000" cy="6858000"/>
              </a:xfrm>
            </p:grpSpPr>
            <p:sp>
              <p:nvSpPr>
                <p:cNvPr id="1049012"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13"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9014"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155" name="组合 103"/>
              <p:cNvGrpSpPr/>
              <p:nvPr/>
            </p:nvGrpSpPr>
            <p:grpSpPr>
              <a:xfrm>
                <a:off x="-3242" y="1145163"/>
                <a:ext cx="269131" cy="4670771"/>
                <a:chOff x="-3242" y="1145163"/>
                <a:chExt cx="269131" cy="4670771"/>
              </a:xfrm>
            </p:grpSpPr>
            <p:sp>
              <p:nvSpPr>
                <p:cNvPr id="1049015"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16"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17"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18"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19"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0"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1"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156" name="组合 104"/>
              <p:cNvGrpSpPr/>
              <p:nvPr/>
            </p:nvGrpSpPr>
            <p:grpSpPr>
              <a:xfrm>
                <a:off x="11926111" y="1145163"/>
                <a:ext cx="269131" cy="4670771"/>
                <a:chOff x="11926111" y="1145163"/>
                <a:chExt cx="269131" cy="4670771"/>
              </a:xfrm>
            </p:grpSpPr>
            <p:sp>
              <p:nvSpPr>
                <p:cNvPr id="1049022"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3"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4"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5"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6"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7"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28"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9029"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30"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031"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9032" name="Text Box 1049031"/>
          <p:cNvSpPr txBox="1"/>
          <p:nvPr/>
        </p:nvSpPr>
        <p:spPr>
          <a:xfrm>
            <a:off x="2510812" y="2818849"/>
            <a:ext cx="7508259" cy="1513840"/>
          </a:xfrm>
          <a:prstGeom prst="rect">
            <a:avLst/>
          </a:prstGeom>
        </p:spPr>
        <p:txBody>
          <a:bodyPr wrap="square" rtlCol="0">
            <a:spAutoFit/>
          </a:bodyPr>
          <a:p>
            <a:r>
              <a:rPr lang="en-US" sz="9600" b="1" i="0" u="none">
                <a:solidFill>
                  <a:srgbClr val="000000"/>
                </a:solidFill>
                <a:effectLst/>
              </a:rPr>
              <a:t>T</a:t>
            </a:r>
            <a:r>
              <a:rPr lang="en-US" sz="9600" b="1" i="0" u="none">
                <a:solidFill>
                  <a:srgbClr val="000000"/>
                </a:solidFill>
                <a:effectLst/>
              </a:rPr>
              <a:t>H</a:t>
            </a:r>
            <a:r>
              <a:rPr lang="en-US" sz="9600" b="1" i="0" u="none">
                <a:solidFill>
                  <a:srgbClr val="000000"/>
                </a:solidFill>
                <a:effectLst/>
              </a:rPr>
              <a:t>A</a:t>
            </a:r>
            <a:r>
              <a:rPr lang="en-US" sz="9600" b="1" i="0" u="none">
                <a:solidFill>
                  <a:srgbClr val="000000"/>
                </a:solidFill>
                <a:effectLst/>
              </a:rPr>
              <a:t>N</a:t>
            </a:r>
            <a:r>
              <a:rPr lang="en-US" sz="9600" b="1" i="0" u="none">
                <a:solidFill>
                  <a:srgbClr val="000000"/>
                </a:solidFill>
                <a:effectLst/>
              </a:rPr>
              <a:t>K </a:t>
            </a:r>
            <a:r>
              <a:rPr lang="en-US" sz="9600" b="1" i="0" u="none">
                <a:solidFill>
                  <a:srgbClr val="000000"/>
                </a:solidFill>
                <a:effectLst/>
              </a:rPr>
              <a:t>YOU</a:t>
            </a:r>
            <a:r>
              <a:rPr lang="en-US" sz="9600" b="1" i="0" u="none">
                <a:solidFill>
                  <a:srgbClr val="000000"/>
                </a:solidFill>
                <a:effectLst/>
              </a:rPr>
              <a:t>!</a:t>
            </a:r>
            <a:endParaRPr lang="en-US" sz="2800" b="1" i="0" u="none">
              <a:solidFill>
                <a:srgbClr val="000000"/>
              </a:solidFill>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9163" name="Title 1049162"/>
          <p:cNvSpPr>
            <a:spLocks noGrp="1"/>
          </p:cNvSpPr>
          <p:nvPr>
            <p:ph type="ctrTitle"/>
          </p:nvPr>
        </p:nvSpPr>
        <p:spPr/>
        <p:txBody>
          <a:bodyPr/>
          <a:p>
            <a:endParaRPr lang="en-US"/>
          </a:p>
        </p:txBody>
      </p:sp>
      <p:sp>
        <p:nvSpPr>
          <p:cNvPr id="1049164" name="Subtitle 1049163"/>
          <p:cNvSpPr>
            <a:spLocks noGrp="1"/>
          </p:cNvSpPr>
          <p:nvPr>
            <p:ph type="subTitle" idx="1"/>
          </p:nvPr>
        </p:nvSpPr>
        <p:spPr/>
        <p:txBody>
          <a:bodyPr/>
          <a:p>
            <a:endParaRPr lang="en-US"/>
          </a:p>
        </p:txBody>
      </p:sp>
      <p:grpSp>
        <p:nvGrpSpPr>
          <p:cNvPr id="186" name="组合 96"/>
          <p:cNvGrpSpPr/>
          <p:nvPr/>
        </p:nvGrpSpPr>
        <p:grpSpPr>
          <a:xfrm>
            <a:off x="-3242" y="0"/>
            <a:ext cx="12198484" cy="6858000"/>
            <a:chOff x="-3242" y="0"/>
            <a:chExt cx="12198484" cy="6858000"/>
          </a:xfrm>
        </p:grpSpPr>
        <p:grpSp>
          <p:nvGrpSpPr>
            <p:cNvPr id="187" name="组合 97"/>
            <p:cNvGrpSpPr/>
            <p:nvPr/>
          </p:nvGrpSpPr>
          <p:grpSpPr>
            <a:xfrm>
              <a:off x="-3242" y="0"/>
              <a:ext cx="12198484" cy="6858000"/>
              <a:chOff x="-3242" y="0"/>
              <a:chExt cx="12198484" cy="6858000"/>
            </a:xfrm>
          </p:grpSpPr>
          <p:grpSp>
            <p:nvGrpSpPr>
              <p:cNvPr id="188" name="组合 101"/>
              <p:cNvGrpSpPr/>
              <p:nvPr/>
            </p:nvGrpSpPr>
            <p:grpSpPr>
              <a:xfrm>
                <a:off x="0" y="0"/>
                <a:ext cx="12192000" cy="6858000"/>
                <a:chOff x="0" y="0"/>
                <a:chExt cx="12192000" cy="6858000"/>
              </a:xfrm>
            </p:grpSpPr>
            <p:sp>
              <p:nvSpPr>
                <p:cNvPr id="1049165" name="矩形 119"/>
                <p:cNvSpPr/>
                <p:nvPr/>
              </p:nvSpPr>
              <p:spPr>
                <a:xfrm>
                  <a:off x="0" y="0"/>
                  <a:ext cx="12192000" cy="6858000"/>
                </a:xfrm>
                <a:prstGeom prst="rect">
                  <a:avLst/>
                </a:prstGeom>
                <a:solidFill>
                  <a:srgbClr val="A1CBB7"/>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66" name="矩形 120"/>
                <p:cNvSpPr/>
                <p:nvPr/>
              </p:nvSpPr>
              <p:spPr>
                <a:xfrm>
                  <a:off x="2627272" y="0"/>
                  <a:ext cx="6937456" cy="6858000"/>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
            <p:nvSpPr>
              <p:cNvPr id="1049167" name="矩形 102"/>
              <p:cNvSpPr/>
              <p:nvPr/>
            </p:nvSpPr>
            <p:spPr>
              <a:xfrm>
                <a:off x="267510" y="214009"/>
                <a:ext cx="11656980" cy="6429983"/>
              </a:xfrm>
              <a:prstGeom prst="rect">
                <a:avLst/>
              </a:prstGeom>
              <a:solidFill>
                <a:srgbClr val="FFFFFF"/>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nvGrpSpPr>
              <p:cNvPr id="189" name="组合 103"/>
              <p:cNvGrpSpPr/>
              <p:nvPr/>
            </p:nvGrpSpPr>
            <p:grpSpPr>
              <a:xfrm>
                <a:off x="-3242" y="1145163"/>
                <a:ext cx="269131" cy="4670771"/>
                <a:chOff x="-3242" y="1145163"/>
                <a:chExt cx="269131" cy="4670771"/>
              </a:xfrm>
            </p:grpSpPr>
            <p:sp>
              <p:nvSpPr>
                <p:cNvPr id="1049168" name="平行四边形 112"/>
                <p:cNvSpPr/>
                <p:nvPr/>
              </p:nvSpPr>
              <p:spPr>
                <a:xfrm rot="16200000" flipH="1">
                  <a:off x="-218963"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69" name="平行四边形 113"/>
                <p:cNvSpPr/>
                <p:nvPr/>
              </p:nvSpPr>
              <p:spPr>
                <a:xfrm rot="16200000" flipH="1">
                  <a:off x="-218963"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0" name="平行四边形 114"/>
                <p:cNvSpPr/>
                <p:nvPr/>
              </p:nvSpPr>
              <p:spPr>
                <a:xfrm rot="16200000" flipH="1">
                  <a:off x="-218963"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1" name="平行四边形 115"/>
                <p:cNvSpPr/>
                <p:nvPr/>
              </p:nvSpPr>
              <p:spPr>
                <a:xfrm rot="16200000" flipH="1">
                  <a:off x="-218963"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2" name="平行四边形 116"/>
                <p:cNvSpPr/>
                <p:nvPr/>
              </p:nvSpPr>
              <p:spPr>
                <a:xfrm rot="16200000" flipH="1">
                  <a:off x="-218963"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3" name="平行四边形 117"/>
                <p:cNvSpPr/>
                <p:nvPr/>
              </p:nvSpPr>
              <p:spPr>
                <a:xfrm rot="16200000" flipH="1">
                  <a:off x="-218963"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4" name="平行四边形 118"/>
                <p:cNvSpPr/>
                <p:nvPr/>
              </p:nvSpPr>
              <p:spPr>
                <a:xfrm rot="16200000" flipH="1">
                  <a:off x="-218963"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nvGrpSpPr>
              <p:cNvPr id="190" name="组合 104"/>
              <p:cNvGrpSpPr/>
              <p:nvPr/>
            </p:nvGrpSpPr>
            <p:grpSpPr>
              <a:xfrm>
                <a:off x="11926111" y="1145163"/>
                <a:ext cx="269131" cy="4670771"/>
                <a:chOff x="11926111" y="1145163"/>
                <a:chExt cx="269131" cy="4670771"/>
              </a:xfrm>
            </p:grpSpPr>
            <p:sp>
              <p:nvSpPr>
                <p:cNvPr id="1049175" name="平行四边形 105"/>
                <p:cNvSpPr/>
                <p:nvPr/>
              </p:nvSpPr>
              <p:spPr>
                <a:xfrm rot="16200000" flipH="1">
                  <a:off x="11710390" y="13608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6" name="平行四边形 106"/>
                <p:cNvSpPr/>
                <p:nvPr/>
              </p:nvSpPr>
              <p:spPr>
                <a:xfrm rot="16200000" flipH="1">
                  <a:off x="11710390" y="20225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7" name="平行四边形 107"/>
                <p:cNvSpPr/>
                <p:nvPr/>
              </p:nvSpPr>
              <p:spPr>
                <a:xfrm rot="16200000" flipH="1">
                  <a:off x="11710390" y="26842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8" name="平行四边形 108"/>
                <p:cNvSpPr/>
                <p:nvPr/>
              </p:nvSpPr>
              <p:spPr>
                <a:xfrm rot="16200000" flipH="1">
                  <a:off x="11710390" y="33459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79" name="平行四边形 109"/>
                <p:cNvSpPr/>
                <p:nvPr/>
              </p:nvSpPr>
              <p:spPr>
                <a:xfrm rot="16200000" flipH="1">
                  <a:off x="11710390" y="40076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80" name="平行四边形 110"/>
                <p:cNvSpPr/>
                <p:nvPr/>
              </p:nvSpPr>
              <p:spPr>
                <a:xfrm rot="16200000" flipH="1">
                  <a:off x="11710390" y="4669384"/>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81" name="平行四边形 111"/>
                <p:cNvSpPr/>
                <p:nvPr/>
              </p:nvSpPr>
              <p:spPr>
                <a:xfrm rot="16200000" flipH="1">
                  <a:off x="11710390" y="5331082"/>
                  <a:ext cx="700573" cy="269131"/>
                </a:xfrm>
                <a:prstGeom prst="parallelogram">
                  <a:avLst>
                    <a:gd name="adj" fmla="val 140870"/>
                  </a:avLst>
                </a:prstGeom>
                <a:solidFill>
                  <a:srgbClr val="FFFFFF"/>
                </a:solidFill>
                <a:ln>
                  <a:solidFill>
                    <a:srgbClr val="FFFFFF"/>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grpSp>
        <p:sp>
          <p:nvSpPr>
            <p:cNvPr id="1049182" name="任意多边形: 形状 9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83" name="任意多边形: 形状 9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sp>
          <p:nvSpPr>
            <p:cNvPr id="1049184" name="任意多边形: 形状 10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grpSp>
        <p:nvGrpSpPr>
          <p:cNvPr id="102" name="组合 36"/>
          <p:cNvGrpSpPr/>
          <p:nvPr/>
        </p:nvGrpSpPr>
        <p:grpSpPr>
          <a:xfrm>
            <a:off x="-3242" y="0"/>
            <a:ext cx="12198484" cy="6858000"/>
            <a:chOff x="-3242" y="0"/>
            <a:chExt cx="12198484" cy="6858000"/>
          </a:xfrm>
        </p:grpSpPr>
        <p:grpSp>
          <p:nvGrpSpPr>
            <p:cNvPr id="103" name="组合 37"/>
            <p:cNvGrpSpPr/>
            <p:nvPr/>
          </p:nvGrpSpPr>
          <p:grpSpPr>
            <a:xfrm>
              <a:off x="-3242" y="0"/>
              <a:ext cx="12198484" cy="6858000"/>
              <a:chOff x="-3242" y="0"/>
              <a:chExt cx="12198484" cy="6858000"/>
            </a:xfrm>
          </p:grpSpPr>
          <p:grpSp>
            <p:nvGrpSpPr>
              <p:cNvPr id="104" name="组合 41"/>
              <p:cNvGrpSpPr/>
              <p:nvPr/>
            </p:nvGrpSpPr>
            <p:grpSpPr>
              <a:xfrm>
                <a:off x="0" y="0"/>
                <a:ext cx="12192000" cy="6858000"/>
                <a:chOff x="0" y="0"/>
                <a:chExt cx="12192000" cy="6858000"/>
              </a:xfrm>
            </p:grpSpPr>
            <p:sp>
              <p:nvSpPr>
                <p:cNvPr id="1048813"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14"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15"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5" name="组合 43"/>
              <p:cNvGrpSpPr/>
              <p:nvPr/>
            </p:nvGrpSpPr>
            <p:grpSpPr>
              <a:xfrm>
                <a:off x="-3242" y="1145163"/>
                <a:ext cx="269131" cy="4670771"/>
                <a:chOff x="-3242" y="1145163"/>
                <a:chExt cx="269131" cy="4670771"/>
              </a:xfrm>
            </p:grpSpPr>
            <p:sp>
              <p:nvSpPr>
                <p:cNvPr id="1048816"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17"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18"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19"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0"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1"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2"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6" name="组合 44"/>
              <p:cNvGrpSpPr/>
              <p:nvPr/>
            </p:nvGrpSpPr>
            <p:grpSpPr>
              <a:xfrm>
                <a:off x="11926111" y="1145163"/>
                <a:ext cx="269131" cy="4670771"/>
                <a:chOff x="11926111" y="1145163"/>
                <a:chExt cx="269131" cy="4670771"/>
              </a:xfrm>
            </p:grpSpPr>
            <p:sp>
              <p:nvSpPr>
                <p:cNvPr id="1048823"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4"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5"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6"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7"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8"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29"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830"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31"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32"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33" name="Text Box 1048832"/>
          <p:cNvSpPr txBox="1"/>
          <p:nvPr/>
        </p:nvSpPr>
        <p:spPr>
          <a:xfrm>
            <a:off x="3423623" y="210242"/>
            <a:ext cx="6837001" cy="768350"/>
          </a:xfrm>
          <a:prstGeom prst="rect">
            <a:avLst/>
          </a:prstGeom>
        </p:spPr>
        <p:txBody>
          <a:bodyPr wrap="square" rtlCol="0">
            <a:spAutoFit/>
          </a:bodyPr>
          <a:p>
            <a:r>
              <a:rPr lang="en-US" sz="4400" b="1">
                <a:solidFill>
                  <a:srgbClr val="000000"/>
                </a:solidFill>
                <a:latin typeface="Times New Roman" panose="02020603050405020304" charset="0"/>
                <a:cs typeface="Times New Roman" panose="02020603050405020304" charset="0"/>
              </a:rPr>
              <a:t>Si</a:t>
            </a:r>
            <a:r>
              <a:rPr lang="en-US" sz="4400" b="1">
                <a:solidFill>
                  <a:srgbClr val="000000"/>
                </a:solidFill>
                <a:latin typeface="Times New Roman" panose="02020603050405020304" charset="0"/>
                <a:cs typeface="Times New Roman" panose="02020603050405020304" charset="0"/>
              </a:rPr>
              <a:t>gn</a:t>
            </a:r>
            <a:r>
              <a:rPr lang="en-US" sz="4400" b="1">
                <a:solidFill>
                  <a:srgbClr val="000000"/>
                </a:solidFill>
                <a:latin typeface="Times New Roman" panose="02020603050405020304" charset="0"/>
                <a:cs typeface="Times New Roman" panose="02020603050405020304" charset="0"/>
              </a:rPr>
              <a:t>ifican</a:t>
            </a:r>
            <a:r>
              <a:rPr lang="en-US" sz="4400" b="1">
                <a:solidFill>
                  <a:srgbClr val="000000"/>
                </a:solidFill>
                <a:latin typeface="Times New Roman" panose="02020603050405020304" charset="0"/>
                <a:cs typeface="Times New Roman" panose="02020603050405020304" charset="0"/>
              </a:rPr>
              <a:t>ce</a:t>
            </a:r>
            <a:r>
              <a:rPr lang="en-US" sz="4400" b="1">
                <a:solidFill>
                  <a:srgbClr val="000000"/>
                </a:solidFill>
                <a:latin typeface="Times New Roman" panose="02020603050405020304" charset="0"/>
                <a:cs typeface="Times New Roman" panose="02020603050405020304" charset="0"/>
              </a:rPr>
              <a:t> o</a:t>
            </a:r>
            <a:r>
              <a:rPr lang="en-US" sz="4400" b="1">
                <a:solidFill>
                  <a:srgbClr val="000000"/>
                </a:solidFill>
                <a:latin typeface="Times New Roman" panose="02020603050405020304" charset="0"/>
                <a:cs typeface="Times New Roman" panose="02020603050405020304" charset="0"/>
              </a:rPr>
              <a:t>f </a:t>
            </a:r>
            <a:r>
              <a:rPr lang="en-US" sz="4400" b="1">
                <a:solidFill>
                  <a:srgbClr val="000000"/>
                </a:solidFill>
                <a:latin typeface="Times New Roman" panose="02020603050405020304" charset="0"/>
                <a:cs typeface="Times New Roman" panose="02020603050405020304" charset="0"/>
              </a:rPr>
              <a:t>the S</a:t>
            </a:r>
            <a:r>
              <a:rPr lang="en-US" sz="4400" b="1">
                <a:solidFill>
                  <a:srgbClr val="000000"/>
                </a:solidFill>
                <a:latin typeface="Times New Roman" panose="02020603050405020304" charset="0"/>
                <a:cs typeface="Times New Roman" panose="02020603050405020304" charset="0"/>
              </a:rPr>
              <a:t>tu</a:t>
            </a:r>
            <a:r>
              <a:rPr lang="en-US" sz="4400" b="1">
                <a:solidFill>
                  <a:srgbClr val="000000"/>
                </a:solidFill>
                <a:latin typeface="Times New Roman" panose="02020603050405020304" charset="0"/>
                <a:cs typeface="Times New Roman" panose="02020603050405020304" charset="0"/>
              </a:rPr>
              <a:t>dy</a:t>
            </a:r>
            <a:endParaRPr lang="en-US" sz="2800" b="1">
              <a:solidFill>
                <a:srgbClr val="000000"/>
              </a:solidFill>
              <a:latin typeface="Times New Roman" panose="02020603050405020304" charset="0"/>
              <a:cs typeface="Times New Roman" panose="02020603050405020304" charset="0"/>
            </a:endParaRPr>
          </a:p>
        </p:txBody>
      </p:sp>
      <p:sp>
        <p:nvSpPr>
          <p:cNvPr id="1048834" name="Text Box 1048833"/>
          <p:cNvSpPr txBox="1"/>
          <p:nvPr/>
        </p:nvSpPr>
        <p:spPr>
          <a:xfrm>
            <a:off x="395605" y="1263650"/>
            <a:ext cx="11365865" cy="5167630"/>
          </a:xfrm>
          <a:prstGeom prst="rect">
            <a:avLst/>
          </a:prstGeom>
        </p:spPr>
        <p:txBody>
          <a:bodyPr wrap="square" rtlCol="0">
            <a:noAutofit/>
          </a:bodyPr>
          <a:p>
            <a:pPr indent="457200"/>
            <a:r>
              <a:rPr lang="en-US">
                <a:solidFill>
                  <a:srgbClr val="000000"/>
                </a:solidFill>
                <a:latin typeface="Times New Roman" panose="02020603050405020304" charset="0"/>
                <a:cs typeface="Times New Roman" panose="02020603050405020304" charset="0"/>
              </a:rPr>
              <a:t>The outcome of the study aims to exhibit the effects of sleep deprivation upon the grade 11 students of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Bangbang National Highschool. Greatly benefiting from the study are the following groups of people:</a:t>
            </a:r>
            <a:endParaRPr lang="en-US">
              <a:solidFill>
                <a:srgbClr val="000000"/>
              </a:solidFill>
              <a:latin typeface="Times New Roman" panose="02020603050405020304" charset="0"/>
              <a:cs typeface="Times New Roman" panose="02020603050405020304" charset="0"/>
            </a:endParaRPr>
          </a:p>
          <a:p>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 </a:t>
            </a:r>
            <a:r>
              <a:rPr lang="en-US" b="1">
                <a:solidFill>
                  <a:srgbClr val="000000"/>
                </a:solidFill>
                <a:latin typeface="Times New Roman" panose="02020603050405020304" charset="0"/>
                <a:cs typeface="Times New Roman" panose="02020603050405020304" charset="0"/>
              </a:rPr>
              <a:t>To the </a:t>
            </a:r>
            <a:r>
              <a:rPr lang="en-US" b="1">
                <a:solidFill>
                  <a:srgbClr val="000000"/>
                </a:solidFill>
                <a:latin typeface="Times New Roman" panose="02020603050405020304" charset="0"/>
                <a:cs typeface="Times New Roman" panose="02020603050405020304" charset="0"/>
              </a:rPr>
              <a:t>students</a:t>
            </a:r>
            <a:r>
              <a:rPr lang="en-US">
                <a:solidFill>
                  <a:srgbClr val="000000"/>
                </a:solidFill>
                <a:latin typeface="Times New Roman" panose="02020603050405020304" charset="0"/>
                <a:cs typeface="Times New Roman" panose="02020603050405020304" charset="0"/>
              </a:rPr>
              <a:t>. This research will help them understand how sleep deprivation affects their academic and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physical performance, as well as their overall behavior in class. The information acquired in this study will</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raise their awareness of sleep deprivation, and they will learn new things about the topic examined by the researchers.</a:t>
            </a:r>
            <a:endParaRPr lang="en-US">
              <a:solidFill>
                <a:srgbClr val="000000"/>
              </a:solidFill>
              <a:latin typeface="Times New Roman" panose="02020603050405020304" charset="0"/>
              <a:cs typeface="Times New Roman" panose="02020603050405020304" charset="0"/>
            </a:endParaRPr>
          </a:p>
          <a:p>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 </a:t>
            </a:r>
            <a:r>
              <a:rPr lang="en-US" b="1">
                <a:solidFill>
                  <a:srgbClr val="000000"/>
                </a:solidFill>
                <a:latin typeface="Times New Roman" panose="02020603050405020304" charset="0"/>
                <a:cs typeface="Times New Roman" panose="02020603050405020304" charset="0"/>
              </a:rPr>
              <a:t>To the parents</a:t>
            </a:r>
            <a:r>
              <a:rPr lang="en-US">
                <a:solidFill>
                  <a:srgbClr val="000000"/>
                </a:solidFill>
                <a:latin typeface="Times New Roman" panose="02020603050405020304" charset="0"/>
                <a:cs typeface="Times New Roman" panose="02020603050405020304" charset="0"/>
              </a:rPr>
              <a:t>. They will be able to recognize the motives underlying their child's behavior and performance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due to lack of sleep, and obtain knowledge on how to deal with them. Because of this study, they will be able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to assist their child who receives insufficient sleep to cope with school and other activities.</a:t>
            </a:r>
            <a:endParaRPr lang="en-US">
              <a:solidFill>
                <a:srgbClr val="000000"/>
              </a:solidFill>
              <a:latin typeface="Times New Roman" panose="02020603050405020304" charset="0"/>
              <a:cs typeface="Times New Roman" panose="02020603050405020304" charset="0"/>
            </a:endParaRPr>
          </a:p>
          <a:p>
            <a:endParaRPr lang="en-US">
              <a:solidFill>
                <a:srgbClr val="000000"/>
              </a:solidFill>
              <a:latin typeface="Times New Roman" panose="02020603050405020304" charset="0"/>
              <a:cs typeface="Times New Roman" panose="02020603050405020304" charset="0"/>
            </a:endParaRPr>
          </a:p>
          <a:p>
            <a:r>
              <a:rPr lang="en-US" b="1">
                <a:solidFill>
                  <a:srgbClr val="000000"/>
                </a:solidFill>
                <a:latin typeface="Times New Roman" panose="02020603050405020304" charset="0"/>
                <a:cs typeface="Times New Roman" panose="02020603050405020304" charset="0"/>
              </a:rPr>
              <a:t>To the</a:t>
            </a:r>
            <a:r>
              <a:rPr lang="en-US" b="1">
                <a:solidFill>
                  <a:srgbClr val="000000"/>
                </a:solidFill>
                <a:latin typeface="Times New Roman" panose="02020603050405020304" charset="0"/>
                <a:cs typeface="Times New Roman" panose="02020603050405020304" charset="0"/>
              </a:rPr>
              <a:t> teachers</a:t>
            </a:r>
            <a:r>
              <a:rPr lang="en-US">
                <a:solidFill>
                  <a:srgbClr val="000000"/>
                </a:solidFill>
                <a:latin typeface="Times New Roman" panose="02020603050405020304" charset="0"/>
                <a:cs typeface="Times New Roman" panose="02020603050405020304" charset="0"/>
              </a:rPr>
              <a:t>. This study will be very beneficial to the teacher’s to educate more sleep deprivation to the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grade 11 students,especially to the students that lack knowledge about sleep deprivation. From the research </a:t>
            </a:r>
            <a:endParaRPr lang="en-US">
              <a:solidFill>
                <a:srgbClr val="000000"/>
              </a:solidFill>
              <a:latin typeface="Times New Roman" panose="02020603050405020304" charset="0"/>
              <a:cs typeface="Times New Roman" panose="02020603050405020304" charset="0"/>
            </a:endParaRPr>
          </a:p>
          <a:p>
            <a:r>
              <a:rPr lang="en-US">
                <a:solidFill>
                  <a:srgbClr val="000000"/>
                </a:solidFill>
                <a:latin typeface="Times New Roman" panose="02020603050405020304" charset="0"/>
                <a:cs typeface="Times New Roman" panose="02020603050405020304" charset="0"/>
              </a:rPr>
              <a:t>too, they will know why some of their students are late in class so that they can fully understand why they are behaving like that.</a:t>
            </a:r>
            <a:endParaRPr lang="en-US">
              <a:solidFill>
                <a:srgbClr val="000000"/>
              </a:solidFill>
              <a:latin typeface="Times New Roman" panose="02020603050405020304" charset="0"/>
              <a:cs typeface="Times New Roman" panose="02020603050405020304" charset="0"/>
            </a:endParaRPr>
          </a:p>
          <a:p>
            <a:endParaRPr lang="en-US">
              <a:solidFill>
                <a:srgbClr val="000000"/>
              </a:solidFill>
              <a:latin typeface="Times New Roman" panose="02020603050405020304" charset="0"/>
              <a:cs typeface="Times New Roman" panose="02020603050405020304" charset="0"/>
            </a:endParaRPr>
          </a:p>
          <a:p>
            <a:r>
              <a:rPr lang="en-US" b="1">
                <a:solidFill>
                  <a:srgbClr val="000000"/>
                </a:solidFill>
                <a:latin typeface="Times New Roman" panose="02020603050405020304" charset="0"/>
                <a:cs typeface="Times New Roman" panose="02020603050405020304" charset="0"/>
              </a:rPr>
              <a:t>To the </a:t>
            </a:r>
            <a:r>
              <a:rPr lang="en-US" b="1">
                <a:solidFill>
                  <a:srgbClr val="000000"/>
                </a:solidFill>
                <a:latin typeface="Times New Roman" panose="02020603050405020304" charset="0"/>
                <a:cs typeface="Times New Roman" panose="02020603050405020304" charset="0"/>
              </a:rPr>
              <a:t>future re</a:t>
            </a:r>
            <a:r>
              <a:rPr lang="en-US" b="1">
                <a:solidFill>
                  <a:srgbClr val="000000"/>
                </a:solidFill>
                <a:latin typeface="Times New Roman" panose="02020603050405020304" charset="0"/>
                <a:cs typeface="Times New Roman" panose="02020603050405020304" charset="0"/>
              </a:rPr>
              <a:t>searchers.</a:t>
            </a:r>
            <a:r>
              <a:rPr lang="en-US">
                <a:solidFill>
                  <a:srgbClr val="000000"/>
                </a:solidFill>
                <a:latin typeface="Times New Roman" panose="02020603050405020304" charset="0"/>
                <a:cs typeface="Times New Roman" panose="02020603050405020304" charset="0"/>
              </a:rPr>
              <a:t> This study may serve more references for those who haven’t yet know how important sleeping is and it can be also used as relevant studies by other featured researchers.</a:t>
            </a:r>
            <a:endParaRPr lang="en-US">
              <a:solidFill>
                <a:srgbClr val="000000"/>
              </a:solidFill>
              <a:latin typeface="Times New Roman" panose="02020603050405020304" charset="0"/>
              <a:cs typeface="Times New Roman" panose="02020603050405020304" charset="0"/>
            </a:endParaRPr>
          </a:p>
        </p:txBody>
      </p:sp>
      <p:cxnSp>
        <p:nvCxnSpPr>
          <p:cNvPr id="3145735" name="Straight Arrow Connector 3145734"/>
          <p:cNvCxnSpPr/>
          <p:nvPr/>
        </p:nvCxnSpPr>
        <p:spPr>
          <a:xfrm flipV="1">
            <a:off x="3202401" y="975390"/>
            <a:ext cx="6678227" cy="11221"/>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grpSp>
        <p:nvGrpSpPr>
          <p:cNvPr id="108" name="组合 4"/>
          <p:cNvGrpSpPr/>
          <p:nvPr/>
        </p:nvGrpSpPr>
        <p:grpSpPr>
          <a:xfrm>
            <a:off x="-3242" y="0"/>
            <a:ext cx="12198484" cy="6858000"/>
            <a:chOff x="-3242" y="0"/>
            <a:chExt cx="12198484" cy="6858000"/>
          </a:xfrm>
        </p:grpSpPr>
        <p:grpSp>
          <p:nvGrpSpPr>
            <p:cNvPr id="109" name="组合 8"/>
            <p:cNvGrpSpPr/>
            <p:nvPr/>
          </p:nvGrpSpPr>
          <p:grpSpPr>
            <a:xfrm>
              <a:off x="0" y="0"/>
              <a:ext cx="12192000" cy="6858000"/>
              <a:chOff x="0" y="0"/>
              <a:chExt cx="12192000" cy="6858000"/>
            </a:xfrm>
          </p:grpSpPr>
          <p:sp>
            <p:nvSpPr>
              <p:cNvPr id="1048835"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36"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37"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0" name="组合 10"/>
            <p:cNvGrpSpPr/>
            <p:nvPr/>
          </p:nvGrpSpPr>
          <p:grpSpPr>
            <a:xfrm>
              <a:off x="-3242" y="1145163"/>
              <a:ext cx="269131" cy="4670771"/>
              <a:chOff x="-3242" y="1145163"/>
              <a:chExt cx="269131" cy="4670771"/>
            </a:xfrm>
          </p:grpSpPr>
          <p:sp>
            <p:nvSpPr>
              <p:cNvPr id="1048838"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39"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0"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1"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2"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3"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4"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1" name="组合 11"/>
            <p:cNvGrpSpPr/>
            <p:nvPr/>
          </p:nvGrpSpPr>
          <p:grpSpPr>
            <a:xfrm>
              <a:off x="11926111" y="1145163"/>
              <a:ext cx="269131" cy="4670771"/>
              <a:chOff x="11926111" y="1145163"/>
              <a:chExt cx="269131" cy="4670771"/>
            </a:xfrm>
          </p:grpSpPr>
          <p:sp>
            <p:nvSpPr>
              <p:cNvPr id="1048845"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6"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7"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8"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49"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0"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1"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852" name="矩形: 圆角 39"/>
          <p:cNvSpPr/>
          <p:nvPr/>
        </p:nvSpPr>
        <p:spPr>
          <a:xfrm>
            <a:off x="6657075" y="4528367"/>
            <a:ext cx="1510189" cy="16915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cs typeface="Arial" panose="020B0604020202020204" pitchFamily="34" charset="0"/>
            </a:endParaRPr>
          </a:p>
        </p:txBody>
      </p:sp>
      <p:grpSp>
        <p:nvGrpSpPr>
          <p:cNvPr id="112" name="Group 59"/>
          <p:cNvGrpSpPr/>
          <p:nvPr/>
        </p:nvGrpSpPr>
        <p:grpSpPr>
          <a:xfrm>
            <a:off x="2928220" y="2119823"/>
            <a:ext cx="86995" cy="62865"/>
            <a:chOff x="5016500" y="1952625"/>
            <a:chExt cx="114301" cy="82550"/>
          </a:xfrm>
          <a:solidFill>
            <a:schemeClr val="bg1"/>
          </a:solidFill>
        </p:grpSpPr>
        <p:sp>
          <p:nvSpPr>
            <p:cNvPr id="1048853" name="Freeform 58"/>
            <p:cNvSpPr/>
            <p:nvPr/>
          </p:nvSpPr>
          <p:spPr bwMode="auto">
            <a:xfrm>
              <a:off x="5016500" y="2016125"/>
              <a:ext cx="79375" cy="19050"/>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p:spPr>
          <p:txBody>
            <a:bodyPr vert="horz" wrap="square" lIns="91440" tIns="45720" rIns="91440" bIns="45720" numCol="1" anchor="t" anchorCtr="0" compatLnSpc="1"/>
            <a:p>
              <a:endParaRPr lang="id-ID">
                <a:latin typeface="Arial" panose="020B0604020202020204" pitchFamily="34" charset="0"/>
                <a:cs typeface="Arial" panose="020B0604020202020204" pitchFamily="34" charset="0"/>
              </a:endParaRPr>
            </a:p>
          </p:txBody>
        </p:sp>
        <p:sp>
          <p:nvSpPr>
            <p:cNvPr id="1048854" name="Freeform 59"/>
            <p:cNvSpPr/>
            <p:nvPr/>
          </p:nvSpPr>
          <p:spPr bwMode="auto">
            <a:xfrm>
              <a:off x="5046663" y="1952625"/>
              <a:ext cx="84138" cy="19050"/>
            </a:xfrm>
            <a:custGeom>
              <a:avLst/>
              <a:gdLst>
                <a:gd name="T0" fmla="*/ 15 w 17"/>
                <a:gd name="T1" fmla="*/ 4 h 4"/>
                <a:gd name="T2" fmla="*/ 2 w 17"/>
                <a:gd name="T3" fmla="*/ 4 h 4"/>
                <a:gd name="T4" fmla="*/ 0 w 17"/>
                <a:gd name="T5" fmla="*/ 2 h 4"/>
                <a:gd name="T6" fmla="*/ 2 w 17"/>
                <a:gd name="T7" fmla="*/ 0 h 4"/>
                <a:gd name="T8" fmla="*/ 15 w 17"/>
                <a:gd name="T9" fmla="*/ 0 h 4"/>
                <a:gd name="T10" fmla="*/ 17 w 17"/>
                <a:gd name="T11" fmla="*/ 2 h 4"/>
                <a:gd name="T12" fmla="*/ 15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4"/>
                  </a:moveTo>
                  <a:cubicBezTo>
                    <a:pt x="2" y="4"/>
                    <a:pt x="2" y="4"/>
                    <a:pt x="2" y="4"/>
                  </a:cubicBezTo>
                  <a:cubicBezTo>
                    <a:pt x="1" y="4"/>
                    <a:pt x="0" y="4"/>
                    <a:pt x="0" y="2"/>
                  </a:cubicBezTo>
                  <a:cubicBezTo>
                    <a:pt x="0" y="1"/>
                    <a:pt x="1" y="0"/>
                    <a:pt x="2" y="0"/>
                  </a:cubicBezTo>
                  <a:cubicBezTo>
                    <a:pt x="15" y="0"/>
                    <a:pt x="15" y="0"/>
                    <a:pt x="15" y="0"/>
                  </a:cubicBezTo>
                  <a:cubicBezTo>
                    <a:pt x="16" y="0"/>
                    <a:pt x="17" y="1"/>
                    <a:pt x="17" y="2"/>
                  </a:cubicBezTo>
                  <a:cubicBezTo>
                    <a:pt x="17" y="4"/>
                    <a:pt x="16" y="4"/>
                    <a:pt x="15" y="4"/>
                  </a:cubicBezTo>
                  <a:close/>
                </a:path>
              </a:pathLst>
            </a:custGeom>
            <a:grpFill/>
            <a:ln>
              <a:noFill/>
            </a:ln>
          </p:spPr>
          <p:txBody>
            <a:bodyPr vert="horz" wrap="square" lIns="91440" tIns="45720" rIns="91440" bIns="45720" numCol="1" anchor="t" anchorCtr="0" compatLnSpc="1"/>
            <a:p>
              <a:endParaRPr lang="id-ID">
                <a:latin typeface="Arial" panose="020B0604020202020204" pitchFamily="34" charset="0"/>
                <a:cs typeface="Arial" panose="020B0604020202020204" pitchFamily="34" charset="0"/>
              </a:endParaRPr>
            </a:p>
          </p:txBody>
        </p:sp>
      </p:grpSp>
      <p:sp>
        <p:nvSpPr>
          <p:cNvPr id="1048855" name="Text Box 1048854"/>
          <p:cNvSpPr txBox="1"/>
          <p:nvPr/>
        </p:nvSpPr>
        <p:spPr>
          <a:xfrm>
            <a:off x="2627272" y="0"/>
            <a:ext cx="7461805" cy="922020"/>
          </a:xfrm>
          <a:prstGeom prst="rect">
            <a:avLst/>
          </a:prstGeom>
        </p:spPr>
        <p:txBody>
          <a:bodyPr wrap="square" rtlCol="0">
            <a:spAutoFit/>
          </a:bodyPr>
          <a:p>
            <a:r>
              <a:rPr lang="en-US" sz="5400" b="1">
                <a:solidFill>
                  <a:srgbClr val="000000"/>
                </a:solidFill>
                <a:latin typeface="Times New Roman" panose="02020603050405020304" charset="0"/>
                <a:cs typeface="Times New Roman" panose="02020603050405020304" charset="0"/>
              </a:rPr>
              <a:t>Sc</a:t>
            </a:r>
            <a:r>
              <a:rPr lang="en-US" sz="5400" b="1">
                <a:solidFill>
                  <a:srgbClr val="000000"/>
                </a:solidFill>
                <a:latin typeface="Times New Roman" panose="02020603050405020304" charset="0"/>
                <a:cs typeface="Times New Roman" panose="02020603050405020304" charset="0"/>
              </a:rPr>
              <a:t>op</a:t>
            </a:r>
            <a:r>
              <a:rPr lang="en-US" sz="5400" b="1">
                <a:solidFill>
                  <a:srgbClr val="000000"/>
                </a:solidFill>
                <a:latin typeface="Times New Roman" panose="02020603050405020304" charset="0"/>
                <a:cs typeface="Times New Roman" panose="02020603050405020304" charset="0"/>
              </a:rPr>
              <a:t>e a</a:t>
            </a:r>
            <a:r>
              <a:rPr lang="en-US" sz="5400" b="1">
                <a:solidFill>
                  <a:srgbClr val="000000"/>
                </a:solidFill>
                <a:latin typeface="Times New Roman" panose="02020603050405020304" charset="0"/>
                <a:cs typeface="Times New Roman" panose="02020603050405020304" charset="0"/>
              </a:rPr>
              <a:t>nd</a:t>
            </a:r>
            <a:r>
              <a:rPr lang="en-US" sz="5400" b="1">
                <a:solidFill>
                  <a:srgbClr val="000000"/>
                </a:solidFill>
                <a:latin typeface="Times New Roman" panose="02020603050405020304" charset="0"/>
                <a:cs typeface="Times New Roman" panose="02020603050405020304" charset="0"/>
              </a:rPr>
              <a:t> Delimitation </a:t>
            </a:r>
            <a:endParaRPr lang="en-US" sz="2800" b="1">
              <a:solidFill>
                <a:srgbClr val="000000"/>
              </a:solidFill>
              <a:latin typeface="Times New Roman" panose="02020603050405020304" charset="0"/>
              <a:cs typeface="Times New Roman" panose="02020603050405020304" charset="0"/>
            </a:endParaRPr>
          </a:p>
        </p:txBody>
      </p:sp>
      <p:sp>
        <p:nvSpPr>
          <p:cNvPr id="1048856" name="Text Box 1048855"/>
          <p:cNvSpPr txBox="1"/>
          <p:nvPr/>
        </p:nvSpPr>
        <p:spPr>
          <a:xfrm>
            <a:off x="165735" y="1144905"/>
            <a:ext cx="11695430" cy="5612765"/>
          </a:xfrm>
          <a:prstGeom prst="rect">
            <a:avLst/>
          </a:prstGeom>
        </p:spPr>
        <p:txBody>
          <a:bodyPr wrap="square" rtlCol="0">
            <a:noAutofit/>
          </a:bodyPr>
          <a:p>
            <a:r>
              <a:rPr lang="en-US" sz="2800">
                <a:solidFill>
                  <a:srgbClr val="000000"/>
                </a:solidFill>
              </a:rPr>
              <a:t> </a:t>
            </a:r>
            <a:r>
              <a:rPr lang="en-US" sz="2800">
                <a:solidFill>
                  <a:srgbClr val="000000"/>
                </a:solidFill>
              </a:rPr>
              <a:t>  </a:t>
            </a:r>
            <a:r>
              <a:rPr lang="en-US" sz="2800">
                <a:solidFill>
                  <a:srgbClr val="000000"/>
                </a:solidFill>
                <a:latin typeface="Arial" panose="020B0604020202020204" pitchFamily="34" charset="0"/>
                <a:cs typeface="Arial" panose="020B0604020202020204" pitchFamily="34" charset="0"/>
              </a:rPr>
              <a:t> </a:t>
            </a:r>
            <a:r>
              <a:rPr lang="en-US" sz="2800">
                <a:solidFill>
                  <a:srgbClr val="000000"/>
                </a:solidFill>
                <a:latin typeface="Arial" panose="020B0604020202020204" pitchFamily="34" charset="0"/>
                <a:cs typeface="Arial" panose="020B0604020202020204" pitchFamily="34" charset="0"/>
              </a:rPr>
              <a:t>This study aims to include the impact of sleep deprivation in terms of academic performance to Grade 11 STEM students of  Bangbang National Highschool. The grade 11 students at the said school will be the repondents of the research study. The study also aims to determine the effects of sleep deprivation that can cause stress, anxiety, and low mood to the students.</a:t>
            </a:r>
            <a:endParaRPr lang="en-US" sz="2800">
              <a:solidFill>
                <a:srgbClr val="000000"/>
              </a:solidFill>
              <a:latin typeface="Arial" panose="020B0604020202020204" pitchFamily="34" charset="0"/>
              <a:cs typeface="Arial" panose="020B0604020202020204" pitchFamily="34" charset="0"/>
            </a:endParaRPr>
          </a:p>
          <a:p>
            <a:endParaRPr lang="en-US" sz="2800">
              <a:solidFill>
                <a:srgbClr val="000000"/>
              </a:solidFill>
              <a:latin typeface="Arial" panose="020B0604020202020204" pitchFamily="34" charset="0"/>
              <a:cs typeface="Arial" panose="020B0604020202020204" pitchFamily="34" charset="0"/>
            </a:endParaRPr>
          </a:p>
          <a:p>
            <a:r>
              <a:rPr lang="en-US" sz="2800">
                <a:solidFill>
                  <a:srgbClr val="000000"/>
                </a:solidFill>
                <a:latin typeface="Arial" panose="020B0604020202020204" pitchFamily="34" charset="0"/>
                <a:cs typeface="Arial" panose="020B0604020202020204" pitchFamily="34" charset="0"/>
              </a:rPr>
              <a:t>     This study was limited to participants of  Grade 11 STEM students only. The results of this study is applicable only to the respondents of this study and should not be used as a measure of the effect of sleep deprivation on the academic performance of the students who do not belong to the population of this study.</a:t>
            </a:r>
            <a:endParaRPr lang="en-US" sz="2800">
              <a:solidFill>
                <a:srgbClr val="000000"/>
              </a:solidFill>
              <a:latin typeface="Arial" panose="020B0604020202020204" pitchFamily="34" charset="0"/>
              <a:cs typeface="Arial" panose="020B0604020202020204" pitchFamily="34" charset="0"/>
            </a:endParaRPr>
          </a:p>
        </p:txBody>
      </p:sp>
      <p:cxnSp>
        <p:nvCxnSpPr>
          <p:cNvPr id="3145736" name="Straight Arrow Connector 3145735"/>
          <p:cNvCxnSpPr/>
          <p:nvPr/>
        </p:nvCxnSpPr>
        <p:spPr>
          <a:xfrm flipV="1">
            <a:off x="2392388" y="883743"/>
            <a:ext cx="7721987" cy="7797"/>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grpSp>
        <p:nvGrpSpPr>
          <p:cNvPr id="114" name="组合 4"/>
          <p:cNvGrpSpPr/>
          <p:nvPr/>
        </p:nvGrpSpPr>
        <p:grpSpPr>
          <a:xfrm>
            <a:off x="-3242" y="0"/>
            <a:ext cx="12198484" cy="6858000"/>
            <a:chOff x="-3242" y="0"/>
            <a:chExt cx="12198484" cy="6858000"/>
          </a:xfrm>
        </p:grpSpPr>
        <p:grpSp>
          <p:nvGrpSpPr>
            <p:cNvPr id="115" name="组合 8"/>
            <p:cNvGrpSpPr/>
            <p:nvPr/>
          </p:nvGrpSpPr>
          <p:grpSpPr>
            <a:xfrm>
              <a:off x="0" y="0"/>
              <a:ext cx="12192000" cy="6858000"/>
              <a:chOff x="0" y="0"/>
              <a:chExt cx="12192000" cy="6858000"/>
            </a:xfrm>
          </p:grpSpPr>
          <p:sp>
            <p:nvSpPr>
              <p:cNvPr id="1048857"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58"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59"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6" name="组合 10"/>
            <p:cNvGrpSpPr/>
            <p:nvPr/>
          </p:nvGrpSpPr>
          <p:grpSpPr>
            <a:xfrm>
              <a:off x="-3242" y="1145163"/>
              <a:ext cx="269131" cy="4670771"/>
              <a:chOff x="-3242" y="1145163"/>
              <a:chExt cx="269131" cy="4670771"/>
            </a:xfrm>
          </p:grpSpPr>
          <p:sp>
            <p:nvSpPr>
              <p:cNvPr id="1048860"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1"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2"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3"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4"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5"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6"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17" name="组合 11"/>
            <p:cNvGrpSpPr/>
            <p:nvPr/>
          </p:nvGrpSpPr>
          <p:grpSpPr>
            <a:xfrm>
              <a:off x="11926111" y="1145163"/>
              <a:ext cx="269131" cy="4670771"/>
              <a:chOff x="11926111" y="1145163"/>
              <a:chExt cx="269131" cy="4670771"/>
            </a:xfrm>
          </p:grpSpPr>
          <p:sp>
            <p:nvSpPr>
              <p:cNvPr id="1048867"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8"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69"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70"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71"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72"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73"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874" name="文本框 47"/>
          <p:cNvSpPr txBox="1"/>
          <p:nvPr/>
        </p:nvSpPr>
        <p:spPr>
          <a:xfrm>
            <a:off x="8782050" y="1791766"/>
            <a:ext cx="433070" cy="521970"/>
          </a:xfrm>
          <a:prstGeom prst="rect">
            <a:avLst/>
          </a:prstGeom>
          <a:noFill/>
        </p:spPr>
        <p:txBody>
          <a:bodyPr wrap="none" rtlCol="0">
            <a:spAutoFit/>
          </a:bodyPr>
          <a:p>
            <a:pPr algn="ctr"/>
            <a:r>
              <a:rPr lang="en-US" altLang="zh-CN" sz="2800">
                <a:solidFill>
                  <a:schemeClr val="bg1"/>
                </a:solidFill>
                <a:latin typeface="Arial" panose="020B0604020202020204" pitchFamily="34" charset="0"/>
                <a:ea typeface="+mj-ea"/>
                <a:cs typeface="Arial" panose="020B0604020202020204" pitchFamily="34" charset="0"/>
              </a:rPr>
              <a:t>A</a:t>
            </a:r>
            <a:endParaRPr lang="en-US" altLang="zh-CN" sz="2800">
              <a:solidFill>
                <a:schemeClr val="bg1"/>
              </a:solidFill>
              <a:latin typeface="Arial" panose="020B0604020202020204" pitchFamily="34" charset="0"/>
              <a:ea typeface="+mj-ea"/>
              <a:cs typeface="Arial" panose="020B0604020202020204" pitchFamily="34" charset="0"/>
            </a:endParaRPr>
          </a:p>
        </p:txBody>
      </p:sp>
      <p:sp>
        <p:nvSpPr>
          <p:cNvPr id="1048875" name="文本框 48"/>
          <p:cNvSpPr txBox="1"/>
          <p:nvPr/>
        </p:nvSpPr>
        <p:spPr>
          <a:xfrm>
            <a:off x="8776410" y="3927906"/>
            <a:ext cx="411481" cy="510540"/>
          </a:xfrm>
          <a:prstGeom prst="rect">
            <a:avLst/>
          </a:prstGeom>
          <a:noFill/>
        </p:spPr>
        <p:txBody>
          <a:bodyPr wrap="none" rtlCol="0">
            <a:spAutoFit/>
          </a:bodyPr>
          <a:p>
            <a:pPr algn="ctr"/>
            <a:r>
              <a:rPr lang="en-US" altLang="zh-CN" sz="2800">
                <a:solidFill>
                  <a:schemeClr val="bg1"/>
                </a:solidFill>
                <a:latin typeface="Arial" panose="020B0604020202020204" pitchFamily="34" charset="0"/>
                <a:ea typeface="+mj-ea"/>
                <a:cs typeface="Arial" panose="020B0604020202020204" pitchFamily="34" charset="0"/>
              </a:rPr>
              <a:t>C</a:t>
            </a:r>
            <a:endParaRPr lang="en-US" altLang="zh-CN" sz="2800">
              <a:solidFill>
                <a:schemeClr val="bg1"/>
              </a:solidFill>
              <a:latin typeface="Arial" panose="020B0604020202020204" pitchFamily="34" charset="0"/>
              <a:ea typeface="+mj-ea"/>
              <a:cs typeface="Arial" panose="020B0604020202020204" pitchFamily="34" charset="0"/>
            </a:endParaRPr>
          </a:p>
        </p:txBody>
      </p:sp>
      <p:sp>
        <p:nvSpPr>
          <p:cNvPr id="1048876" name="文本框 49"/>
          <p:cNvSpPr txBox="1"/>
          <p:nvPr/>
        </p:nvSpPr>
        <p:spPr>
          <a:xfrm>
            <a:off x="8069279" y="2885236"/>
            <a:ext cx="423514" cy="523220"/>
          </a:xfrm>
          <a:prstGeom prst="rect">
            <a:avLst/>
          </a:prstGeom>
          <a:noFill/>
        </p:spPr>
        <p:txBody>
          <a:bodyPr wrap="none" rtlCol="0">
            <a:spAutoFit/>
          </a:bodyPr>
          <a:p>
            <a:pPr algn="ctr"/>
            <a:r>
              <a:rPr lang="en-US" altLang="zh-CN" sz="2800">
                <a:solidFill>
                  <a:schemeClr val="bg1"/>
                </a:solidFill>
                <a:latin typeface="Arial" panose="020B0604020202020204" pitchFamily="34" charset="0"/>
                <a:ea typeface="+mj-ea"/>
                <a:cs typeface="Arial" panose="020B0604020202020204" pitchFamily="34" charset="0"/>
              </a:rPr>
              <a:t>B</a:t>
            </a:r>
            <a:endParaRPr lang="en-US" altLang="zh-CN" sz="2800">
              <a:solidFill>
                <a:schemeClr val="bg1"/>
              </a:solidFill>
              <a:latin typeface="Arial" panose="020B0604020202020204" pitchFamily="34" charset="0"/>
              <a:ea typeface="+mj-ea"/>
              <a:cs typeface="Arial" panose="020B0604020202020204" pitchFamily="34" charset="0"/>
            </a:endParaRPr>
          </a:p>
        </p:txBody>
      </p:sp>
      <p:sp>
        <p:nvSpPr>
          <p:cNvPr id="1048877" name="文本框 50"/>
          <p:cNvSpPr txBox="1"/>
          <p:nvPr/>
        </p:nvSpPr>
        <p:spPr>
          <a:xfrm>
            <a:off x="8054023" y="5021376"/>
            <a:ext cx="411481" cy="510540"/>
          </a:xfrm>
          <a:prstGeom prst="rect">
            <a:avLst/>
          </a:prstGeom>
          <a:noFill/>
        </p:spPr>
        <p:txBody>
          <a:bodyPr wrap="none" rtlCol="0">
            <a:spAutoFit/>
          </a:bodyPr>
          <a:p>
            <a:pPr algn="ctr"/>
            <a:r>
              <a:rPr lang="en-US" altLang="zh-CN" sz="2800">
                <a:solidFill>
                  <a:schemeClr val="bg1"/>
                </a:solidFill>
                <a:latin typeface="Arial" panose="020B0604020202020204" pitchFamily="34" charset="0"/>
                <a:ea typeface="+mj-ea"/>
                <a:cs typeface="Arial" panose="020B0604020202020204" pitchFamily="34" charset="0"/>
              </a:rPr>
              <a:t>D</a:t>
            </a:r>
            <a:endParaRPr lang="en-US" altLang="zh-CN" sz="2800">
              <a:solidFill>
                <a:schemeClr val="bg1"/>
              </a:solidFill>
              <a:latin typeface="Arial" panose="020B0604020202020204" pitchFamily="34" charset="0"/>
              <a:ea typeface="+mj-ea"/>
              <a:cs typeface="Arial" panose="020B0604020202020204" pitchFamily="34" charset="0"/>
            </a:endParaRPr>
          </a:p>
        </p:txBody>
      </p:sp>
      <p:sp>
        <p:nvSpPr>
          <p:cNvPr id="1048878" name="Text Box 1048877"/>
          <p:cNvSpPr txBox="1"/>
          <p:nvPr/>
        </p:nvSpPr>
        <p:spPr>
          <a:xfrm>
            <a:off x="2766780" y="0"/>
            <a:ext cx="6658439" cy="829945"/>
          </a:xfrm>
          <a:prstGeom prst="rect">
            <a:avLst/>
          </a:prstGeom>
        </p:spPr>
        <p:txBody>
          <a:bodyPr wrap="square" rtlCol="0">
            <a:spAutoFit/>
          </a:bodyPr>
          <a:p>
            <a:r>
              <a:rPr lang="en-US" sz="4800" b="1">
                <a:solidFill>
                  <a:srgbClr val="000000"/>
                </a:solidFill>
                <a:latin typeface="Times New Roman" panose="02020603050405020304" charset="0"/>
                <a:cs typeface="Times New Roman" panose="02020603050405020304" charset="0"/>
              </a:rPr>
              <a:t>Conceptual Framework</a:t>
            </a:r>
            <a:r>
              <a:rPr lang="en-US" sz="4800" b="1">
                <a:solidFill>
                  <a:srgbClr val="000000"/>
                </a:solidFill>
              </a:rPr>
              <a:t> </a:t>
            </a:r>
            <a:endParaRPr lang="en-US" sz="2800" b="1">
              <a:solidFill>
                <a:srgbClr val="000000"/>
              </a:solidFill>
            </a:endParaRPr>
          </a:p>
        </p:txBody>
      </p:sp>
      <p:sp>
        <p:nvSpPr>
          <p:cNvPr id="1048880" name="Rounded Rectangle 1048879"/>
          <p:cNvSpPr/>
          <p:nvPr/>
        </p:nvSpPr>
        <p:spPr>
          <a:xfrm>
            <a:off x="938530" y="829945"/>
            <a:ext cx="2394585" cy="529590"/>
          </a:xfrm>
          <a:prstGeom prst="roundRect">
            <a:avLst/>
          </a:prstGeom>
          <a:solidFill>
            <a:srgbClr val="FFFFFF"/>
          </a:solidFill>
          <a:ln w="25400">
            <a:solidFill>
              <a:srgbClr val="666666"/>
            </a:solidFill>
          </a:ln>
        </p:spPr>
        <p:txBody>
          <a:bodyPr anchor="ctr"/>
          <a:p>
            <a:pPr algn="ctr"/>
            <a:r>
              <a:rPr lang="en-US" sz="2400">
                <a:latin typeface="Times New Roman" panose="02020603050405020304" charset="0"/>
                <a:cs typeface="Times New Roman" panose="02020603050405020304" charset="0"/>
              </a:rPr>
              <a:t>INPUT </a:t>
            </a:r>
            <a:endParaRPr lang="en-US" sz="2400">
              <a:latin typeface="Times New Roman" panose="02020603050405020304" charset="0"/>
              <a:cs typeface="Times New Roman" panose="02020603050405020304" charset="0"/>
            </a:endParaRPr>
          </a:p>
        </p:txBody>
      </p:sp>
      <p:sp>
        <p:nvSpPr>
          <p:cNvPr id="6" name="Flowchart: Alternate Process 6"/>
          <p:cNvSpPr/>
          <p:nvPr/>
        </p:nvSpPr>
        <p:spPr>
          <a:xfrm>
            <a:off x="622300" y="1575435"/>
            <a:ext cx="3188970" cy="4639945"/>
          </a:xfrm>
          <a:prstGeom prst="flowChartAlternateProcess">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15000"/>
              </a:lnSpc>
              <a:spcAft>
                <a:spcPts val="1000"/>
              </a:spcAft>
            </a:pPr>
            <a:endParaRPr lang="en-US" altLang="zh-CN" kern="100">
              <a:solidFill>
                <a:srgbClr val="000000"/>
              </a:solidFill>
              <a:latin typeface="Arial" panose="020B0604020202020204" pitchFamily="34" charset="0"/>
              <a:ea typeface="Calibri" panose="020F0502020204030204"/>
              <a:cs typeface="Arial" panose="020B0604020202020204" pitchFamily="34" charset="0"/>
              <a:sym typeface="Times New Roman" panose="02020603050405020304"/>
            </a:endParaRPr>
          </a:p>
          <a:p>
            <a:pPr algn="just">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Demographic profile  of students profile in terms of:</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arenR"/>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Age</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arenR"/>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Sex</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arenR"/>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Strand</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arenR"/>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Time they sleep</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gn="just">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Effects of sleep deprivation in terms of:</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gn="just">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a.)academic performance</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gn="just">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b.) classroom behavior</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gn="just">
              <a:lnSpc>
                <a:spcPct val="115000"/>
              </a:lnSpc>
              <a:spcAft>
                <a:spcPts val="1000"/>
              </a:spcAft>
            </a:pPr>
            <a:r>
              <a:rPr lang="en-US" altLang="zh-CN" sz="1100" kern="100">
                <a:solidFill>
                  <a:srgbClr val="000000"/>
                </a:solidFill>
                <a:latin typeface="Times New Roman" panose="02020603050405020304"/>
                <a:ea typeface="Calibri" panose="020F0502020204030204"/>
                <a:cs typeface="Times New Roman" panose="02020603050405020304"/>
                <a:sym typeface="Times New Roman" panose="02020603050405020304"/>
              </a:rPr>
              <a:t> </a:t>
            </a:r>
            <a:endParaRPr lang="en-US" altLang="zh-CN" sz="1100" kern="100">
              <a:solidFill>
                <a:srgbClr val="000000"/>
              </a:solidFill>
              <a:latin typeface="Times New Roman" panose="02020603050405020304"/>
              <a:ea typeface="Calibri" panose="020F0502020204030204"/>
              <a:cs typeface="Times New Roman" panose="02020603050405020304"/>
              <a:sym typeface="Times New Roman" panose="02020603050405020304"/>
            </a:endParaRPr>
          </a:p>
          <a:p>
            <a:pPr algn="just">
              <a:lnSpc>
                <a:spcPct val="115000"/>
              </a:lnSpc>
              <a:spcAft>
                <a:spcPts val="1000"/>
              </a:spcAft>
            </a:pPr>
            <a:r>
              <a:rPr lang="en-US" altLang="zh-CN" sz="1100" kern="100">
                <a:solidFill>
                  <a:srgbClr val="000000"/>
                </a:solidFill>
                <a:latin typeface="Times New Roman" panose="02020603050405020304"/>
                <a:ea typeface="Calibri" panose="020F0502020204030204"/>
                <a:cs typeface="Times New Roman" panose="02020603050405020304"/>
                <a:sym typeface="Times New Roman" panose="02020603050405020304"/>
              </a:rPr>
              <a:t> </a:t>
            </a:r>
            <a:endParaRPr lang="en-US" altLang="zh-CN" sz="1100" kern="100">
              <a:solidFill>
                <a:srgbClr val="000000"/>
              </a:solidFill>
              <a:latin typeface="Times New Roman" panose="02020603050405020304"/>
              <a:ea typeface="Calibri" panose="020F0502020204030204"/>
              <a:cs typeface="Times New Roman" panose="02020603050405020304"/>
              <a:sym typeface="Times New Roman" panose="02020603050405020304"/>
            </a:endParaRPr>
          </a:p>
        </p:txBody>
      </p:sp>
      <p:sp>
        <p:nvSpPr>
          <p:cNvPr id="7" name="Flowchart: Alternate Process 7"/>
          <p:cNvSpPr/>
          <p:nvPr/>
        </p:nvSpPr>
        <p:spPr>
          <a:xfrm>
            <a:off x="4502150" y="1486535"/>
            <a:ext cx="3263265" cy="4704715"/>
          </a:xfrm>
          <a:prstGeom prst="flowChartAlternateProcess">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342900" lvl="0" indent="-342900" algn="just">
              <a:lnSpc>
                <a:spcPct val="115000"/>
              </a:lnSpc>
              <a:spcAft>
                <a:spcPts val="1000"/>
              </a:spcAft>
              <a:buAutoNum type="alphaLcPeriod"/>
            </a:pPr>
            <a:r>
              <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Profiling</a:t>
            </a:r>
            <a:endPar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eriod"/>
            </a:pPr>
            <a:r>
              <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Data collection using survey questionnaire</a:t>
            </a:r>
            <a:endPar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eriod"/>
            </a:pPr>
            <a:r>
              <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Data gathering</a:t>
            </a:r>
            <a:endPar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marL="342900" lvl="0" indent="-342900" algn="just">
              <a:lnSpc>
                <a:spcPct val="115000"/>
              </a:lnSpc>
              <a:spcAft>
                <a:spcPts val="1000"/>
              </a:spcAft>
              <a:buAutoNum type="alphaLcPeriod"/>
            </a:pPr>
            <a:r>
              <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Data analysis and interpretation</a:t>
            </a:r>
            <a:endParaRPr lang="en-US" altLang="zh-CN" sz="2000"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p:txBody>
      </p:sp>
      <p:sp>
        <p:nvSpPr>
          <p:cNvPr id="8" name="Flowchart: Alternate Process 8"/>
          <p:cNvSpPr/>
          <p:nvPr/>
        </p:nvSpPr>
        <p:spPr>
          <a:xfrm>
            <a:off x="8529320" y="1614170"/>
            <a:ext cx="3137535" cy="4601845"/>
          </a:xfrm>
          <a:prstGeom prst="flowChartAlternateProcess">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Effect of sleep deprivation in terms of:</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Academic performance and Classroom Behavior </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a:p>
            <a:pPr>
              <a:lnSpc>
                <a:spcPct val="115000"/>
              </a:lnSpc>
              <a:spcAft>
                <a:spcPts val="1000"/>
              </a:spcAft>
            </a:pPr>
            <a:r>
              <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rPr>
              <a:t>Improve sleep quality of the students </a:t>
            </a:r>
            <a:endParaRPr lang="en-US" altLang="zh-CN" kern="100">
              <a:solidFill>
                <a:srgbClr val="000000"/>
              </a:solidFill>
              <a:latin typeface="Times New Roman" panose="02020603050405020304" charset="0"/>
              <a:ea typeface="Calibri" panose="020F0502020204030204"/>
              <a:cs typeface="Times New Roman" panose="02020603050405020304" charset="0"/>
              <a:sym typeface="Times New Roman" panose="02020603050405020304"/>
            </a:endParaRPr>
          </a:p>
        </p:txBody>
      </p:sp>
      <p:sp>
        <p:nvSpPr>
          <p:cNvPr id="2" name="Right Arrow 1"/>
          <p:cNvSpPr/>
          <p:nvPr/>
        </p:nvSpPr>
        <p:spPr>
          <a:xfrm>
            <a:off x="3965575" y="4189730"/>
            <a:ext cx="459105" cy="248920"/>
          </a:xfrm>
          <a:prstGeom prst="rightArrow">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ight Arrow 2"/>
          <p:cNvSpPr/>
          <p:nvPr/>
        </p:nvSpPr>
        <p:spPr>
          <a:xfrm>
            <a:off x="7842250" y="4189730"/>
            <a:ext cx="459105" cy="248920"/>
          </a:xfrm>
          <a:prstGeom prst="rightArrow">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 name="Rounded Rectangle 0"/>
          <p:cNvSpPr/>
          <p:nvPr/>
        </p:nvSpPr>
        <p:spPr>
          <a:xfrm>
            <a:off x="4899025" y="829945"/>
            <a:ext cx="2394585" cy="529590"/>
          </a:xfrm>
          <a:prstGeom prst="roundRect">
            <a:avLst/>
          </a:prstGeom>
          <a:solidFill>
            <a:srgbClr val="FFFFFF"/>
          </a:solidFill>
          <a:ln w="25400">
            <a:solidFill>
              <a:srgbClr val="666666"/>
            </a:solidFill>
          </a:ln>
        </p:spPr>
        <p:txBody>
          <a:bodyPr anchor="ctr"/>
          <a:p>
            <a:pPr algn="ctr"/>
            <a:r>
              <a:rPr lang="en-US" sz="2400">
                <a:latin typeface="Times New Roman" panose="02020603050405020304" charset="0"/>
                <a:cs typeface="Times New Roman" panose="02020603050405020304" charset="0"/>
              </a:rPr>
              <a:t>INPUT </a:t>
            </a:r>
            <a:endParaRPr lang="en-US" sz="2400">
              <a:latin typeface="Times New Roman" panose="02020603050405020304" charset="0"/>
              <a:cs typeface="Times New Roman" panose="02020603050405020304" charset="0"/>
            </a:endParaRPr>
          </a:p>
        </p:txBody>
      </p:sp>
      <p:sp>
        <p:nvSpPr>
          <p:cNvPr id="4" name="Rounded Rectangle 3"/>
          <p:cNvSpPr/>
          <p:nvPr/>
        </p:nvSpPr>
        <p:spPr>
          <a:xfrm>
            <a:off x="9047480" y="956945"/>
            <a:ext cx="2394585" cy="529590"/>
          </a:xfrm>
          <a:prstGeom prst="roundRect">
            <a:avLst/>
          </a:prstGeom>
          <a:solidFill>
            <a:srgbClr val="FFFFFF"/>
          </a:solidFill>
          <a:ln w="25400">
            <a:solidFill>
              <a:srgbClr val="666666"/>
            </a:solidFill>
          </a:ln>
        </p:spPr>
        <p:txBody>
          <a:bodyPr anchor="ctr"/>
          <a:p>
            <a:pPr algn="ctr"/>
            <a:r>
              <a:rPr lang="en-US" sz="2400">
                <a:latin typeface="Times New Roman" panose="02020603050405020304" charset="0"/>
                <a:cs typeface="Times New Roman" panose="02020603050405020304" charset="0"/>
              </a:rPr>
              <a:t>INPUT </a:t>
            </a:r>
            <a:endParaRPr lang="en-US" sz="2400">
              <a:latin typeface="Times New Roman" panose="02020603050405020304" charset="0"/>
              <a:cs typeface="Times New Roman" panose="02020603050405020304" charset="0"/>
            </a:endParaRPr>
          </a:p>
        </p:txBody>
      </p:sp>
      <p:sp>
        <p:nvSpPr>
          <p:cNvPr id="100" name="Text Box 99"/>
          <p:cNvSpPr txBox="1"/>
          <p:nvPr/>
        </p:nvSpPr>
        <p:spPr>
          <a:xfrm>
            <a:off x="3556000" y="6343015"/>
            <a:ext cx="5080000" cy="374015"/>
          </a:xfrm>
          <a:prstGeom prst="rect">
            <a:avLst/>
          </a:prstGeom>
          <a:noFill/>
          <a:ln w="9525">
            <a:noFill/>
          </a:ln>
        </p:spPr>
        <p:txBody>
          <a:bodyPr>
            <a:noAutofit/>
          </a:bodyPr>
          <a:p>
            <a:pPr indent="0" algn="ctr"/>
            <a:r>
              <a:rPr lang="en-US" b="1" i="1">
                <a:latin typeface="Times New Roman" panose="02020603050405020304" charset="0"/>
                <a:cs typeface="Calibri" panose="020F0502020204030204" charset="0"/>
              </a:rPr>
              <a:t>Figure No. 1. The Research Paradigm</a:t>
            </a:r>
            <a:endParaRPr lang="en-US" b="1" i="1">
              <a:latin typeface="Times New Roman" panose="020206030504050203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grpSp>
        <p:nvGrpSpPr>
          <p:cNvPr id="67" name="组合 36"/>
          <p:cNvGrpSpPr/>
          <p:nvPr/>
        </p:nvGrpSpPr>
        <p:grpSpPr>
          <a:xfrm>
            <a:off x="-3242" y="0"/>
            <a:ext cx="12198484" cy="6858000"/>
            <a:chOff x="-3242" y="0"/>
            <a:chExt cx="12198484" cy="6858000"/>
          </a:xfrm>
        </p:grpSpPr>
        <p:grpSp>
          <p:nvGrpSpPr>
            <p:cNvPr id="68" name="组合 37"/>
            <p:cNvGrpSpPr/>
            <p:nvPr/>
          </p:nvGrpSpPr>
          <p:grpSpPr>
            <a:xfrm>
              <a:off x="-3242" y="0"/>
              <a:ext cx="12198484" cy="6858000"/>
              <a:chOff x="-3242" y="0"/>
              <a:chExt cx="12198484" cy="6858000"/>
            </a:xfrm>
          </p:grpSpPr>
          <p:grpSp>
            <p:nvGrpSpPr>
              <p:cNvPr id="69" name="组合 41"/>
              <p:cNvGrpSpPr/>
              <p:nvPr/>
            </p:nvGrpSpPr>
            <p:grpSpPr>
              <a:xfrm>
                <a:off x="0" y="0"/>
                <a:ext cx="12192000" cy="6858000"/>
                <a:chOff x="0" y="0"/>
                <a:chExt cx="12192000" cy="6858000"/>
              </a:xfrm>
            </p:grpSpPr>
            <p:sp>
              <p:nvSpPr>
                <p:cNvPr id="1048684"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5"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686"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0" name="组合 43"/>
              <p:cNvGrpSpPr/>
              <p:nvPr/>
            </p:nvGrpSpPr>
            <p:grpSpPr>
              <a:xfrm>
                <a:off x="-3242" y="1145163"/>
                <a:ext cx="269131" cy="4670771"/>
                <a:chOff x="-3242" y="1145163"/>
                <a:chExt cx="269131" cy="4670771"/>
              </a:xfrm>
            </p:grpSpPr>
            <p:sp>
              <p:nvSpPr>
                <p:cNvPr id="1048687"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8"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9"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0"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1"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2"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1" name="组合 44"/>
              <p:cNvGrpSpPr/>
              <p:nvPr/>
            </p:nvGrpSpPr>
            <p:grpSpPr>
              <a:xfrm>
                <a:off x="11926111" y="1145163"/>
                <a:ext cx="269131" cy="4670771"/>
                <a:chOff x="11926111" y="1145163"/>
                <a:chExt cx="269131" cy="4670771"/>
              </a:xfrm>
            </p:grpSpPr>
            <p:sp>
              <p:nvSpPr>
                <p:cNvPr id="1048694"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5"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6"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7"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8"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9"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0"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701"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2"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 name="Text Box 4"/>
          <p:cNvSpPr txBox="1"/>
          <p:nvPr/>
        </p:nvSpPr>
        <p:spPr>
          <a:xfrm>
            <a:off x="838200" y="495300"/>
            <a:ext cx="10695305" cy="5436235"/>
          </a:xfrm>
          <a:prstGeom prst="rect">
            <a:avLst/>
          </a:prstGeom>
          <a:noFill/>
        </p:spPr>
        <p:txBody>
          <a:bodyPr wrap="square" rtlCol="0">
            <a:noAutofit/>
          </a:bodyPr>
          <a:p>
            <a:pPr indent="457200"/>
            <a:endParaRPr lang="en-US" sz="2400">
              <a:latin typeface="Times New Roman" panose="02020603050405020304" charset="0"/>
              <a:cs typeface="Times New Roman" panose="02020603050405020304" charset="0"/>
            </a:endParaRPr>
          </a:p>
          <a:p>
            <a:pPr indent="457200"/>
            <a:endParaRPr lang="en-US" sz="2400">
              <a:latin typeface="Times New Roman" panose="02020603050405020304" charset="0"/>
              <a:cs typeface="Times New Roman" panose="02020603050405020304" charset="0"/>
            </a:endParaRPr>
          </a:p>
          <a:p>
            <a:pPr indent="457200" algn="just"/>
            <a:r>
              <a:rPr lang="en-US" sz="2400">
                <a:latin typeface="Times New Roman" panose="02020603050405020304" charset="0"/>
                <a:cs typeface="Times New Roman" panose="02020603050405020304" charset="0"/>
              </a:rPr>
              <a:t>The input is the profile of the students in terms of their age, sex, strand and time they sleep. Another input is the effects of sleep deprivation in terms of academic performance and classroom behavior of the respondents. It underwent the process of data gathering using self made questionnaire that will be given to the respondents. After that they will begin in analyzing and interpretation of the data on the impact of sleep deprivation to the respondents. For the output, will find the effects of sleep deprivation on the academic performance and classroom behavior of the students.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grpSp>
        <p:nvGrpSpPr>
          <p:cNvPr id="119" name="组合 36"/>
          <p:cNvGrpSpPr/>
          <p:nvPr/>
        </p:nvGrpSpPr>
        <p:grpSpPr>
          <a:xfrm>
            <a:off x="-3242" y="0"/>
            <a:ext cx="12198484" cy="6858000"/>
            <a:chOff x="-3242" y="0"/>
            <a:chExt cx="12198484" cy="6858000"/>
          </a:xfrm>
        </p:grpSpPr>
        <p:grpSp>
          <p:nvGrpSpPr>
            <p:cNvPr id="120" name="组合 37"/>
            <p:cNvGrpSpPr/>
            <p:nvPr/>
          </p:nvGrpSpPr>
          <p:grpSpPr>
            <a:xfrm>
              <a:off x="-3242" y="0"/>
              <a:ext cx="12198484" cy="6858000"/>
              <a:chOff x="-3242" y="0"/>
              <a:chExt cx="12198484" cy="6858000"/>
            </a:xfrm>
          </p:grpSpPr>
          <p:grpSp>
            <p:nvGrpSpPr>
              <p:cNvPr id="121" name="组合 41"/>
              <p:cNvGrpSpPr/>
              <p:nvPr/>
            </p:nvGrpSpPr>
            <p:grpSpPr>
              <a:xfrm>
                <a:off x="0" y="0"/>
                <a:ext cx="12192000" cy="6858000"/>
                <a:chOff x="0" y="0"/>
                <a:chExt cx="12192000" cy="6858000"/>
              </a:xfrm>
            </p:grpSpPr>
            <p:sp>
              <p:nvSpPr>
                <p:cNvPr id="1048885" name="矩形 59"/>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86" name="矩形 60"/>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887" name="矩形 42"/>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2" name="组合 43"/>
              <p:cNvGrpSpPr/>
              <p:nvPr/>
            </p:nvGrpSpPr>
            <p:grpSpPr>
              <a:xfrm>
                <a:off x="-3242" y="1145163"/>
                <a:ext cx="269131" cy="4670771"/>
                <a:chOff x="-3242" y="1145163"/>
                <a:chExt cx="269131" cy="4670771"/>
              </a:xfrm>
            </p:grpSpPr>
            <p:sp>
              <p:nvSpPr>
                <p:cNvPr id="1048888" name="平行四边形 52"/>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89" name="平行四边形 53"/>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0" name="平行四边形 54"/>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1" name="平行四边形 55"/>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2" name="平行四边形 56"/>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3" name="平行四边形 57"/>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4" name="平行四边形 58"/>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3" name="组合 44"/>
              <p:cNvGrpSpPr/>
              <p:nvPr/>
            </p:nvGrpSpPr>
            <p:grpSpPr>
              <a:xfrm>
                <a:off x="11926111" y="1145163"/>
                <a:ext cx="269131" cy="4670771"/>
                <a:chOff x="11926111" y="1145163"/>
                <a:chExt cx="269131" cy="4670771"/>
              </a:xfrm>
            </p:grpSpPr>
            <p:sp>
              <p:nvSpPr>
                <p:cNvPr id="1048895" name="平行四边形 45"/>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6" name="平行四边形 46"/>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7" name="平行四边形 47"/>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8" name="平行四边形 48"/>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899" name="平行四边形 49"/>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00" name="平行四边形 50"/>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01" name="平行四边形 51"/>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902" name="任意多边形: 形状 38"/>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03" name="任意多边形: 形状 39"/>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04" name="任意多边形: 形状 40"/>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1" fmla="*/ 0 w 5194570"/>
                <a:gd name="connsiteY0-2" fmla="*/ 0 h 5510139"/>
                <a:gd name="connsiteX1-3" fmla="*/ 194553 w 5194570"/>
                <a:gd name="connsiteY1-4" fmla="*/ 0 h 5510139"/>
                <a:gd name="connsiteX2-5" fmla="*/ 5194570 w 5194570"/>
                <a:gd name="connsiteY2-6" fmla="*/ 0 h 5510139"/>
                <a:gd name="connsiteX3-7" fmla="*/ 4766553 w 5194570"/>
                <a:gd name="connsiteY3-8" fmla="*/ 778213 h 5510139"/>
                <a:gd name="connsiteX4-9" fmla="*/ 4688732 w 5194570"/>
                <a:gd name="connsiteY4-10" fmla="*/ 1303507 h 5510139"/>
                <a:gd name="connsiteX5-11" fmla="*/ 4338536 w 5194570"/>
                <a:gd name="connsiteY5-12" fmla="*/ 2120630 h 5510139"/>
                <a:gd name="connsiteX6-13" fmla="*/ 3638144 w 5194570"/>
                <a:gd name="connsiteY6-14" fmla="*/ 2373549 h 5510139"/>
                <a:gd name="connsiteX7-15" fmla="*/ 3463046 w 5194570"/>
                <a:gd name="connsiteY7-16" fmla="*/ 3035030 h 5510139"/>
                <a:gd name="connsiteX8-17" fmla="*/ 2607012 w 5194570"/>
                <a:gd name="connsiteY8-18" fmla="*/ 3540868 h 5510139"/>
                <a:gd name="connsiteX9-19" fmla="*/ 2140085 w 5194570"/>
                <a:gd name="connsiteY9-20" fmla="*/ 4163438 h 5510139"/>
                <a:gd name="connsiteX10-21" fmla="*/ 1303506 w 5194570"/>
                <a:gd name="connsiteY10-22" fmla="*/ 4066162 h 5510139"/>
                <a:gd name="connsiteX11-23" fmla="*/ 1186774 w 5194570"/>
                <a:gd name="connsiteY11-24" fmla="*/ 4435813 h 5510139"/>
                <a:gd name="connsiteX12-25" fmla="*/ 77821 w 5194570"/>
                <a:gd name="connsiteY12-26" fmla="*/ 5510139 h 5510139"/>
                <a:gd name="connsiteX13-27" fmla="*/ 38910 w 5194570"/>
                <a:gd name="connsiteY13-28" fmla="*/ 4066162 h 5510139"/>
                <a:gd name="connsiteX14-29" fmla="*/ 0 w 5194570"/>
                <a:gd name="connsiteY14-30" fmla="*/ 0 h 5510139"/>
                <a:gd name="connsiteX0-31" fmla="*/ 0 w 5194570"/>
                <a:gd name="connsiteY0-32" fmla="*/ 0 h 5510139"/>
                <a:gd name="connsiteX1-33" fmla="*/ 194553 w 5194570"/>
                <a:gd name="connsiteY1-34" fmla="*/ 0 h 5510139"/>
                <a:gd name="connsiteX2-35" fmla="*/ 5194570 w 5194570"/>
                <a:gd name="connsiteY2-36" fmla="*/ 0 h 5510139"/>
                <a:gd name="connsiteX3-37" fmla="*/ 4766553 w 5194570"/>
                <a:gd name="connsiteY3-38" fmla="*/ 778213 h 5510139"/>
                <a:gd name="connsiteX4-39" fmla="*/ 4688732 w 5194570"/>
                <a:gd name="connsiteY4-40" fmla="*/ 1303507 h 5510139"/>
                <a:gd name="connsiteX5-41" fmla="*/ 4338536 w 5194570"/>
                <a:gd name="connsiteY5-42" fmla="*/ 2120630 h 5510139"/>
                <a:gd name="connsiteX6-43" fmla="*/ 3638144 w 5194570"/>
                <a:gd name="connsiteY6-44" fmla="*/ 2373549 h 5510139"/>
                <a:gd name="connsiteX7-45" fmla="*/ 3463046 w 5194570"/>
                <a:gd name="connsiteY7-46" fmla="*/ 3035030 h 5510139"/>
                <a:gd name="connsiteX8-47" fmla="*/ 2607012 w 5194570"/>
                <a:gd name="connsiteY8-48" fmla="*/ 3540868 h 5510139"/>
                <a:gd name="connsiteX9-49" fmla="*/ 2140085 w 5194570"/>
                <a:gd name="connsiteY9-50" fmla="*/ 4163438 h 5510139"/>
                <a:gd name="connsiteX10-51" fmla="*/ 1303506 w 5194570"/>
                <a:gd name="connsiteY10-52" fmla="*/ 4066162 h 5510139"/>
                <a:gd name="connsiteX11-53" fmla="*/ 1186774 w 5194570"/>
                <a:gd name="connsiteY11-54" fmla="*/ 4435813 h 5510139"/>
                <a:gd name="connsiteX12-55" fmla="*/ 77821 w 5194570"/>
                <a:gd name="connsiteY12-56" fmla="*/ 5510139 h 5510139"/>
                <a:gd name="connsiteX13-57" fmla="*/ 38911 w 5194570"/>
                <a:gd name="connsiteY13-58" fmla="*/ 4113641 h 5510139"/>
                <a:gd name="connsiteX14-59" fmla="*/ 0 w 5194570"/>
                <a:gd name="connsiteY14-60" fmla="*/ 0 h 5510139"/>
                <a:gd name="connsiteX0-61" fmla="*/ 0 w 5194570"/>
                <a:gd name="connsiteY0-62" fmla="*/ 0 h 5510139"/>
                <a:gd name="connsiteX1-63" fmla="*/ 194553 w 5194570"/>
                <a:gd name="connsiteY1-64" fmla="*/ 0 h 5510139"/>
                <a:gd name="connsiteX2-65" fmla="*/ 5194570 w 5194570"/>
                <a:gd name="connsiteY2-66" fmla="*/ 0 h 5510139"/>
                <a:gd name="connsiteX3-67" fmla="*/ 4766553 w 5194570"/>
                <a:gd name="connsiteY3-68" fmla="*/ 778213 h 5510139"/>
                <a:gd name="connsiteX4-69" fmla="*/ 4688732 w 5194570"/>
                <a:gd name="connsiteY4-70" fmla="*/ 1303507 h 5510139"/>
                <a:gd name="connsiteX5-71" fmla="*/ 4338536 w 5194570"/>
                <a:gd name="connsiteY5-72" fmla="*/ 2120630 h 5510139"/>
                <a:gd name="connsiteX6-73" fmla="*/ 3638144 w 5194570"/>
                <a:gd name="connsiteY6-74" fmla="*/ 2373549 h 5510139"/>
                <a:gd name="connsiteX7-75" fmla="*/ 3463046 w 5194570"/>
                <a:gd name="connsiteY7-76" fmla="*/ 3035030 h 5510139"/>
                <a:gd name="connsiteX8-77" fmla="*/ 2607012 w 5194570"/>
                <a:gd name="connsiteY8-78" fmla="*/ 3540868 h 5510139"/>
                <a:gd name="connsiteX9-79" fmla="*/ 2140085 w 5194570"/>
                <a:gd name="connsiteY9-80" fmla="*/ 4163438 h 5510139"/>
                <a:gd name="connsiteX10-81" fmla="*/ 1303506 w 5194570"/>
                <a:gd name="connsiteY10-82" fmla="*/ 4066162 h 5510139"/>
                <a:gd name="connsiteX11-83" fmla="*/ 1186774 w 5194570"/>
                <a:gd name="connsiteY11-84" fmla="*/ 4435813 h 5510139"/>
                <a:gd name="connsiteX12-85" fmla="*/ 77821 w 5194570"/>
                <a:gd name="connsiteY12-86" fmla="*/ 5510139 h 5510139"/>
                <a:gd name="connsiteX13-87" fmla="*/ 215 w 5194570"/>
                <a:gd name="connsiteY13-88" fmla="*/ 4113641 h 5510139"/>
                <a:gd name="connsiteX14-89" fmla="*/ 0 w 5194570"/>
                <a:gd name="connsiteY14-90" fmla="*/ 0 h 5510139"/>
                <a:gd name="connsiteX0-91" fmla="*/ 0 w 5194570"/>
                <a:gd name="connsiteY0-92" fmla="*/ 0 h 5530802"/>
                <a:gd name="connsiteX1-93" fmla="*/ 194553 w 5194570"/>
                <a:gd name="connsiteY1-94" fmla="*/ 0 h 5530802"/>
                <a:gd name="connsiteX2-95" fmla="*/ 5194570 w 5194570"/>
                <a:gd name="connsiteY2-96" fmla="*/ 0 h 5530802"/>
                <a:gd name="connsiteX3-97" fmla="*/ 4766553 w 5194570"/>
                <a:gd name="connsiteY3-98" fmla="*/ 778213 h 5530802"/>
                <a:gd name="connsiteX4-99" fmla="*/ 4688732 w 5194570"/>
                <a:gd name="connsiteY4-100" fmla="*/ 1303507 h 5530802"/>
                <a:gd name="connsiteX5-101" fmla="*/ 4338536 w 5194570"/>
                <a:gd name="connsiteY5-102" fmla="*/ 2120630 h 5530802"/>
                <a:gd name="connsiteX6-103" fmla="*/ 3638144 w 5194570"/>
                <a:gd name="connsiteY6-104" fmla="*/ 2373549 h 5530802"/>
                <a:gd name="connsiteX7-105" fmla="*/ 3463046 w 5194570"/>
                <a:gd name="connsiteY7-106" fmla="*/ 3035030 h 5530802"/>
                <a:gd name="connsiteX8-107" fmla="*/ 2607012 w 5194570"/>
                <a:gd name="connsiteY8-108" fmla="*/ 3540868 h 5530802"/>
                <a:gd name="connsiteX9-109" fmla="*/ 2140085 w 5194570"/>
                <a:gd name="connsiteY9-110" fmla="*/ 4163438 h 5530802"/>
                <a:gd name="connsiteX10-111" fmla="*/ 1303506 w 5194570"/>
                <a:gd name="connsiteY10-112" fmla="*/ 4066162 h 5530802"/>
                <a:gd name="connsiteX11-113" fmla="*/ 1186774 w 5194570"/>
                <a:gd name="connsiteY11-114" fmla="*/ 4435813 h 5530802"/>
                <a:gd name="connsiteX12-115" fmla="*/ 13329 w 5194570"/>
                <a:gd name="connsiteY12-116" fmla="*/ 5530802 h 5530802"/>
                <a:gd name="connsiteX13-117" fmla="*/ 215 w 5194570"/>
                <a:gd name="connsiteY13-118" fmla="*/ 4113641 h 5530802"/>
                <a:gd name="connsiteX14-119" fmla="*/ 0 w 5194570"/>
                <a:gd name="connsiteY14-120" fmla="*/ 0 h 5530802"/>
                <a:gd name="connsiteX0-121" fmla="*/ 0 w 5194570"/>
                <a:gd name="connsiteY0-122" fmla="*/ 0 h 5530802"/>
                <a:gd name="connsiteX1-123" fmla="*/ 194553 w 5194570"/>
                <a:gd name="connsiteY1-124" fmla="*/ 0 h 5530802"/>
                <a:gd name="connsiteX2-125" fmla="*/ 5194570 w 5194570"/>
                <a:gd name="connsiteY2-126" fmla="*/ 0 h 5530802"/>
                <a:gd name="connsiteX3-127" fmla="*/ 4766553 w 5194570"/>
                <a:gd name="connsiteY3-128" fmla="*/ 778213 h 5530802"/>
                <a:gd name="connsiteX4-129" fmla="*/ 4688732 w 5194570"/>
                <a:gd name="connsiteY4-130" fmla="*/ 1303507 h 5530802"/>
                <a:gd name="connsiteX5-131" fmla="*/ 4338536 w 5194570"/>
                <a:gd name="connsiteY5-132" fmla="*/ 2120630 h 5530802"/>
                <a:gd name="connsiteX6-133" fmla="*/ 3638144 w 5194570"/>
                <a:gd name="connsiteY6-134" fmla="*/ 2373549 h 5530802"/>
                <a:gd name="connsiteX7-135" fmla="*/ 3463046 w 5194570"/>
                <a:gd name="connsiteY7-136" fmla="*/ 3035030 h 5530802"/>
                <a:gd name="connsiteX8-137" fmla="*/ 2607012 w 5194570"/>
                <a:gd name="connsiteY8-138" fmla="*/ 3540868 h 5530802"/>
                <a:gd name="connsiteX9-139" fmla="*/ 2140085 w 5194570"/>
                <a:gd name="connsiteY9-140" fmla="*/ 4163438 h 5530802"/>
                <a:gd name="connsiteX10-141" fmla="*/ 1303506 w 5194570"/>
                <a:gd name="connsiteY10-142" fmla="*/ 4066162 h 5530802"/>
                <a:gd name="connsiteX11-143" fmla="*/ 1186774 w 5194570"/>
                <a:gd name="connsiteY11-144" fmla="*/ 4435813 h 5530802"/>
                <a:gd name="connsiteX12-145" fmla="*/ 430 w 5194570"/>
                <a:gd name="connsiteY12-146" fmla="*/ 5530802 h 5530802"/>
                <a:gd name="connsiteX13-147" fmla="*/ 215 w 5194570"/>
                <a:gd name="connsiteY13-148" fmla="*/ 4113641 h 5530802"/>
                <a:gd name="connsiteX14-149" fmla="*/ 0 w 5194570"/>
                <a:gd name="connsiteY14-150" fmla="*/ 0 h 55308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05" name="Text Box 1048904"/>
          <p:cNvSpPr txBox="1"/>
          <p:nvPr/>
        </p:nvSpPr>
        <p:spPr>
          <a:xfrm>
            <a:off x="3719534" y="0"/>
            <a:ext cx="5549280" cy="922020"/>
          </a:xfrm>
          <a:prstGeom prst="rect">
            <a:avLst/>
          </a:prstGeom>
        </p:spPr>
        <p:txBody>
          <a:bodyPr wrap="square" rtlCol="0">
            <a:spAutoFit/>
          </a:bodyPr>
          <a:p>
            <a:r>
              <a:rPr lang="en-US" sz="5400" b="1">
                <a:solidFill>
                  <a:srgbClr val="000000"/>
                </a:solidFill>
                <a:latin typeface="Times New Roman" panose="02020603050405020304" charset="0"/>
                <a:cs typeface="Times New Roman" panose="02020603050405020304" charset="0"/>
              </a:rPr>
              <a:t>Re</a:t>
            </a:r>
            <a:r>
              <a:rPr lang="en-US" sz="5400" b="1">
                <a:solidFill>
                  <a:srgbClr val="000000"/>
                </a:solidFill>
                <a:latin typeface="Times New Roman" panose="02020603050405020304" charset="0"/>
                <a:cs typeface="Times New Roman" panose="02020603050405020304" charset="0"/>
              </a:rPr>
              <a:t>search </a:t>
            </a:r>
            <a:r>
              <a:rPr lang="en-US" sz="5400" b="1">
                <a:solidFill>
                  <a:srgbClr val="000000"/>
                </a:solidFill>
                <a:latin typeface="Times New Roman" panose="02020603050405020304" charset="0"/>
                <a:cs typeface="Times New Roman" panose="02020603050405020304" charset="0"/>
              </a:rPr>
              <a:t>De</a:t>
            </a:r>
            <a:r>
              <a:rPr lang="en-US" sz="5400" b="1">
                <a:solidFill>
                  <a:srgbClr val="000000"/>
                </a:solidFill>
                <a:latin typeface="Times New Roman" panose="02020603050405020304" charset="0"/>
                <a:cs typeface="Times New Roman" panose="02020603050405020304" charset="0"/>
              </a:rPr>
              <a:t>sign </a:t>
            </a:r>
            <a:endParaRPr lang="en-US" sz="2800" b="1">
              <a:solidFill>
                <a:srgbClr val="000000"/>
              </a:solidFill>
              <a:latin typeface="Times New Roman" panose="02020603050405020304" charset="0"/>
              <a:cs typeface="Times New Roman" panose="02020603050405020304" charset="0"/>
            </a:endParaRPr>
          </a:p>
        </p:txBody>
      </p:sp>
      <p:sp>
        <p:nvSpPr>
          <p:cNvPr id="1048906" name="Text Box 1048905"/>
          <p:cNvSpPr txBox="1"/>
          <p:nvPr/>
        </p:nvSpPr>
        <p:spPr>
          <a:xfrm>
            <a:off x="447040" y="1022350"/>
            <a:ext cx="11340465" cy="4473575"/>
          </a:xfrm>
          <a:prstGeom prst="rect">
            <a:avLst/>
          </a:prstGeom>
        </p:spPr>
        <p:txBody>
          <a:bodyPr wrap="square" rtlCol="0">
            <a:noAutofit/>
          </a:bodyPr>
          <a:p>
            <a:pPr indent="457200" algn="just"/>
            <a:endParaRPr lang="en-US" sz="2400">
              <a:solidFill>
                <a:srgbClr val="000000"/>
              </a:solidFill>
              <a:latin typeface="Times New Roman" panose="02020603050405020304" charset="0"/>
              <a:cs typeface="Times New Roman" panose="02020603050405020304" charset="0"/>
            </a:endParaRPr>
          </a:p>
          <a:p>
            <a:pPr indent="457200" algn="just"/>
            <a:r>
              <a:rPr lang="en-US" sz="2400">
                <a:solidFill>
                  <a:srgbClr val="000000"/>
                </a:solidFill>
                <a:latin typeface="Times New Roman" panose="02020603050405020304" charset="0"/>
                <a:cs typeface="Times New Roman" panose="02020603050405020304" charset="0"/>
              </a:rPr>
              <a:t>This research uses qualitative research method with descriptive qualitative. Based on Sugiyono (2010) who states that qualitative research is descriptive. It means that collected data was in the form of words rather than number. In addition, Gay (2006) who said that qualitative research is a collection analysis and interpretation of comprehensive narrative and visual data in order to gain insights into a particular phenomenon.</a:t>
            </a:r>
            <a:endParaRPr lang="en-US" sz="2400">
              <a:solidFill>
                <a:srgbClr val="000000"/>
              </a:solidFill>
              <a:latin typeface="Times New Roman" panose="02020603050405020304" charset="0"/>
              <a:cs typeface="Times New Roman" panose="02020603050405020304" charset="0"/>
            </a:endParaRPr>
          </a:p>
          <a:p>
            <a:pPr algn="just"/>
            <a:endParaRPr lang="en-US" sz="2400">
              <a:solidFill>
                <a:srgbClr val="000000"/>
              </a:solidFill>
              <a:latin typeface="Times New Roman" panose="02020603050405020304" charset="0"/>
              <a:cs typeface="Times New Roman" panose="02020603050405020304" charset="0"/>
            </a:endParaRPr>
          </a:p>
          <a:p>
            <a:pPr indent="457200" algn="just"/>
            <a:endParaRPr lang="en-US" sz="2400">
              <a:solidFill>
                <a:srgbClr val="000000"/>
              </a:solidFill>
              <a:latin typeface="Times New Roman" panose="02020603050405020304" charset="0"/>
              <a:cs typeface="Times New Roman" panose="02020603050405020304" charset="0"/>
            </a:endParaRPr>
          </a:p>
          <a:p>
            <a:pPr indent="457200" algn="just"/>
            <a:r>
              <a:rPr lang="en-US" sz="2400">
                <a:solidFill>
                  <a:srgbClr val="000000"/>
                </a:solidFill>
                <a:latin typeface="Times New Roman" panose="02020603050405020304" charset="0"/>
                <a:cs typeface="Times New Roman" panose="02020603050405020304" charset="0"/>
              </a:rPr>
              <a:t>The researchers select qualitative descriptive method that aims to provide the impact of sleep deprivation on a academic performance of grade 11 STEM students in Bangbang National High School . Researchers will provide survey questionnaire to determine the impact of sleep deprivation on the academic performance of the students.</a:t>
            </a:r>
            <a:endParaRPr lang="en-US" sz="2400">
              <a:solidFill>
                <a:srgbClr val="000000"/>
              </a:solidFill>
              <a:latin typeface="Times New Roman" panose="02020603050405020304" charset="0"/>
              <a:cs typeface="Times New Roman" panose="02020603050405020304" charset="0"/>
            </a:endParaRPr>
          </a:p>
        </p:txBody>
      </p:sp>
      <p:cxnSp>
        <p:nvCxnSpPr>
          <p:cNvPr id="3145737" name="Straight Arrow Connector 3145736"/>
          <p:cNvCxnSpPr/>
          <p:nvPr/>
        </p:nvCxnSpPr>
        <p:spPr>
          <a:xfrm>
            <a:off x="3475685" y="861774"/>
            <a:ext cx="5980513" cy="29766"/>
          </a:xfrm>
          <a:prstGeom prst="straightConnector1">
            <a:avLst/>
          </a:prstGeom>
          <a:solidFill>
            <a:srgbClr val="FFFFFF"/>
          </a:solidFill>
          <a:ln w="25400">
            <a:solidFill>
              <a:srgbClr val="666666"/>
            </a:solidFill>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grpSp>
        <p:nvGrpSpPr>
          <p:cNvPr id="125" name="组合 4"/>
          <p:cNvGrpSpPr/>
          <p:nvPr/>
        </p:nvGrpSpPr>
        <p:grpSpPr>
          <a:xfrm>
            <a:off x="-3242" y="0"/>
            <a:ext cx="12198484" cy="6858000"/>
            <a:chOff x="-3242" y="0"/>
            <a:chExt cx="12198484" cy="6858000"/>
          </a:xfrm>
        </p:grpSpPr>
        <p:grpSp>
          <p:nvGrpSpPr>
            <p:cNvPr id="126" name="组合 8"/>
            <p:cNvGrpSpPr/>
            <p:nvPr/>
          </p:nvGrpSpPr>
          <p:grpSpPr>
            <a:xfrm>
              <a:off x="0" y="0"/>
              <a:ext cx="12192000" cy="6858000"/>
              <a:chOff x="0" y="0"/>
              <a:chExt cx="12192000" cy="6858000"/>
            </a:xfrm>
          </p:grpSpPr>
          <p:sp>
            <p:nvSpPr>
              <p:cNvPr id="1048907" name="矩形 26"/>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08" name="矩形 27"/>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48909" name="矩形 9"/>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7" name="组合 10"/>
            <p:cNvGrpSpPr/>
            <p:nvPr/>
          </p:nvGrpSpPr>
          <p:grpSpPr>
            <a:xfrm>
              <a:off x="-3242" y="1145163"/>
              <a:ext cx="269131" cy="4670771"/>
              <a:chOff x="-3242" y="1145163"/>
              <a:chExt cx="269131" cy="4670771"/>
            </a:xfrm>
          </p:grpSpPr>
          <p:sp>
            <p:nvSpPr>
              <p:cNvPr id="1048910" name="平行四边形 19"/>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1" name="平行四边形 20"/>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2" name="平行四边形 21"/>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3" name="平行四边形 22"/>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4" name="平行四边形 23"/>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5" name="平行四边形 24"/>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6" name="平行四边形 25"/>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8" name="组合 11"/>
            <p:cNvGrpSpPr/>
            <p:nvPr/>
          </p:nvGrpSpPr>
          <p:grpSpPr>
            <a:xfrm>
              <a:off x="11926111" y="1145163"/>
              <a:ext cx="269131" cy="4670771"/>
              <a:chOff x="11926111" y="1145163"/>
              <a:chExt cx="269131" cy="4670771"/>
            </a:xfrm>
          </p:grpSpPr>
          <p:sp>
            <p:nvSpPr>
              <p:cNvPr id="1048917" name="平行四边形 12"/>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8" name="平行四边形 13"/>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19" name="平行四边形 14"/>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20" name="平行四边形 15"/>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21" name="平行四边形 16"/>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22" name="平行四边形 17"/>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923" name="平行四边形 18"/>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048924" name="Text Box 1048923"/>
          <p:cNvSpPr txBox="1"/>
          <p:nvPr/>
        </p:nvSpPr>
        <p:spPr>
          <a:xfrm>
            <a:off x="3403315" y="0"/>
            <a:ext cx="5219661" cy="922020"/>
          </a:xfrm>
          <a:prstGeom prst="rect">
            <a:avLst/>
          </a:prstGeom>
        </p:spPr>
        <p:txBody>
          <a:bodyPr wrap="square" rtlCol="0">
            <a:spAutoFit/>
          </a:bodyPr>
          <a:p>
            <a:r>
              <a:rPr lang="en-US" sz="5400" b="1">
                <a:solidFill>
                  <a:srgbClr val="000000"/>
                </a:solidFill>
                <a:latin typeface="Times New Roman" panose="02020603050405020304" charset="0"/>
                <a:cs typeface="Times New Roman" panose="02020603050405020304" charset="0"/>
              </a:rPr>
              <a:t>R</a:t>
            </a:r>
            <a:r>
              <a:rPr lang="en-US" sz="5400" b="1">
                <a:solidFill>
                  <a:srgbClr val="000000"/>
                </a:solidFill>
                <a:latin typeface="Times New Roman" panose="02020603050405020304" charset="0"/>
                <a:cs typeface="Times New Roman" panose="02020603050405020304" charset="0"/>
              </a:rPr>
              <a:t>es</a:t>
            </a:r>
            <a:r>
              <a:rPr lang="en-US" sz="5400" b="1">
                <a:solidFill>
                  <a:srgbClr val="000000"/>
                </a:solidFill>
                <a:latin typeface="Times New Roman" panose="02020603050405020304" charset="0"/>
                <a:cs typeface="Times New Roman" panose="02020603050405020304" charset="0"/>
              </a:rPr>
              <a:t>earch L</a:t>
            </a:r>
            <a:r>
              <a:rPr lang="en-US" sz="5400" b="1">
                <a:solidFill>
                  <a:srgbClr val="000000"/>
                </a:solidFill>
                <a:latin typeface="Times New Roman" panose="02020603050405020304" charset="0"/>
                <a:cs typeface="Times New Roman" panose="02020603050405020304" charset="0"/>
              </a:rPr>
              <a:t>oc</a:t>
            </a:r>
            <a:r>
              <a:rPr lang="en-US" sz="5400" b="1">
                <a:solidFill>
                  <a:srgbClr val="000000"/>
                </a:solidFill>
                <a:latin typeface="Times New Roman" panose="02020603050405020304" charset="0"/>
                <a:cs typeface="Times New Roman" panose="02020603050405020304" charset="0"/>
              </a:rPr>
              <a:t>ale </a:t>
            </a:r>
            <a:endParaRPr lang="en-US" sz="2800" b="1">
              <a:solidFill>
                <a:srgbClr val="000000"/>
              </a:solidFill>
              <a:latin typeface="Times New Roman" panose="02020603050405020304" charset="0"/>
              <a:cs typeface="Times New Roman" panose="02020603050405020304" charset="0"/>
            </a:endParaRPr>
          </a:p>
        </p:txBody>
      </p:sp>
      <p:sp>
        <p:nvSpPr>
          <p:cNvPr id="1048925" name="Text Box 1048924"/>
          <p:cNvSpPr txBox="1"/>
          <p:nvPr/>
        </p:nvSpPr>
        <p:spPr>
          <a:xfrm>
            <a:off x="231140" y="1104265"/>
            <a:ext cx="11527155" cy="4011295"/>
          </a:xfrm>
          <a:prstGeom prst="rect">
            <a:avLst/>
          </a:prstGeom>
        </p:spPr>
        <p:txBody>
          <a:bodyPr wrap="square" rtlCol="0">
            <a:noAutofit/>
          </a:bodyPr>
          <a:p>
            <a:pPr indent="457200" algn="just"/>
            <a:endParaRPr lang="en-US" sz="2400">
              <a:solidFill>
                <a:srgbClr val="000000"/>
              </a:solidFill>
              <a:latin typeface="Times New Roman" panose="02020603050405020304" charset="0"/>
              <a:cs typeface="Times New Roman" panose="02020603050405020304" charset="0"/>
            </a:endParaRPr>
          </a:p>
          <a:p>
            <a:pPr indent="457200" algn="just"/>
            <a:r>
              <a:rPr lang="en-US" sz="2400">
                <a:solidFill>
                  <a:srgbClr val="000000"/>
                </a:solidFill>
                <a:latin typeface="Times New Roman" panose="02020603050405020304" charset="0"/>
                <a:cs typeface="Times New Roman" panose="02020603050405020304" charset="0"/>
              </a:rPr>
              <a:t>This study was conducted at Bangbang National Highschool in Gasan. This school comprises junior high that offers grade 7 to 10 and senior high offers different tracks. Under academic track are STEM ( Science, Technology, Engineering , Mathematics) and TVL ( Technical, Vocational, Livelihood). It is located at Bangbang, Gasan, province of Marinduque.</a:t>
            </a:r>
            <a:endParaRPr lang="en-US" sz="2400">
              <a:solidFill>
                <a:srgbClr val="000000"/>
              </a:solidFill>
              <a:latin typeface="Times New Roman" panose="02020603050405020304" charset="0"/>
              <a:cs typeface="Times New Roman" panose="02020603050405020304" charset="0"/>
            </a:endParaRPr>
          </a:p>
          <a:p>
            <a:pPr algn="just"/>
            <a:endParaRPr lang="en-US" sz="2400">
              <a:solidFill>
                <a:srgbClr val="000000"/>
              </a:solidFill>
              <a:latin typeface="Times New Roman" panose="02020603050405020304" charset="0"/>
              <a:cs typeface="Times New Roman" panose="02020603050405020304" charset="0"/>
            </a:endParaRPr>
          </a:p>
          <a:p>
            <a:pPr indent="457200" algn="just"/>
            <a:r>
              <a:rPr lang="en-US" sz="2400">
                <a:solidFill>
                  <a:srgbClr val="000000"/>
                </a:solidFill>
                <a:latin typeface="Times New Roman" panose="02020603050405020304" charset="0"/>
                <a:cs typeface="Times New Roman" panose="02020603050405020304" charset="0"/>
              </a:rPr>
              <a:t>The target participants of the study will be Grade 11 STEM students at Bangbang National High School. Grade 11 STEM students were selected as the focus of the study, which they can experience being sleep deprived due to academic demands.</a:t>
            </a:r>
            <a:endParaRPr lang="en-US" sz="2400">
              <a:solidFill>
                <a:srgbClr val="000000"/>
              </a:solidFill>
              <a:latin typeface="Times New Roman" panose="02020603050405020304" charset="0"/>
              <a:cs typeface="Times New Roman" panose="02020603050405020304" charset="0"/>
            </a:endParaRPr>
          </a:p>
        </p:txBody>
      </p:sp>
      <p:cxnSp>
        <p:nvCxnSpPr>
          <p:cNvPr id="3145738" name="Straight Arrow Connector 3145737"/>
          <p:cNvCxnSpPr/>
          <p:nvPr/>
        </p:nvCxnSpPr>
        <p:spPr>
          <a:xfrm flipV="1">
            <a:off x="3006284" y="876735"/>
            <a:ext cx="5910069" cy="14806"/>
          </a:xfrm>
          <a:prstGeom prst="straightConnector1">
            <a:avLst/>
          </a:prstGeom>
          <a:solidFill>
            <a:srgbClr val="FFFFFF"/>
          </a:solidFill>
          <a:ln w="25400">
            <a:solidFill>
              <a:srgbClr val="666666"/>
            </a:solidFill>
            <a:tailEnd type="triangle" w="lg" len="lg"/>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21009</Words>
  <Application>WPS Presentation</Application>
  <PresentationFormat/>
  <Paragraphs>1000</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Times New Roman</vt:lpstr>
      <vt:lpstr>Calibri</vt:lpstr>
      <vt:lpstr>Times New Roman</vt:lpstr>
      <vt:lpstr>Microsoft YaHei</vt:lpstr>
      <vt:lpstr>Arial Unicode MS</vt:lpstr>
      <vt:lpstr>Calibri</vt:lpstr>
      <vt:lpstr>Arial</vt:lpstr>
      <vt:lpstr>阿里巴巴普惠体 L</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Jhon Earl Sarcia</cp:lastModifiedBy>
  <cp:revision>5</cp:revision>
  <dcterms:created xsi:type="dcterms:W3CDTF">2024-05-16T13:21:00Z</dcterms:created>
  <dcterms:modified xsi:type="dcterms:W3CDTF">2024-05-19T08:00:31Z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16E0BF3EDAE343CFBC426531E6D40C4E_12</vt:lpwstr>
  </property>
  <property fmtid="{D5CDD505-2E9C-101B-9397-08002B2CF9AE}" pid="3" name="KSOProductBuildVer">
    <vt:lpwstr>1033-12.2.0.16731</vt:lpwstr>
  </property>
</Properties>
</file>