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 id="2147483864" r:id="rId3"/>
  </p:sldMasterIdLst>
  <p:notesMasterIdLst>
    <p:notesMasterId r:id="rId21"/>
  </p:notesMasterIdLst>
  <p:handoutMasterIdLst>
    <p:handoutMasterId r:id="rId22"/>
  </p:handoutMasterIdLst>
  <p:sldIdLst>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4" r:id="rId18"/>
    <p:sldId id="276"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2" y="4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C35CA-A198-404B-89E9-DBC26FD17D49}" type="datetimeFigureOut">
              <a:rPr lang="en-US"/>
              <a:t>9/28/2022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54B89-F8C0-44B0-8667-09CB008EB248}" type="slidenum">
              <a:rPr/>
              <a:t>‹#›</a:t>
            </a:fld>
            <a:endParaRPr/>
          </a:p>
        </p:txBody>
      </p:sp>
    </p:spTree>
    <p:extLst>
      <p:ext uri="{BB962C8B-B14F-4D97-AF65-F5344CB8AC3E}">
        <p14:creationId xmlns:p14="http://schemas.microsoft.com/office/powerpoint/2010/main" val="191933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8E1C-ECF7-4794-B9B9-3492DD4651F2}" type="datetimeFigureOut">
              <a:rPr lang="en-US"/>
              <a:t>9/28/2022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2617A-7A23-44B5-BC1B-219E0FF1E64B}" type="slidenum">
              <a:rPr/>
              <a:t>‹#›</a:t>
            </a:fld>
            <a:endParaRPr/>
          </a:p>
        </p:txBody>
      </p:sp>
    </p:spTree>
    <p:extLst>
      <p:ext uri="{BB962C8B-B14F-4D97-AF65-F5344CB8AC3E}">
        <p14:creationId xmlns:p14="http://schemas.microsoft.com/office/powerpoint/2010/main" val="418922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5</a:t>
            </a:fld>
            <a:endParaRPr lang="en-US"/>
          </a:p>
        </p:txBody>
      </p:sp>
    </p:spTree>
    <p:extLst>
      <p:ext uri="{BB962C8B-B14F-4D97-AF65-F5344CB8AC3E}">
        <p14:creationId xmlns:p14="http://schemas.microsoft.com/office/powerpoint/2010/main" val="75917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6</a:t>
            </a:fld>
            <a:endParaRPr lang="en-US"/>
          </a:p>
        </p:txBody>
      </p:sp>
    </p:spTree>
    <p:extLst>
      <p:ext uri="{BB962C8B-B14F-4D97-AF65-F5344CB8AC3E}">
        <p14:creationId xmlns:p14="http://schemas.microsoft.com/office/powerpoint/2010/main" val="157712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617A-7A23-44B5-BC1B-219E0FF1E64B}" type="slidenum">
              <a:rPr lang="en-US" smtClean="0"/>
              <a:t>15</a:t>
            </a:fld>
            <a:endParaRPr lang="en-US"/>
          </a:p>
        </p:txBody>
      </p:sp>
    </p:spTree>
    <p:extLst>
      <p:ext uri="{BB962C8B-B14F-4D97-AF65-F5344CB8AC3E}">
        <p14:creationId xmlns:p14="http://schemas.microsoft.com/office/powerpoint/2010/main" val="107020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1D9CD4A-F784-45DB-821A-A04B8D68550B}" type="datetime1">
              <a:rPr lang="en-US" smtClean="0"/>
              <a:t>9/28/2022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0481FCE-41FA-45B3-8A30-6ACB6191E873}" type="datetime1">
              <a:rPr lang="en-US" smtClean="0"/>
              <a:t>9/28/2022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2BD41C6-5917-495B-9EFB-8930596F563A}" type="datetime1">
              <a:rPr lang="en-US" smtClean="0"/>
              <a:t>9/28/2022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593FEE-6AF6-408C-A264-8B27EB308E72}"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39492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53C635-F8F5-42B1-8F24-731FBB043A85}"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95378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CDC2B-92BD-436B-B726-DD6ADB4D01DA}"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1764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EDEC0F-B999-4F9B-A6A5-85225AB68789}" type="datetime1">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964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077130-2326-45A1-A593-FD34ABEAA301}" type="datetime1">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59236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357A9-6EAF-4079-A6FA-8CD45C675223}" type="datetime1">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6344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82D62-6628-40FA-8299-82CF1890A264}" type="datetime1">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25433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9F955-84F3-4996-A6C2-E95B98B986AD}" type="datetime1">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9425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529A241-E6B3-4438-B2AE-15F2A7620E8A}" type="datetime1">
              <a:rPr lang="en-US" smtClean="0"/>
              <a:t>9/28/2022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B9B9D-3543-4A2B-9E5F-FDF30C6ADB93}" type="datetime1">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10304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63FD7B-EA92-46FD-BB58-CA6AB8F67CA6}"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4345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8187A-67C2-4DA4-AEF6-B102945F9DA7}"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27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D6F85-FD64-4A3F-8651-4B8FC7520985}" type="datetime1">
              <a:rPr lang="en-US" smtClean="0"/>
              <a:t>9/28/2022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1AB0F0E-9569-4E55-9572-86B72B98FFFB}" type="datetime1">
              <a:rPr lang="en-US" smtClean="0"/>
              <a:t>9/28/2022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FE9C04E-4D80-4789-ABA8-7C070AE503AD}" type="datetime1">
              <a:rPr lang="en-US" smtClean="0"/>
              <a:t>9/28/2022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F5BC74-0918-44AB-91BB-61CAA402054C}" type="datetime1">
              <a:rPr lang="en-US" smtClean="0"/>
              <a:t>9/28/2022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A02F0-535A-4DA6-B04E-824CFC334429}" type="datetime1">
              <a:rPr lang="en-US" smtClean="0"/>
              <a:t>9/28/2022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A3D10-CF6B-4947-A291-8101F7466F13}" type="datetime1">
              <a:rPr lang="en-US" smtClean="0"/>
              <a:t>9/28/2022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713AF4-8BD9-4BAA-97ED-B389E60D03A7}" type="datetime1">
              <a:rPr lang="en-US" smtClean="0"/>
              <a:t>9/28/2022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23476D9-3AAB-4F4E-941A-8CA646B85F21}" type="datetime1">
              <a:rPr lang="en-US" smtClean="0"/>
              <a:t>9/28/2022</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97C52-28F2-459A-A1BC-5D20B0B98628}" type="datetime1">
              <a:rPr lang="en-US" smtClean="0"/>
              <a:t>9/28/2022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118889049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andas.pydata.org/docs/getting_started/install.html"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ydata.org/docs/reference/api/pandas.Series.html" TargetMode="External"/><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www.sequenceontology.org/gff3.s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50.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grammer-books.com/wp-content/uploads/2019/04/Python-for-Data-Analysis-2nd-Edition.pdf" TargetMode="External"/><Relationship Id="rId7" Type="http://schemas.openxmlformats.org/officeDocument/2006/relationships/hyperlink" Target="https://eaton-lab.org/slides/genomics/answers/nb-4.2-pandas-GFF.html" TargetMode="External"/><Relationship Id="rId2" Type="http://schemas.openxmlformats.org/officeDocument/2006/relationships/hyperlink" Target="https://realpython.com/jupyter-notebook-introduction/" TargetMode="External"/><Relationship Id="rId1" Type="http://schemas.openxmlformats.org/officeDocument/2006/relationships/slideLayout" Target="../slideLayouts/slideLayout17.xml"/><Relationship Id="rId6" Type="http://schemas.openxmlformats.org/officeDocument/2006/relationships/hyperlink" Target="https://plants.ensembl.org/info/website/upload/gff.html" TargetMode="External"/><Relationship Id="rId5" Type="http://schemas.openxmlformats.org/officeDocument/2006/relationships/hyperlink" Target="https://towardsdatascience.com/4-reasons-why-you-should-use-google-colab-for-your-next-project-b0c4aaad39ed" TargetMode="External"/><Relationship Id="rId4" Type="http://schemas.openxmlformats.org/officeDocument/2006/relationships/hyperlink" Target="https://pandas.pydata.org/docs/getting_started/install.html#installing-pand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upyter.org/install"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hyperlink" Target="http://localhost:8888/tre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files.realpython.com/media/02_new_notebook.015b2f84bb60.png"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880316"/>
            <a:ext cx="11230379" cy="2691683"/>
          </a:xfrm>
        </p:spPr>
        <p:txBody>
          <a:bodyPr>
            <a:normAutofit fontScale="90000"/>
          </a:bodyPr>
          <a:lstStyle/>
          <a:p>
            <a:pPr algn="ctr">
              <a:lnSpc>
                <a:spcPts val="5300"/>
              </a:lnSpc>
            </a:pPr>
            <a: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This lecture is being </a:t>
            </a:r>
            <a: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recorded</a:t>
            </a:r>
            <a:b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br>
            <a:r>
              <a:rPr lang="en-US" sz="3200" b="1" dirty="0" smtClean="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If </a:t>
            </a:r>
            <a: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you feel uncomfortable, you can turn off your camera and microphone</a:t>
            </a:r>
            <a:b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br>
            <a:endParaRPr lang="en-US" sz="320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2367" t="17821" r="23917" b="26232"/>
          <a:stretch/>
        </p:blipFill>
        <p:spPr>
          <a:xfrm>
            <a:off x="231820" y="367047"/>
            <a:ext cx="1635617" cy="1841679"/>
          </a:xfrm>
          <a:prstGeom prst="rect">
            <a:avLst/>
          </a:prstGeom>
        </p:spPr>
      </p:pic>
      <p:sp>
        <p:nvSpPr>
          <p:cNvPr id="12" name="Rectangle 11"/>
          <p:cNvSpPr/>
          <p:nvPr/>
        </p:nvSpPr>
        <p:spPr>
          <a:xfrm>
            <a:off x="128789" y="6417731"/>
            <a:ext cx="12063211"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Lund University | </a:t>
            </a:r>
            <a:r>
              <a:rPr lang="en-US" sz="1600" dirty="0" smtClean="0">
                <a:latin typeface="Times New Roman" panose="02020603050405020304" pitchFamily="18" charset="0"/>
                <a:cs typeface="Times New Roman" panose="02020603050405020304" pitchFamily="18" charset="0"/>
              </a:rPr>
              <a:t>Master's </a:t>
            </a:r>
            <a:r>
              <a:rPr lang="en-US" sz="1600" dirty="0" err="1" smtClean="0">
                <a:latin typeface="Times New Roman" panose="02020603050405020304" pitchFamily="18" charset="0"/>
                <a:cs typeface="Times New Roman" panose="02020603050405020304" pitchFamily="18" charset="0"/>
              </a:rPr>
              <a:t>programme</a:t>
            </a:r>
            <a:r>
              <a:rPr lang="en-US" sz="1600" dirty="0" smtClean="0">
                <a:latin typeface="Times New Roman" panose="02020603050405020304" pitchFamily="18" charset="0"/>
                <a:cs typeface="Times New Roman" panose="02020603050405020304" pitchFamily="18" charset="0"/>
              </a:rPr>
              <a:t> in </a:t>
            </a:r>
            <a:r>
              <a:rPr lang="en-US" sz="1600" dirty="0">
                <a:latin typeface="Times New Roman" panose="02020603050405020304" pitchFamily="18" charset="0"/>
                <a:cs typeface="Times New Roman" panose="02020603050405020304" pitchFamily="18" charset="0"/>
              </a:rPr>
              <a:t>Bioinformatics| BINP16 Bioinformatics: Programming in Python | Dr. </a:t>
            </a:r>
            <a:r>
              <a:rPr lang="en-US" sz="1600" dirty="0" smtClean="0">
                <a:latin typeface="Times New Roman" panose="02020603050405020304" pitchFamily="18" charset="0"/>
                <a:cs typeface="Times New Roman" panose="02020603050405020304" pitchFamily="18" charset="0"/>
              </a:rPr>
              <a:t>Sara </a:t>
            </a:r>
            <a:r>
              <a:rPr lang="en-US" sz="1600" dirty="0" err="1" smtClean="0">
                <a:latin typeface="Times New Roman" panose="02020603050405020304" pitchFamily="18" charset="0"/>
                <a:cs typeface="Times New Roman" panose="02020603050405020304" pitchFamily="18" charset="0"/>
              </a:rPr>
              <a:t>Behnamian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October </a:t>
            </a:r>
            <a:r>
              <a:rPr lang="en-US" sz="1600" dirty="0" smtClean="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a:p>
        </p:txBody>
      </p:sp>
    </p:spTree>
    <p:extLst>
      <p:ext uri="{BB962C8B-B14F-4D97-AF65-F5344CB8AC3E}">
        <p14:creationId xmlns:p14="http://schemas.microsoft.com/office/powerpoint/2010/main" val="3241380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 y="108183"/>
            <a:ext cx="10742541" cy="1153947"/>
          </a:xfrm>
        </p:spPr>
        <p:txBody>
          <a:bodyPr>
            <a:normAutofit/>
          </a:bodyPr>
          <a:lstStyle/>
          <a:p>
            <a:r>
              <a:rPr lang="en-US" sz="2400" b="1" dirty="0" smtClean="0">
                <a:latin typeface="Times New Roman" panose="02020603050405020304" pitchFamily="18" charset="0"/>
                <a:cs typeface="Times New Roman" panose="02020603050405020304" pitchFamily="18" charset="0"/>
              </a:rPr>
              <a:t>Want to share your code with your friends? </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34850" y="1021620"/>
            <a:ext cx="6568226" cy="5632311"/>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Colaboratory</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for </a:t>
            </a:r>
            <a:r>
              <a:rPr lang="en-US" sz="2000" dirty="0" smtClean="0">
                <a:latin typeface="Times New Roman" panose="02020603050405020304" pitchFamily="18" charset="0"/>
                <a:cs typeface="Times New Roman" panose="02020603050405020304" pitchFamily="18" charset="0"/>
              </a:rPr>
              <a:t>short allows you </a:t>
            </a:r>
            <a:r>
              <a:rPr lang="en-US" sz="2000" dirty="0">
                <a:latin typeface="Times New Roman" panose="02020603050405020304" pitchFamily="18" charset="0"/>
                <a:cs typeface="Times New Roman" panose="02020603050405020304" pitchFamily="18" charset="0"/>
              </a:rPr>
              <a:t>to write and execute Python code through </a:t>
            </a:r>
            <a:r>
              <a:rPr lang="en-US" sz="2000" dirty="0" smtClean="0">
                <a:latin typeface="Times New Roman" panose="02020603050405020304" pitchFamily="18" charset="0"/>
                <a:cs typeface="Times New Roman" panose="02020603050405020304" pitchFamily="18" charset="0"/>
              </a:rPr>
              <a:t>your </a:t>
            </a:r>
            <a:r>
              <a:rPr lang="en-US" sz="2000" dirty="0">
                <a:latin typeface="Times New Roman" panose="02020603050405020304" pitchFamily="18" charset="0"/>
                <a:cs typeface="Times New Roman" panose="02020603050405020304" pitchFamily="18" charset="0"/>
              </a:rPr>
              <a:t>browser.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 hosted </a:t>
            </a:r>
            <a:r>
              <a:rPr lang="en-US" sz="2000" b="1" dirty="0">
                <a:latin typeface="Times New Roman" panose="02020603050405020304" pitchFamily="18" charset="0"/>
                <a:cs typeface="Times New Roman" panose="02020603050405020304" pitchFamily="18" charset="0"/>
              </a:rPr>
              <a:t>Jupyter notebook </a:t>
            </a:r>
            <a:r>
              <a:rPr lang="en-US" sz="2000" dirty="0">
                <a:latin typeface="Times New Roman" panose="02020603050405020304" pitchFamily="18" charset="0"/>
                <a:cs typeface="Times New Roman" panose="02020603050405020304" pitchFamily="18" charset="0"/>
              </a:rPr>
              <a:t>that requires no setup and has an excellent free version, which gives free access to Google computing resources such as GPUs and TPUs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Another </a:t>
            </a:r>
            <a:r>
              <a:rPr lang="en-US" sz="2000" dirty="0">
                <a:latin typeface="Times New Roman" panose="02020603050405020304" pitchFamily="18" charset="0"/>
                <a:cs typeface="Times New Roman" panose="02020603050405020304" pitchFamily="18" charset="0"/>
              </a:rPr>
              <a:t>great feature that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is the collaboration feature. If you are working with </a:t>
            </a:r>
            <a:r>
              <a:rPr lang="en-US" sz="2000" dirty="0" smtClean="0">
                <a:latin typeface="Times New Roman" panose="02020603050405020304" pitchFamily="18" charset="0"/>
                <a:cs typeface="Times New Roman" panose="02020603050405020304" pitchFamily="18" charset="0"/>
              </a:rPr>
              <a:t>your friends on </a:t>
            </a:r>
            <a:r>
              <a:rPr lang="en-US" sz="2000" dirty="0">
                <a:latin typeface="Times New Roman" panose="02020603050405020304" pitchFamily="18" charset="0"/>
                <a:cs typeface="Times New Roman" panose="02020603050405020304" pitchFamily="18" charset="0"/>
              </a:rPr>
              <a:t>a project, it is great to use </a:t>
            </a:r>
            <a:r>
              <a:rPr lang="en-US" sz="2000" dirty="0" smtClean="0">
                <a:latin typeface="Times New Roman" panose="02020603050405020304" pitchFamily="18" charset="0"/>
                <a:cs typeface="Times New Roman" panose="02020603050405020304" pitchFamily="18" charset="0"/>
              </a:rPr>
              <a:t>a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notebook.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ou </a:t>
            </a:r>
            <a:r>
              <a:rPr lang="en-US" sz="2000" dirty="0">
                <a:latin typeface="Times New Roman" panose="02020603050405020304" pitchFamily="18" charset="0"/>
                <a:cs typeface="Times New Roman" panose="02020603050405020304" pitchFamily="18" charset="0"/>
              </a:rPr>
              <a:t>can co-code </a:t>
            </a:r>
            <a:r>
              <a:rPr lang="en-US" sz="2000" dirty="0" smtClean="0">
                <a:latin typeface="Times New Roman" panose="02020603050405020304" pitchFamily="18" charset="0"/>
                <a:cs typeface="Times New Roman" panose="02020603050405020304" pitchFamily="18" charset="0"/>
              </a:rPr>
              <a:t>together using </a:t>
            </a:r>
            <a:r>
              <a:rPr lang="en-US" sz="2000" dirty="0">
                <a:latin typeface="Times New Roman" panose="02020603050405020304" pitchFamily="18" charset="0"/>
                <a:cs typeface="Times New Roman" panose="02020603050405020304" pitchFamily="18" charset="0"/>
              </a:rPr>
              <a:t>a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notebook.</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Today, after learning about </a:t>
            </a:r>
            <a:r>
              <a:rPr lang="en-US" sz="2000" dirty="0" smtClean="0">
                <a:latin typeface="Times New Roman" panose="02020603050405020304" pitchFamily="18" charset="0"/>
                <a:cs typeface="Times New Roman" panose="02020603050405020304" pitchFamily="18" charset="0"/>
              </a:rPr>
              <a:t>Pandas and GFF file format, we will go to </a:t>
            </a:r>
            <a:r>
              <a:rPr lang="en-US" sz="2000" dirty="0">
                <a:latin typeface="Times New Roman" panose="02020603050405020304" pitchFamily="18" charset="0"/>
                <a:cs typeface="Times New Roman" panose="02020603050405020304" pitchFamily="18" charset="0"/>
              </a:rPr>
              <a:t>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to learn more about </a:t>
            </a:r>
            <a:r>
              <a:rPr lang="en-US" sz="2000" dirty="0" smtClean="0">
                <a:latin typeface="Times New Roman" panose="02020603050405020304" pitchFamily="18" charset="0"/>
                <a:cs typeface="Times New Roman" panose="02020603050405020304" pitchFamily="18" charset="0"/>
              </a:rPr>
              <a:t>Jupyter </a:t>
            </a:r>
            <a:r>
              <a:rPr lang="en-US" sz="2000" dirty="0">
                <a:latin typeface="Times New Roman" panose="02020603050405020304" pitchFamily="18" charset="0"/>
                <a:cs typeface="Times New Roman" panose="02020603050405020304" pitchFamily="18" charset="0"/>
              </a:rPr>
              <a:t>and its features through a project using </a:t>
            </a:r>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I will share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file “Example(</a:t>
            </a:r>
            <a:r>
              <a:rPr lang="en-US" sz="2000" dirty="0" err="1" smtClean="0">
                <a:latin typeface="Times New Roman" panose="02020603050405020304" pitchFamily="18" charset="0"/>
                <a:cs typeface="Times New Roman" panose="02020603050405020304" pitchFamily="18" charset="0"/>
              </a:rPr>
              <a:t>gff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ipynb</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66" y="656823"/>
            <a:ext cx="4945488" cy="5769735"/>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3926098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584701"/>
            <a:ext cx="10987240" cy="497125"/>
          </a:xfrm>
        </p:spPr>
        <p:txBody>
          <a:bodyPr>
            <a:normAutofit/>
          </a:bodyPr>
          <a:lstStyle/>
          <a:p>
            <a:r>
              <a:rPr lang="en-US" sz="2400" b="1" dirty="0" smtClean="0">
                <a:latin typeface="Times New Roman" panose="02020603050405020304" pitchFamily="18" charset="0"/>
                <a:cs typeface="Times New Roman" panose="02020603050405020304" pitchFamily="18" charset="0"/>
              </a:rPr>
              <a:t>What is Pandas?</a:t>
            </a:r>
            <a:endParaRPr lang="en-US"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526" t="4295" r="1563" b="4666"/>
          <a:stretch/>
        </p:blipFill>
        <p:spPr>
          <a:xfrm>
            <a:off x="2002664" y="4187240"/>
            <a:ext cx="4262907" cy="3850784"/>
          </a:xfrm>
          <a:prstGeom prst="rect">
            <a:avLst/>
          </a:prstGeom>
        </p:spPr>
      </p:pic>
      <p:sp>
        <p:nvSpPr>
          <p:cNvPr id="4" name="Rectangle 3"/>
          <p:cNvSpPr/>
          <p:nvPr/>
        </p:nvSpPr>
        <p:spPr>
          <a:xfrm>
            <a:off x="334850" y="1324918"/>
            <a:ext cx="7598536" cy="286232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is a software library written for the Python programming language for data manipulation and analysis.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contains </a:t>
            </a:r>
            <a:r>
              <a:rPr lang="en-US" sz="2000" dirty="0">
                <a:latin typeface="Times New Roman" panose="02020603050405020304" pitchFamily="18" charset="0"/>
                <a:cs typeface="Times New Roman" panose="02020603050405020304" pitchFamily="18" charset="0"/>
              </a:rPr>
              <a:t>data structures and data manipulation tools designed to make data cleaning and analysis fast and easy in Python</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is often used in tandem with numerical computing tools like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SciPy</a:t>
            </a:r>
            <a:r>
              <a:rPr lang="en-US" sz="2000" dirty="0">
                <a:latin typeface="Times New Roman" panose="02020603050405020304" pitchFamily="18" charset="0"/>
                <a:cs typeface="Times New Roman" panose="02020603050405020304" pitchFamily="18" charset="0"/>
              </a:rPr>
              <a:t>, analytical libraries like </a:t>
            </a:r>
            <a:r>
              <a:rPr lang="en-US" sz="2000" dirty="0" err="1">
                <a:latin typeface="Times New Roman" panose="02020603050405020304" pitchFamily="18" charset="0"/>
                <a:cs typeface="Times New Roman" panose="02020603050405020304" pitchFamily="18" charset="0"/>
              </a:rPr>
              <a:t>statsmodels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scikit</a:t>
            </a:r>
            <a:r>
              <a:rPr lang="en-US" sz="2000" dirty="0">
                <a:latin typeface="Times New Roman" panose="02020603050405020304" pitchFamily="18" charset="0"/>
                <a:cs typeface="Times New Roman" panose="02020603050405020304" pitchFamily="18" charset="0"/>
              </a:rPr>
              <a:t>-learn, and data visualization libraries like </a:t>
            </a:r>
            <a:r>
              <a:rPr lang="en-US" sz="2000" dirty="0" err="1" smtClean="0">
                <a:latin typeface="Times New Roman" panose="02020603050405020304" pitchFamily="18" charset="0"/>
                <a:cs typeface="Times New Roman" panose="02020603050405020304" pitchFamily="18" charset="0"/>
              </a:rPr>
              <a:t>matplotlib</a:t>
            </a:r>
            <a:r>
              <a:rPr lang="en-US" sz="2000" dirty="0" smtClean="0">
                <a:latin typeface="Times New Roman" panose="02020603050405020304" pitchFamily="18" charset="0"/>
                <a:cs typeface="Times New Roman" panose="02020603050405020304" pitchFamily="18" charset="0"/>
              </a:rPr>
              <a:t>. </a:t>
            </a:r>
          </a:p>
        </p:txBody>
      </p:sp>
      <p:sp>
        <p:nvSpPr>
          <p:cNvPr id="7" name="Slide Number Placeholder 6"/>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3299460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365760"/>
            <a:ext cx="11141786" cy="1325562"/>
          </a:xfrm>
        </p:spPr>
        <p:txBody>
          <a:bodyPr>
            <a:normAutofit/>
          </a:bodyPr>
          <a:lstStyle/>
          <a:p>
            <a:r>
              <a:rPr lang="en-US" sz="2400" b="1" dirty="0">
                <a:latin typeface="Times New Roman" panose="02020603050405020304" pitchFamily="18" charset="0"/>
                <a:cs typeface="Times New Roman" panose="02020603050405020304" pitchFamily="18" charset="0"/>
              </a:rPr>
              <a:t>Getting started</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Installation</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218941" y="1493949"/>
            <a:ext cx="11141785" cy="440120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Working </a:t>
            </a:r>
            <a:r>
              <a:rPr lang="en-US" sz="2000" b="1" dirty="0">
                <a:latin typeface="Times New Roman" panose="02020603050405020304" pitchFamily="18" charset="0"/>
                <a:cs typeface="Times New Roman" panose="02020603050405020304" pitchFamily="18" charset="0"/>
              </a:rPr>
              <a:t>with </a:t>
            </a:r>
            <a:r>
              <a:rPr lang="en-US" sz="2000" b="1" dirty="0" err="1">
                <a:latin typeface="Times New Roman" panose="02020603050405020304" pitchFamily="18" charset="0"/>
                <a:cs typeface="Times New Roman" panose="02020603050405020304" pitchFamily="18" charset="0"/>
              </a:rPr>
              <a:t>conda</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pandas is part of the Anaconda distribution and can be installed with Anaconda or </a:t>
            </a:r>
            <a:r>
              <a:rPr lang="en-US" sz="2000" dirty="0" err="1">
                <a:latin typeface="Times New Roman" panose="02020603050405020304" pitchFamily="18" charset="0"/>
                <a:cs typeface="Times New Roman" panose="02020603050405020304" pitchFamily="18" charset="0"/>
              </a:rPr>
              <a:t>Miniconda</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Prefer pip?</a:t>
            </a:r>
          </a:p>
          <a:p>
            <a:r>
              <a:rPr lang="en-US" sz="2000" dirty="0">
                <a:latin typeface="Times New Roman" panose="02020603050405020304" pitchFamily="18" charset="0"/>
                <a:cs typeface="Times New Roman" panose="02020603050405020304" pitchFamily="18" charset="0"/>
              </a:rPr>
              <a:t>pandas can be installed via pip from </a:t>
            </a:r>
            <a:r>
              <a:rPr lang="en-US" sz="2000" dirty="0" err="1">
                <a:latin typeface="Times New Roman" panose="02020603050405020304" pitchFamily="18" charset="0"/>
                <a:cs typeface="Times New Roman" panose="02020603050405020304" pitchFamily="18" charset="0"/>
              </a:rPr>
              <a:t>PyPI</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Other </a:t>
            </a:r>
            <a:r>
              <a:rPr lang="en-US" sz="2000" dirty="0">
                <a:latin typeface="Times New Roman" panose="02020603050405020304" pitchFamily="18" charset="0"/>
                <a:cs typeface="Times New Roman" panose="02020603050405020304" pitchFamily="18" charset="0"/>
              </a:rPr>
              <a:t>installation options can be found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3915177" y="2362311"/>
            <a:ext cx="2775396" cy="5869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bg1"/>
                </a:solidFill>
                <a:latin typeface="Times New Roman" panose="02020603050405020304" pitchFamily="18" charset="0"/>
                <a:cs typeface="Times New Roman" panose="02020603050405020304" pitchFamily="18" charset="0"/>
              </a:rPr>
              <a:t>conda</a:t>
            </a:r>
            <a:r>
              <a:rPr lang="en-US" sz="2400" dirty="0" smtClean="0">
                <a:solidFill>
                  <a:schemeClr val="bg1"/>
                </a:solidFill>
                <a:latin typeface="Times New Roman" panose="02020603050405020304" pitchFamily="18" charset="0"/>
                <a:cs typeface="Times New Roman" panose="02020603050405020304" pitchFamily="18" charset="0"/>
              </a:rPr>
              <a:t> install pandas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925910" y="4100225"/>
            <a:ext cx="2764663" cy="6439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Times New Roman" panose="02020603050405020304" pitchFamily="18" charset="0"/>
                <a:cs typeface="Times New Roman" panose="02020603050405020304" pitchFamily="18" charset="0"/>
              </a:rPr>
              <a:t>pip install pandas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4910" y="5610021"/>
            <a:ext cx="2365663" cy="956122"/>
          </a:xfrm>
          <a:prstGeom prst="rect">
            <a:avLst/>
          </a:prstGeom>
        </p:spPr>
      </p:pic>
      <p:sp>
        <p:nvSpPr>
          <p:cNvPr id="9" name="Slide Number Placeholder 8"/>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1708303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85"/>
            <a:ext cx="10897088" cy="664550"/>
          </a:xfrm>
        </p:spPr>
        <p:txBody>
          <a:bodyPr>
            <a:normAutofit/>
          </a:bodyPr>
          <a:lstStyle/>
          <a:p>
            <a:r>
              <a:rPr lang="en-US" sz="2400" b="1" dirty="0">
                <a:latin typeface="Times New Roman" panose="02020603050405020304" pitchFamily="18" charset="0"/>
                <a:cs typeface="Times New Roman" panose="02020603050405020304" pitchFamily="18" charset="0"/>
              </a:rPr>
              <a:t>Introduction to pandas Data Structures </a:t>
            </a:r>
          </a:p>
        </p:txBody>
      </p:sp>
      <p:sp>
        <p:nvSpPr>
          <p:cNvPr id="3" name="Rectangle 2"/>
          <p:cNvSpPr/>
          <p:nvPr/>
        </p:nvSpPr>
        <p:spPr>
          <a:xfrm>
            <a:off x="181084" y="941635"/>
            <a:ext cx="11462198" cy="230832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To get started with pandas, you will need to get comfortable with its </a:t>
            </a:r>
            <a:r>
              <a:rPr lang="en-US" sz="2000" b="1"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workhorse </a:t>
            </a:r>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structures</a:t>
            </a:r>
            <a:r>
              <a:rPr lang="en-US" sz="2000" dirty="0" smtClean="0">
                <a:latin typeface="Times New Roman" panose="02020603050405020304" pitchFamily="18" charset="0"/>
                <a:cs typeface="Times New Roman" panose="02020603050405020304" pitchFamily="18" charset="0"/>
              </a:rPr>
              <a:t>, </a:t>
            </a:r>
          </a:p>
          <a:p>
            <a:r>
              <a:rPr lang="en-US" sz="2000" b="1" dirty="0" smtClean="0">
                <a:latin typeface="Times New Roman" panose="02020603050405020304" pitchFamily="18" charset="0"/>
                <a:cs typeface="Times New Roman" panose="02020603050405020304" pitchFamily="18" charset="0"/>
              </a:rPr>
              <a:t>Series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b="1"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Series</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Pandas Series is </a:t>
            </a:r>
            <a:r>
              <a:rPr lang="en-US" sz="2000" b="1" dirty="0">
                <a:latin typeface="Times New Roman" panose="02020603050405020304" pitchFamily="18" charset="0"/>
                <a:cs typeface="Times New Roman" panose="02020603050405020304" pitchFamily="18" charset="0"/>
              </a:rPr>
              <a:t>a one-dimensional </a:t>
            </a:r>
            <a:r>
              <a:rPr lang="en-US" sz="2000" b="1" dirty="0" smtClean="0">
                <a:latin typeface="Times New Roman" panose="02020603050405020304" pitchFamily="18" charset="0"/>
                <a:cs typeface="Times New Roman" panose="02020603050405020304" pitchFamily="18" charset="0"/>
              </a:rPr>
              <a:t>labeled </a:t>
            </a:r>
            <a:r>
              <a:rPr lang="en-US" sz="2000" b="1" dirty="0">
                <a:latin typeface="Times New Roman" panose="02020603050405020304" pitchFamily="18" charset="0"/>
                <a:cs typeface="Times New Roman" panose="02020603050405020304" pitchFamily="18" charset="0"/>
              </a:rPr>
              <a:t>array capable of</a:t>
            </a:r>
            <a:r>
              <a:rPr lang="en-US" sz="2000" dirty="0">
                <a:latin typeface="Times New Roman" panose="02020603050405020304" pitchFamily="18" charset="0"/>
                <a:cs typeface="Times New Roman" panose="02020603050405020304" pitchFamily="18" charset="0"/>
              </a:rPr>
              <a:t> holding any data type (integers, strings, </a:t>
            </a:r>
            <a:r>
              <a:rPr lang="en-US" sz="2000" dirty="0" smtClean="0">
                <a:latin typeface="Times New Roman" panose="02020603050405020304" pitchFamily="18" charset="0"/>
                <a:cs typeface="Times New Roman" panose="02020603050405020304" pitchFamily="18" charset="0"/>
              </a:rPr>
              <a:t>floating-point </a:t>
            </a:r>
            <a:r>
              <a:rPr lang="en-US" sz="2000" dirty="0">
                <a:latin typeface="Times New Roman" panose="02020603050405020304" pitchFamily="18" charset="0"/>
                <a:cs typeface="Times New Roman" panose="02020603050405020304" pitchFamily="18" charset="0"/>
              </a:rPr>
              <a:t>numbers, Python objects, </a:t>
            </a:r>
            <a:r>
              <a:rPr lang="en-US" sz="2000" dirty="0" smtClean="0">
                <a:latin typeface="Times New Roman" panose="02020603050405020304" pitchFamily="18" charset="0"/>
                <a:cs typeface="Times New Roman" panose="02020603050405020304" pitchFamily="18" charset="0"/>
              </a:rPr>
              <a:t>etc.). The simplest Series is formed from only an array of data:</a:t>
            </a:r>
          </a:p>
          <a:p>
            <a:endParaRPr lang="en-US" sz="20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878" y="3249959"/>
            <a:ext cx="3402366" cy="1418526"/>
          </a:xfrm>
          <a:prstGeom prst="rect">
            <a:avLst/>
          </a:prstGeom>
        </p:spPr>
      </p:pic>
      <p:sp>
        <p:nvSpPr>
          <p:cNvPr id="6" name="Rectangle 5"/>
          <p:cNvSpPr/>
          <p:nvPr/>
        </p:nvSpPr>
        <p:spPr>
          <a:xfrm>
            <a:off x="304799" y="5076126"/>
            <a:ext cx="10940018"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Compared with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arrays, you can use labels in the index when selecting single values or a set of </a:t>
            </a:r>
            <a:r>
              <a:rPr lang="en-US" sz="2000" dirty="0" smtClean="0">
                <a:latin typeface="Times New Roman" panose="02020603050405020304" pitchFamily="18" charset="0"/>
                <a:cs typeface="Times New Roman" panose="02020603050405020304" pitchFamily="18" charset="0"/>
              </a:rPr>
              <a:t>values, for example, </a:t>
            </a:r>
            <a:r>
              <a:rPr lang="en-US" sz="2000" dirty="0" err="1" smtClean="0">
                <a:latin typeface="Times New Roman" panose="02020603050405020304" pitchFamily="18" charset="0"/>
                <a:cs typeface="Times New Roman" panose="02020603050405020304" pitchFamily="18" charset="0"/>
              </a:rPr>
              <a:t>obj</a:t>
            </a:r>
            <a:r>
              <a:rPr lang="en-US" sz="2000" dirty="0" smtClean="0">
                <a:latin typeface="Times New Roman" panose="02020603050405020304" pitchFamily="18" charset="0"/>
                <a:cs typeface="Times New Roman" panose="02020603050405020304" pitchFamily="18" charset="0"/>
              </a:rPr>
              <a:t>[1] = 7.</a:t>
            </a:r>
          </a:p>
          <a:p>
            <a:r>
              <a:rPr lang="en-US" sz="2000" dirty="0">
                <a:latin typeface="Times New Roman" panose="02020603050405020304" pitchFamily="18" charset="0"/>
                <a:cs typeface="Times New Roman" panose="02020603050405020304" pitchFamily="18" charset="0"/>
              </a:rPr>
              <a:t>More information on the Pandas series can be accessed </a:t>
            </a:r>
            <a:r>
              <a:rPr lang="en-US" sz="2000" dirty="0">
                <a:latin typeface="Times New Roman" panose="02020603050405020304" pitchFamily="18" charset="0"/>
                <a:cs typeface="Times New Roman" panose="02020603050405020304" pitchFamily="18" charset="0"/>
                <a:hlinkClick r:id="rId3"/>
              </a:rPr>
              <a:t>here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293577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365760"/>
            <a:ext cx="11000119" cy="651671"/>
          </a:xfrm>
        </p:spPr>
        <p:txBody>
          <a:bodyPr>
            <a:normAutofit/>
          </a:bodyPr>
          <a:lstStyle/>
          <a:p>
            <a:r>
              <a:rPr lang="en-US" sz="2400" b="1" dirty="0" err="1" smtClean="0">
                <a:latin typeface="Times New Roman" panose="02020603050405020304" pitchFamily="18" charset="0"/>
                <a:cs typeface="Times New Roman" panose="02020603050405020304" pitchFamily="18" charset="0"/>
              </a:rPr>
              <a:t>DataFrame</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60608" y="1017431"/>
            <a:ext cx="10882648"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represents a rectangular table of data and contains an ordered </a:t>
            </a:r>
            <a:r>
              <a:rPr lang="en-US" sz="2000" dirty="0" smtClean="0">
                <a:latin typeface="Times New Roman" panose="02020603050405020304" pitchFamily="18" charset="0"/>
                <a:cs typeface="Times New Roman" panose="02020603050405020304" pitchFamily="18" charset="0"/>
              </a:rPr>
              <a:t>collection </a:t>
            </a:r>
            <a:r>
              <a:rPr lang="en-US" sz="2000" dirty="0">
                <a:latin typeface="Times New Roman" panose="02020603050405020304" pitchFamily="18" charset="0"/>
                <a:cs typeface="Times New Roman" panose="02020603050405020304" pitchFamily="18" charset="0"/>
              </a:rPr>
              <a:t>of columns, each of which can be a different value type (numeric, string,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has both a row and column index; it can be thought of as a </a:t>
            </a:r>
            <a:r>
              <a:rPr lang="en-US" sz="2000" dirty="0" err="1">
                <a:latin typeface="Times New Roman" panose="02020603050405020304" pitchFamily="18" charset="0"/>
                <a:cs typeface="Times New Roman" panose="02020603050405020304" pitchFamily="18" charset="0"/>
              </a:rPr>
              <a:t>dict</a:t>
            </a:r>
            <a:r>
              <a:rPr lang="en-US" sz="2000" dirty="0">
                <a:latin typeface="Times New Roman" panose="02020603050405020304" pitchFamily="18" charset="0"/>
                <a:cs typeface="Times New Roman" panose="02020603050405020304" pitchFamily="18" charset="0"/>
              </a:rPr>
              <a:t> of Series all sharing the same index. Under the hood, the data is stored as one or more two-dimensional blocks rather than a list, </a:t>
            </a:r>
            <a:r>
              <a:rPr lang="en-US" sz="2000" dirty="0" err="1">
                <a:latin typeface="Times New Roman" panose="02020603050405020304" pitchFamily="18" charset="0"/>
                <a:cs typeface="Times New Roman" panose="02020603050405020304" pitchFamily="18" charset="0"/>
              </a:rPr>
              <a:t>dict</a:t>
            </a:r>
            <a:r>
              <a:rPr lang="en-US" sz="2000" dirty="0">
                <a:latin typeface="Times New Roman" panose="02020603050405020304" pitchFamily="18" charset="0"/>
                <a:cs typeface="Times New Roman" panose="02020603050405020304" pitchFamily="18" charset="0"/>
              </a:rPr>
              <a:t>, or some other collection of one-dimensional arrays. </a:t>
            </a: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940" y="2805430"/>
            <a:ext cx="2362622" cy="1978272"/>
          </a:xfrm>
          <a:prstGeom prst="rect">
            <a:avLst/>
          </a:prstGeom>
        </p:spPr>
      </p:pic>
      <p:sp>
        <p:nvSpPr>
          <p:cNvPr id="5" name="Rectangle 4"/>
          <p:cNvSpPr/>
          <p:nvPr/>
        </p:nvSpPr>
        <p:spPr>
          <a:xfrm>
            <a:off x="360608" y="4958367"/>
            <a:ext cx="11513713" cy="1015663"/>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getting started with </a:t>
            </a:r>
            <a:r>
              <a:rPr lang="en-US" sz="2000" dirty="0" smtClean="0">
                <a:latin typeface="Times New Roman" panose="02020603050405020304" pitchFamily="18" charset="0"/>
                <a:cs typeface="Times New Roman" panose="02020603050405020304" pitchFamily="18" charset="0"/>
              </a:rPr>
              <a:t>pandas, let’s study and work on an example </a:t>
            </a:r>
            <a:r>
              <a:rPr lang="en-US" sz="2000" dirty="0">
                <a:latin typeface="Times New Roman" panose="02020603050405020304" pitchFamily="18" charset="0"/>
                <a:cs typeface="Times New Roman" panose="02020603050405020304" pitchFamily="18" charset="0"/>
              </a:rPr>
              <a:t>with real-world </a:t>
            </a:r>
            <a:r>
              <a:rPr lang="en-US" sz="2000" dirty="0" smtClean="0">
                <a:latin typeface="Times New Roman" panose="02020603050405020304" pitchFamily="18" charset="0"/>
                <a:cs typeface="Times New Roman" panose="02020603050405020304" pitchFamily="18" charset="0"/>
              </a:rPr>
              <a:t>data together. </a:t>
            </a:r>
          </a:p>
          <a:p>
            <a:r>
              <a:rPr lang="en-US" sz="2000" dirty="0" smtClean="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wrote the explanations in the markdown sections (which I will </a:t>
            </a:r>
            <a:r>
              <a:rPr lang="en-US" sz="2000" dirty="0" smtClean="0">
                <a:latin typeface="Times New Roman" panose="02020603050405020304" pitchFamily="18" charset="0"/>
                <a:cs typeface="Times New Roman" panose="02020603050405020304" pitchFamily="18" charset="0"/>
              </a:rPr>
              <a:t>share and show </a:t>
            </a:r>
            <a:r>
              <a:rPr lang="en-US" sz="2000" dirty="0">
                <a:latin typeface="Times New Roman" panose="02020603050405020304" pitchFamily="18" charset="0"/>
                <a:cs typeface="Times New Roman" panose="02020603050405020304" pitchFamily="18" charset="0"/>
              </a:rPr>
              <a:t>you in a few minutes). </a:t>
            </a:r>
            <a:r>
              <a:rPr lang="en-US" sz="2000" dirty="0" smtClean="0">
                <a:latin typeface="Times New Roman" panose="02020603050405020304" pitchFamily="18" charset="0"/>
                <a:cs typeface="Times New Roman" panose="02020603050405020304" pitchFamily="18" charset="0"/>
              </a:rPr>
              <a:t>We’ll open </a:t>
            </a:r>
            <a:r>
              <a:rPr lang="en-US" sz="2000" dirty="0">
                <a:latin typeface="Times New Roman" panose="02020603050405020304" pitchFamily="18" charset="0"/>
                <a:cs typeface="Times New Roman" panose="02020603050405020304" pitchFamily="18" charset="0"/>
              </a:rPr>
              <a:t>it in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and we'll go over it cell by cell. Let's start by clarifying what a GFF file is.</a:t>
            </a:r>
          </a:p>
        </p:txBody>
      </p:sp>
      <p:sp>
        <p:nvSpPr>
          <p:cNvPr id="8" name="Slide Number Placeholder 7"/>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3726590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1" y="103031"/>
            <a:ext cx="11031829" cy="747893"/>
          </a:xfrm>
        </p:spPr>
        <p:txBody>
          <a:bodyPr>
            <a:noAutofit/>
          </a:bodyPr>
          <a:lstStyle/>
          <a:p>
            <a:r>
              <a:rPr lang="en-US" sz="2400" b="1" dirty="0">
                <a:latin typeface="Times New Roman" panose="02020603050405020304" pitchFamily="18" charset="0"/>
                <a:cs typeface="Times New Roman" panose="02020603050405020304" pitchFamily="18" charset="0"/>
              </a:rPr>
              <a:t>GFF/GTF File Format - Definition and supported options</a:t>
            </a:r>
            <a:r>
              <a:rPr lang="en-US" sz="2400" b="1" dirty="0"/>
              <a:t/>
            </a:r>
            <a:br>
              <a:rPr lang="en-US" sz="2400" b="1" dirty="0"/>
            </a:b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546" y="656823"/>
                <a:ext cx="11738136" cy="5541911"/>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GF</a:t>
                </a:r>
                <a14:m>
                  <m:oMath xmlns:m="http://schemas.openxmlformats.org/officeDocument/2006/math">
                    <m:sSup>
                      <m:sSupPr>
                        <m:ctrlPr>
                          <a:rPr lang="en-US" sz="2000" b="1" i="1" smtClean="0">
                            <a:latin typeface="Cambria Math" panose="02040503050406030204" pitchFamily="18" charset="0"/>
                            <a:cs typeface="Times New Roman" panose="02020603050405020304" pitchFamily="18" charset="0"/>
                          </a:rPr>
                        </m:ctrlPr>
                      </m:sSupPr>
                      <m:e>
                        <m:r>
                          <a:rPr lang="en-US" sz="2000" b="1" i="0" smtClean="0">
                            <a:latin typeface="Cambria Math" panose="02040503050406030204" pitchFamily="18" charset="0"/>
                            <a:cs typeface="Times New Roman" panose="02020603050405020304" pitchFamily="18" charset="0"/>
                          </a:rPr>
                          <m:t>𝐅</m:t>
                        </m:r>
                      </m:e>
                      <m:sup>
                        <m:r>
                          <m:rPr>
                            <m:nor/>
                          </m:rPr>
                          <a:rPr lang="en-US" sz="2000"/>
                          <m:t>∗</m:t>
                        </m:r>
                      </m:sup>
                    </m:sSup>
                  </m:oMath>
                </a14:m>
                <a:r>
                  <a:rPr lang="en-US" sz="2000" dirty="0" smtClean="0">
                    <a:latin typeface="Times New Roman" panose="02020603050405020304" pitchFamily="18" charset="0"/>
                    <a:cs typeface="Times New Roman" panose="02020603050405020304" pitchFamily="18" charset="0"/>
                  </a:rPr>
                  <a:t> format </a:t>
                </a:r>
                <a:r>
                  <a:rPr lang="en-US" sz="2000" dirty="0">
                    <a:latin typeface="Times New Roman" panose="02020603050405020304" pitchFamily="18" charset="0"/>
                    <a:cs typeface="Times New Roman" panose="02020603050405020304" pitchFamily="18" charset="0"/>
                  </a:rPr>
                  <a:t>consists of one line per feature, each containing </a:t>
                </a:r>
                <a:r>
                  <a:rPr lang="en-US" sz="2000" dirty="0" smtClean="0">
                    <a:latin typeface="Times New Roman" panose="02020603050405020304" pitchFamily="18" charset="0"/>
                    <a:cs typeface="Times New Roman" panose="02020603050405020304" pitchFamily="18" charset="0"/>
                  </a:rPr>
                  <a:t>nine </a:t>
                </a:r>
                <a:r>
                  <a:rPr lang="en-US" sz="2000" dirty="0">
                    <a:latin typeface="Times New Roman" panose="02020603050405020304" pitchFamily="18" charset="0"/>
                    <a:cs typeface="Times New Roman" panose="02020603050405020304" pitchFamily="18" charset="0"/>
                  </a:rPr>
                  <a:t>columns of data, plus optional track definition </a:t>
                </a:r>
                <a:r>
                  <a:rPr lang="en-US" sz="2000" dirty="0" smtClean="0">
                    <a:latin typeface="Times New Roman" panose="02020603050405020304" pitchFamily="18" charset="0"/>
                    <a:cs typeface="Times New Roman" panose="02020603050405020304" pitchFamily="18" charset="0"/>
                  </a:rPr>
                  <a:t>lines.</a:t>
                </a:r>
              </a:p>
              <a:p>
                <a:pPr marL="0" indent="0">
                  <a:buNone/>
                </a:pPr>
                <a:r>
                  <a:rPr lang="en-US" sz="2000" b="1" dirty="0" smtClean="0">
                    <a:latin typeface="Times New Roman" panose="02020603050405020304" pitchFamily="18" charset="0"/>
                    <a:cs typeface="Times New Roman" panose="02020603050405020304" pitchFamily="18" charset="0"/>
                  </a:rPr>
                  <a:t>GFF2</a:t>
                </a:r>
                <a:r>
                  <a:rPr lang="en-US" sz="2000" dirty="0" smtClean="0">
                    <a:latin typeface="Times New Roman" panose="02020603050405020304" pitchFamily="18" charset="0"/>
                    <a:cs typeface="Times New Roman" panose="02020603050405020304" pitchFamily="18" charset="0"/>
                  </a:rPr>
                  <a:t> is </a:t>
                </a:r>
                <a:r>
                  <a:rPr lang="en-US" sz="2000" dirty="0">
                    <a:latin typeface="Times New Roman" panose="02020603050405020304" pitchFamily="18" charset="0"/>
                    <a:cs typeface="Times New Roman" panose="02020603050405020304" pitchFamily="18" charset="0"/>
                  </a:rPr>
                  <a:t>a supported format in </a:t>
                </a:r>
                <a:r>
                  <a:rPr lang="en-US" sz="2000" dirty="0" smtClean="0">
                    <a:latin typeface="Times New Roman" panose="02020603050405020304" pitchFamily="18" charset="0"/>
                    <a:cs typeface="Times New Roman" panose="02020603050405020304" pitchFamily="18" charset="0"/>
                  </a:rPr>
                  <a:t>GMO</a:t>
                </a:r>
                <a14:m>
                  <m:oMath xmlns:m="http://schemas.openxmlformats.org/officeDocument/2006/math">
                    <m:sSup>
                      <m:sSupPr>
                        <m:ctrlPr>
                          <a:rPr lang="en-US" sz="2000" i="1">
                            <a:latin typeface="Cambria Math" panose="02040503050406030204" pitchFamily="18" charset="0"/>
                          </a:rPr>
                        </m:ctrlPr>
                      </m:sSupPr>
                      <m:e>
                        <m:r>
                          <m:rPr>
                            <m:sty m:val="p"/>
                          </m:rPr>
                          <a:rPr lang="en-US" sz="2000" b="0" i="0" smtClean="0">
                            <a:latin typeface="Cambria Math" panose="02040503050406030204" pitchFamily="18" charset="0"/>
                          </a:rPr>
                          <m:t>D</m:t>
                        </m:r>
                      </m:e>
                      <m:sup>
                        <m:r>
                          <m:rPr>
                            <m:nor/>
                          </m:rPr>
                          <a:rPr lang="en-US" sz="2000"/>
                          <m:t>†</m:t>
                        </m:r>
                      </m:sup>
                    </m:sSup>
                  </m:oMath>
                </a14:m>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but it is now deprecated and if you have a choice you should use </a:t>
                </a:r>
                <a:r>
                  <a:rPr lang="en-US" sz="2000" dirty="0" smtClean="0">
                    <a:latin typeface="Times New Roman" panose="02020603050405020304" pitchFamily="18" charset="0"/>
                    <a:cs typeface="Times New Roman" panose="02020603050405020304" pitchFamily="18" charset="0"/>
                  </a:rPr>
                  <a:t>GFF3. </a:t>
                </a:r>
              </a:p>
              <a:p>
                <a:pPr marL="0" indent="0">
                  <a:buNone/>
                </a:pPr>
                <a:r>
                  <a:rPr lang="en-US" sz="2000" dirty="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GT</a:t>
                </a:r>
                <a14:m>
                  <m:oMath xmlns:m="http://schemas.openxmlformats.org/officeDocument/2006/math">
                    <m:sSup>
                      <m:sSupPr>
                        <m:ctrlPr>
                          <a:rPr lang="en-US" sz="2000" i="1">
                            <a:latin typeface="Cambria Math" panose="02040503050406030204" pitchFamily="18" charset="0"/>
                          </a:rPr>
                        </m:ctrlPr>
                      </m:sSupPr>
                      <m:e>
                        <m:r>
                          <a:rPr lang="en-US" sz="2000" b="1" i="0" smtClean="0">
                            <a:latin typeface="Cambria Math" panose="02040503050406030204" pitchFamily="18" charset="0"/>
                          </a:rPr>
                          <m:t>𝐅</m:t>
                        </m:r>
                      </m:e>
                      <m:sup>
                        <m:r>
                          <m:rPr>
                            <m:nor/>
                          </m:rPr>
                          <a:rPr lang="en-US" sz="2000"/>
                          <m:t>‡</m:t>
                        </m:r>
                      </m:sup>
                    </m:sSup>
                  </m:oMath>
                </a14:m>
                <a:r>
                  <a:rPr lang="en-US" sz="2000" dirty="0" smtClean="0">
                    <a:latin typeface="Times New Roman" panose="02020603050405020304" pitchFamily="18" charset="0"/>
                    <a:cs typeface="Times New Roman" panose="02020603050405020304" pitchFamily="18" charset="0"/>
                  </a:rPr>
                  <a:t> is </a:t>
                </a:r>
                <a:r>
                  <a:rPr lang="en-US" sz="2000" dirty="0">
                    <a:latin typeface="Times New Roman" panose="02020603050405020304" pitchFamily="18" charset="0"/>
                    <a:cs typeface="Times New Roman" panose="02020603050405020304" pitchFamily="18" charset="0"/>
                  </a:rPr>
                  <a:t>identical to GFF version 2</a:t>
                </a:r>
                <a:r>
                  <a:rPr lang="en-US" sz="2000" dirty="0" smtClean="0">
                    <a:latin typeface="Times New Roman" panose="02020603050405020304" pitchFamily="18" charset="0"/>
                    <a:cs typeface="Times New Roman" panose="02020603050405020304" pitchFamily="18" charset="0"/>
                  </a:rPr>
                  <a:t>.</a:t>
                </a:r>
              </a:p>
              <a:p>
                <a:pPr marL="0" lvl="0" indent="0">
                  <a:buNone/>
                </a:pPr>
                <a:r>
                  <a:rPr lang="en-US" sz="2000" dirty="0">
                    <a:latin typeface="Times New Roman" panose="02020603050405020304" pitchFamily="18" charset="0"/>
                    <a:cs typeface="Times New Roman" panose="02020603050405020304" pitchFamily="18" charset="0"/>
                  </a:rPr>
                  <a:t>Genome annotation files are provided in GFF3 format for all annotated assemblies included in NCBI's genomes FTP resource. GFF3 files are formatted according to the specifications described at </a:t>
                </a:r>
                <a:r>
                  <a:rPr lang="en-US" sz="2000" dirty="0" smtClean="0">
                    <a:latin typeface="Times New Roman" panose="02020603050405020304" pitchFamily="18" charset="0"/>
                    <a:cs typeface="Times New Roman" panose="02020603050405020304" pitchFamily="18" charset="0"/>
                    <a:hlinkClick r:id="rId3"/>
                  </a:rPr>
                  <a:t>Sequence Ontology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following is a </a:t>
                </a:r>
                <a:r>
                  <a:rPr lang="en-US" sz="2000" dirty="0" err="1">
                    <a:latin typeface="Times New Roman" panose="02020603050405020304" pitchFamily="18" charset="0"/>
                    <a:cs typeface="Times New Roman" panose="02020603050405020304" pitchFamily="18" charset="0"/>
                  </a:rPr>
                  <a:t>gff</a:t>
                </a:r>
                <a:r>
                  <a:rPr lang="en-US" sz="2000" dirty="0">
                    <a:latin typeface="Times New Roman" panose="02020603050405020304" pitchFamily="18" charset="0"/>
                    <a:cs typeface="Times New Roman" panose="02020603050405020304" pitchFamily="18" charset="0"/>
                  </a:rPr>
                  <a:t> file with five rows.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Fields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must</a:t>
                </a:r>
                <a:r>
                  <a:rPr lang="en-US" sz="2000" dirty="0">
                    <a:latin typeface="Times New Roman" panose="02020603050405020304" pitchFamily="18" charset="0"/>
                    <a:cs typeface="Times New Roman" panose="02020603050405020304" pitchFamily="18" charset="0"/>
                  </a:rPr>
                  <a:t> be tab-separated. Also, all but the final field in each feature line must contain a value; "empty" columns should be denoted with a </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Before we learn how to read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manipulate it in Pandas, let's take a brief look at its columns.</a:t>
                </a:r>
                <a:endParaRPr lang="en-US" sz="1800" dirty="0">
                  <a:latin typeface="Times New Roman" panose="02020603050405020304" pitchFamily="18" charset="0"/>
                  <a:cs typeface="Times New Roman" panose="02020603050405020304" pitchFamily="18" charset="0"/>
                </a:endParaRPr>
              </a:p>
              <a:p>
                <a:pPr marL="0" indent="0">
                  <a:buNone/>
                </a:pPr>
                <a:r>
                  <a:rPr lang="en-US" sz="2500" dirty="0" smtClean="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546" y="656823"/>
                <a:ext cx="11738136" cy="5541911"/>
              </a:xfrm>
              <a:blipFill rotWithShape="0">
                <a:blip r:embed="rId4"/>
                <a:stretch>
                  <a:fillRect l="-519" t="-220" r="-935"/>
                </a:stretch>
              </a:blipFill>
            </p:spPr>
            <p:txBody>
              <a:bodyPr/>
              <a:lstStyle/>
              <a:p>
                <a:r>
                  <a:rPr lang="en-US">
                    <a:noFill/>
                  </a:rPr>
                  <a:t> </a:t>
                </a:r>
              </a:p>
            </p:txBody>
          </p:sp>
        </mc:Fallback>
      </mc:AlternateContent>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971" y="4137294"/>
            <a:ext cx="11410682" cy="1829620"/>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2808366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0" y="296215"/>
            <a:ext cx="10895527" cy="5139869"/>
          </a:xfrm>
          <a:prstGeom prst="rect">
            <a:avLst/>
          </a:prstGeom>
        </p:spPr>
        <p:txBody>
          <a:bodyPr wrap="square">
            <a:spAutoFit/>
          </a:bodyPr>
          <a:lstStyle/>
          <a:p>
            <a:pPr lvl="0"/>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COLUMN </a:t>
            </a:r>
            <a:r>
              <a:rPr lang="en-US" sz="2400" b="1" dirty="0">
                <a:latin typeface="Times New Roman" panose="02020603050405020304" pitchFamily="18" charset="0"/>
                <a:cs typeface="Times New Roman" panose="02020603050405020304" pitchFamily="18" charset="0"/>
              </a:rPr>
              <a:t>SPECIFICATIONS </a:t>
            </a:r>
            <a:endParaRPr lang="en-US" sz="2400" b="1"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seqname</a:t>
            </a:r>
            <a:r>
              <a:rPr lang="en-US" sz="2000" dirty="0">
                <a:latin typeface="Times New Roman" panose="02020603050405020304" pitchFamily="18" charset="0"/>
                <a:cs typeface="Times New Roman" panose="02020603050405020304" pitchFamily="18" charset="0"/>
              </a:rPr>
              <a:t> - name of the chromosome or scaffold; chromosome names can be given with or without the '</a:t>
            </a:r>
            <a:r>
              <a:rPr lang="en-US" sz="2000" dirty="0" err="1">
                <a:latin typeface="Times New Roman" panose="02020603050405020304" pitchFamily="18" charset="0"/>
                <a:cs typeface="Times New Roman" panose="02020603050405020304" pitchFamily="18" charset="0"/>
              </a:rPr>
              <a:t>chr</a:t>
            </a:r>
            <a:r>
              <a:rPr lang="en-US" sz="2000" dirty="0">
                <a:latin typeface="Times New Roman" panose="02020603050405020304" pitchFamily="18" charset="0"/>
                <a:cs typeface="Times New Roman" panose="02020603050405020304" pitchFamily="18" charset="0"/>
              </a:rPr>
              <a:t>' prefix. </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source</a:t>
            </a:r>
            <a:r>
              <a:rPr lang="en-US" sz="2000" dirty="0">
                <a:latin typeface="Times New Roman" panose="02020603050405020304" pitchFamily="18" charset="0"/>
                <a:cs typeface="Times New Roman" panose="02020603050405020304" pitchFamily="18" charset="0"/>
              </a:rPr>
              <a:t> - name of the program that generated this feature, or the data source (database or project name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feature</a:t>
            </a:r>
            <a:r>
              <a:rPr lang="en-US" sz="2000" dirty="0">
                <a:latin typeface="Times New Roman" panose="02020603050405020304" pitchFamily="18" charset="0"/>
                <a:cs typeface="Times New Roman" panose="02020603050405020304" pitchFamily="18" charset="0"/>
              </a:rPr>
              <a:t> - feature type name, e.g. Gene, Variation, </a:t>
            </a:r>
            <a:r>
              <a:rPr lang="en-US" sz="2000" dirty="0" smtClean="0">
                <a:latin typeface="Times New Roman" panose="02020603050405020304" pitchFamily="18" charset="0"/>
                <a:cs typeface="Times New Roman" panose="02020603050405020304" pitchFamily="18" charset="0"/>
              </a:rPr>
              <a:t>Similarity.</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start</a:t>
            </a:r>
            <a:r>
              <a:rPr lang="en-US" sz="2000" dirty="0">
                <a:latin typeface="Times New Roman" panose="02020603050405020304" pitchFamily="18" charset="0"/>
                <a:cs typeface="Times New Roman" panose="02020603050405020304" pitchFamily="18" charset="0"/>
              </a:rPr>
              <a:t> - Start </a:t>
            </a:r>
            <a:r>
              <a:rPr lang="en-US" sz="2000" dirty="0" smtClean="0">
                <a:latin typeface="Times New Roman" panose="02020603050405020304" pitchFamily="18" charset="0"/>
                <a:cs typeface="Times New Roman" panose="02020603050405020304" pitchFamily="18" charset="0"/>
              </a:rPr>
              <a:t>position</a:t>
            </a:r>
            <a:r>
              <a:rPr lang="en-US" sz="2000" dirty="0">
                <a:latin typeface="Times New Roman" panose="02020603050405020304" pitchFamily="18" charset="0"/>
                <a:cs typeface="Times New Roman" panose="02020603050405020304" pitchFamily="18" charset="0"/>
              </a:rPr>
              <a:t> of the feature, with sequence numbering starting at 1.</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end</a:t>
            </a:r>
            <a:r>
              <a:rPr lang="en-US" sz="2000" dirty="0">
                <a:latin typeface="Times New Roman" panose="02020603050405020304" pitchFamily="18" charset="0"/>
                <a:cs typeface="Times New Roman" panose="02020603050405020304" pitchFamily="18" charset="0"/>
              </a:rPr>
              <a:t> - End </a:t>
            </a:r>
            <a:r>
              <a:rPr lang="en-US" sz="2000" dirty="0" smtClean="0">
                <a:latin typeface="Times New Roman" panose="02020603050405020304" pitchFamily="18" charset="0"/>
                <a:cs typeface="Times New Roman" panose="02020603050405020304" pitchFamily="18" charset="0"/>
              </a:rPr>
              <a:t>position</a:t>
            </a:r>
            <a:r>
              <a:rPr lang="en-US" sz="2000" dirty="0">
                <a:latin typeface="Times New Roman" panose="02020603050405020304" pitchFamily="18" charset="0"/>
                <a:cs typeface="Times New Roman" panose="02020603050405020304" pitchFamily="18" charset="0"/>
              </a:rPr>
              <a:t> of the feature, with sequence numbering starting at 1.</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score</a:t>
            </a:r>
            <a:r>
              <a:rPr lang="en-US" sz="2000" dirty="0">
                <a:latin typeface="Times New Roman" panose="02020603050405020304" pitchFamily="18" charset="0"/>
                <a:cs typeface="Times New Roman" panose="02020603050405020304" pitchFamily="18" charset="0"/>
              </a:rPr>
              <a:t> - A floating point value.</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strand</a:t>
            </a:r>
            <a:r>
              <a:rPr lang="en-US" sz="2000" dirty="0">
                <a:latin typeface="Times New Roman" panose="02020603050405020304" pitchFamily="18" charset="0"/>
                <a:cs typeface="Times New Roman" panose="02020603050405020304" pitchFamily="18" charset="0"/>
              </a:rPr>
              <a:t> - defined as + (forward) or - (reverse).</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 frame</a:t>
            </a:r>
            <a:r>
              <a:rPr lang="en-US" sz="2000" dirty="0">
                <a:latin typeface="Times New Roman" panose="02020603050405020304" pitchFamily="18" charset="0"/>
                <a:cs typeface="Times New Roman" panose="02020603050405020304" pitchFamily="18" charset="0"/>
              </a:rPr>
              <a:t> - One of '0', '1' or '2'. '0' indicates that the first base of the feature is the first base of a codon, '1' that the second base is the first base of a codon, and so 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 attribute</a:t>
            </a:r>
            <a:r>
              <a:rPr lang="en-US" sz="2000" dirty="0">
                <a:latin typeface="Times New Roman" panose="02020603050405020304" pitchFamily="18" charset="0"/>
                <a:cs typeface="Times New Roman" panose="02020603050405020304" pitchFamily="18" charset="0"/>
              </a:rPr>
              <a:t> - A semicolon-separated list of tag-value pairs, providing additional information about each feature</a:t>
            </a:r>
            <a:r>
              <a:rPr lang="en-US" dirty="0" smtClean="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0" y="883050"/>
            <a:ext cx="10740980" cy="40483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2189342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1" y="4095481"/>
            <a:ext cx="10214508" cy="965916"/>
          </a:xfrm>
        </p:spPr>
        <p:txBody>
          <a:bodyPr>
            <a:normAutofit fontScale="90000"/>
          </a:bodyPr>
          <a:lstStyle/>
          <a:p>
            <a:pPr>
              <a:lnSpc>
                <a:spcPct val="150000"/>
              </a:lnSpc>
            </a:pPr>
            <a:r>
              <a:rPr lang="en-US" sz="2700" b="1" dirty="0">
                <a:latin typeface="Times New Roman" panose="02020603050405020304" pitchFamily="18" charset="0"/>
                <a:cs typeface="Times New Roman" panose="02020603050405020304" pitchFamily="18" charset="0"/>
              </a:rPr>
              <a:t>Supporting Materials</a:t>
            </a:r>
            <a:r>
              <a:rPr lang="en-US" sz="2700" b="1" dirty="0" smtClean="0">
                <a:latin typeface="Times New Roman" panose="02020603050405020304" pitchFamily="18" charset="0"/>
                <a:cs typeface="Times New Roman" panose="02020603050405020304" pitchFamily="18" charset="0"/>
              </a:rPr>
              <a:t>:</a:t>
            </a:r>
            <a:r>
              <a:rPr lang="en-US" sz="2700" b="1" dirty="0">
                <a:latin typeface="Times New Roman" panose="02020603050405020304" pitchFamily="18" charset="0"/>
                <a:cs typeface="Times New Roman" panose="02020603050405020304" pitchFamily="18" charset="0"/>
              </a:rPr>
              <a:t/>
            </a:r>
            <a:br>
              <a:rPr lang="en-US" sz="2700" b="1"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Please click on the </a:t>
            </a:r>
            <a:r>
              <a:rPr lang="en-US" sz="2700" b="1" dirty="0">
                <a:latin typeface="Times New Roman" panose="02020603050405020304" pitchFamily="18" charset="0"/>
                <a:cs typeface="Times New Roman" panose="02020603050405020304" pitchFamily="18" charset="0"/>
              </a:rPr>
              <a:t>topics</a:t>
            </a:r>
            <a:r>
              <a:rPr lang="en-US" sz="2700" dirty="0">
                <a:latin typeface="Times New Roman" panose="02020603050405020304" pitchFamily="18" charset="0"/>
                <a:cs typeface="Times New Roman" panose="02020603050405020304" pitchFamily="18" charset="0"/>
              </a:rPr>
              <a:t> to be </a:t>
            </a:r>
            <a:r>
              <a:rPr lang="en-US" sz="2700" dirty="0" smtClean="0">
                <a:latin typeface="Times New Roman" panose="02020603050405020304" pitchFamily="18" charset="0"/>
                <a:cs typeface="Times New Roman" panose="02020603050405020304" pitchFamily="18" charset="0"/>
              </a:rPr>
              <a:t>directed </a:t>
            </a:r>
            <a:r>
              <a:rPr lang="en-US" sz="2700" dirty="0">
                <a:latin typeface="Times New Roman" panose="02020603050405020304" pitchFamily="18" charset="0"/>
                <a:cs typeface="Times New Roman" panose="02020603050405020304" pitchFamily="18" charset="0"/>
              </a:rPr>
              <a:t>to the websites or </a:t>
            </a:r>
            <a:r>
              <a:rPr lang="en-US" sz="2700" dirty="0" smtClean="0">
                <a:latin typeface="Times New Roman" panose="02020603050405020304" pitchFamily="18" charset="0"/>
                <a:cs typeface="Times New Roman" panose="02020603050405020304" pitchFamily="18" charset="0"/>
              </a:rPr>
              <a:t>book </a:t>
            </a:r>
            <a:r>
              <a:rPr lang="en-US" sz="2700" dirty="0">
                <a:latin typeface="Times New Roman" panose="02020603050405020304" pitchFamily="18" charset="0"/>
                <a:cs typeface="Times New Roman" panose="02020603050405020304" pitchFamily="18" charset="0"/>
              </a:rPr>
              <a:t>that were used in this </a:t>
            </a:r>
            <a:r>
              <a:rPr lang="en-US" sz="2700" dirty="0" err="1">
                <a:latin typeface="Times New Roman" panose="02020603050405020304" pitchFamily="18" charset="0"/>
                <a:cs typeface="Times New Roman" panose="02020603050405020304" pitchFamily="18" charset="0"/>
              </a:rPr>
              <a:t>Powerpoint</a:t>
            </a:r>
            <a:r>
              <a:rPr lang="en-US" sz="27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(they are hyperlinks).</a:t>
            </a:r>
            <a:r>
              <a:rPr lang="en-US" sz="2200" b="1" dirty="0" smtClean="0">
                <a:latin typeface="Times New Roman" panose="02020603050405020304" pitchFamily="18" charset="0"/>
                <a:cs typeface="Times New Roman" panose="02020603050405020304" pitchFamily="18" charset="0"/>
              </a:rPr>
              <a:t/>
            </a:r>
            <a:br>
              <a:rPr lang="en-US" sz="2200" b="1"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2"/>
              </a:rPr>
              <a:t>Jupyter Notebook</a:t>
            </a:r>
            <a:r>
              <a:rPr lang="en-US" sz="2700" u="sng" dirty="0" smtClean="0">
                <a:latin typeface="Times New Roman" panose="02020603050405020304" pitchFamily="18" charset="0"/>
                <a:cs typeface="Times New Roman" panose="02020603050405020304" pitchFamily="18" charset="0"/>
              </a:rPr>
              <a:t/>
            </a:r>
            <a:br>
              <a:rPr lang="en-US" sz="2700" u="sng" dirty="0" smtClean="0">
                <a:latin typeface="Times New Roman" panose="02020603050405020304" pitchFamily="18" charset="0"/>
                <a:cs typeface="Times New Roman" panose="02020603050405020304" pitchFamily="18" charset="0"/>
              </a:rPr>
            </a:br>
            <a:r>
              <a:rPr lang="en-US" sz="2700" u="sng" dirty="0" smtClean="0">
                <a:latin typeface="Times New Roman" panose="02020603050405020304" pitchFamily="18" charset="0"/>
                <a:cs typeface="Times New Roman" panose="02020603050405020304" pitchFamily="18" charset="0"/>
                <a:hlinkClick r:id="rId3"/>
              </a:rPr>
              <a:t>Pandas Introduction, Series</a:t>
            </a:r>
            <a:r>
              <a:rPr lang="en-US" sz="2700" u="sng" dirty="0">
                <a:latin typeface="Times New Roman" panose="02020603050405020304" pitchFamily="18" charset="0"/>
                <a:cs typeface="Times New Roman" panose="02020603050405020304" pitchFamily="18" charset="0"/>
              </a:rPr>
              <a:t/>
            </a:r>
            <a:br>
              <a:rPr lang="en-US" sz="2700" u="sng" dirty="0">
                <a:latin typeface="Times New Roman" panose="02020603050405020304" pitchFamily="18" charset="0"/>
                <a:cs typeface="Times New Roman" panose="02020603050405020304" pitchFamily="18" charset="0"/>
              </a:rPr>
            </a:br>
            <a:r>
              <a:rPr lang="en-US" sz="2700" u="sng" dirty="0" smtClean="0">
                <a:latin typeface="Times New Roman" panose="02020603050405020304" pitchFamily="18" charset="0"/>
                <a:cs typeface="Times New Roman" panose="02020603050405020304" pitchFamily="18" charset="0"/>
                <a:hlinkClick r:id="rId4"/>
              </a:rPr>
              <a:t>Pandas </a:t>
            </a:r>
            <a:r>
              <a:rPr lang="en-US" sz="2700" u="sng" dirty="0" err="1" smtClean="0">
                <a:latin typeface="Times New Roman" panose="02020603050405020304" pitchFamily="18" charset="0"/>
                <a:cs typeface="Times New Roman" panose="02020603050405020304" pitchFamily="18" charset="0"/>
                <a:hlinkClick r:id="rId4"/>
              </a:rPr>
              <a:t>DataFrame</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5"/>
              </a:rPr>
              <a:t>Google </a:t>
            </a:r>
            <a:r>
              <a:rPr lang="en-US" sz="2700" dirty="0" err="1" smtClean="0">
                <a:latin typeface="Times New Roman" panose="02020603050405020304" pitchFamily="18" charset="0"/>
                <a:cs typeface="Times New Roman" panose="02020603050405020304" pitchFamily="18" charset="0"/>
                <a:hlinkClick r:id="rId5"/>
              </a:rPr>
              <a:t>Colab</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6"/>
              </a:rPr>
              <a:t>GFF File Format</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hlinkClick r:id="rId7"/>
              </a:rPr>
              <a:t>Example</a:t>
            </a:r>
            <a:r>
              <a:rPr lang="en-US" sz="2200" dirty="0" smtClean="0"/>
              <a:t/>
            </a:r>
            <a:br>
              <a:rPr lang="en-US" sz="2200" dirty="0" smtClean="0"/>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a:p>
        </p:txBody>
      </p:sp>
    </p:spTree>
    <p:extLst>
      <p:ext uri="{BB962C8B-B14F-4D97-AF65-F5344CB8AC3E}">
        <p14:creationId xmlns:p14="http://schemas.microsoft.com/office/powerpoint/2010/main" val="38079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7431" y="-437882"/>
            <a:ext cx="10343295" cy="2129204"/>
          </a:xfrm>
        </p:spPr>
        <p:txBody>
          <a:bodyPr>
            <a:normAutofit/>
          </a:bodyPr>
          <a:lstStyle/>
          <a:p>
            <a:r>
              <a:rPr lang="en-US" sz="2800" b="1" dirty="0">
                <a:latin typeface="Times New Roman" panose="02020603050405020304" pitchFamily="18" charset="0"/>
                <a:cs typeface="Times New Roman" panose="02020603050405020304" pitchFamily="18" charset="0"/>
              </a:rPr>
              <a:t>LEARNING OBJECTIVES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1017431" y="1184856"/>
            <a:ext cx="9697792" cy="5078313"/>
          </a:xfrm>
          <a:prstGeom prst="rect">
            <a:avLst/>
          </a:prstGeom>
        </p:spPr>
        <p:txBody>
          <a:bodyPr wrap="square">
            <a:spAutoFit/>
          </a:bodyPr>
          <a:lstStyle/>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Getting </a:t>
            </a:r>
            <a:r>
              <a:rPr lang="en-US" sz="2000" dirty="0">
                <a:latin typeface="Times New Roman" panose="02020603050405020304" pitchFamily="18" charset="0"/>
                <a:cs typeface="Times New Roman" panose="02020603050405020304" pitchFamily="18" charset="0"/>
              </a:rPr>
              <a:t>started</a:t>
            </a:r>
            <a:endParaRPr lang="en-US" sz="2000" dirty="0"/>
          </a:p>
          <a:p>
            <a:pPr lvl="0"/>
            <a:r>
              <a:rPr lang="en-US" sz="2000" dirty="0" smtClean="0">
                <a:latin typeface="Times New Roman" panose="02020603050405020304" pitchFamily="18" charset="0"/>
                <a:cs typeface="Times New Roman" panose="02020603050405020304" pitchFamily="18" charset="0"/>
              </a:rPr>
              <a:t>Installation</a:t>
            </a:r>
            <a:endParaRPr lang="en-US" sz="2000" dirty="0"/>
          </a:p>
          <a:p>
            <a:pPr lvl="0"/>
            <a:r>
              <a:rPr lang="en-US" sz="2000" dirty="0">
                <a:latin typeface="Times New Roman" panose="02020603050405020304" pitchFamily="18" charset="0"/>
                <a:cs typeface="Times New Roman" panose="02020603050405020304" pitchFamily="18" charset="0"/>
              </a:rPr>
              <a:t>Starting the Jupyter Notebook Server</a:t>
            </a:r>
            <a:endParaRPr lang="en-US" sz="2000" dirty="0"/>
          </a:p>
          <a:p>
            <a:pPr lvl="0"/>
            <a:r>
              <a:rPr lang="en-US" sz="2000" dirty="0">
                <a:latin typeface="Times New Roman" panose="02020603050405020304" pitchFamily="18" charset="0"/>
                <a:cs typeface="Times New Roman" panose="02020603050405020304" pitchFamily="18" charset="0"/>
              </a:rPr>
              <a:t>Creating a Notebook</a:t>
            </a:r>
            <a:endParaRPr lang="en-US" sz="2000" dirty="0"/>
          </a:p>
          <a:p>
            <a:pPr lvl="0"/>
            <a:r>
              <a:rPr lang="en-US" sz="2000" dirty="0">
                <a:latin typeface="Times New Roman" panose="02020603050405020304" pitchFamily="18" charset="0"/>
                <a:cs typeface="Times New Roman" panose="02020603050405020304" pitchFamily="18" charset="0"/>
              </a:rPr>
              <a:t>Naming</a:t>
            </a:r>
          </a:p>
          <a:p>
            <a:pPr lvl="0"/>
            <a:r>
              <a:rPr lang="en-US" sz="2000" dirty="0">
                <a:latin typeface="Times New Roman" panose="02020603050405020304" pitchFamily="18" charset="0"/>
                <a:cs typeface="Times New Roman" panose="02020603050405020304" pitchFamily="18" charset="0"/>
              </a:rPr>
              <a:t>Running cells</a:t>
            </a:r>
          </a:p>
          <a:p>
            <a:pPr lvl="0"/>
            <a:endParaRPr lang="en-US"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Introduction</a:t>
            </a:r>
          </a:p>
          <a:p>
            <a:pPr lvl="0"/>
            <a:r>
              <a:rPr lang="en-US" dirty="0">
                <a:latin typeface="Times New Roman" panose="02020603050405020304" pitchFamily="18" charset="0"/>
                <a:cs typeface="Times New Roman" panose="02020603050405020304" pitchFamily="18" charset="0"/>
              </a:rPr>
              <a:t>Getting started</a:t>
            </a:r>
          </a:p>
          <a:p>
            <a:pPr lvl="0"/>
            <a:r>
              <a:rPr lang="en-US" dirty="0">
                <a:latin typeface="Times New Roman" panose="02020603050405020304" pitchFamily="18" charset="0"/>
                <a:cs typeface="Times New Roman" panose="02020603050405020304" pitchFamily="18" charset="0"/>
              </a:rPr>
              <a:t>Installation</a:t>
            </a:r>
          </a:p>
          <a:p>
            <a:pPr lvl="0"/>
            <a:r>
              <a:rPr lang="en-US" dirty="0" smtClean="0">
                <a:latin typeface="Times New Roman" panose="02020603050405020304" pitchFamily="18" charset="0"/>
                <a:cs typeface="Times New Roman" panose="02020603050405020304" pitchFamily="18" charset="0"/>
              </a:rPr>
              <a:t>pandas data structures</a:t>
            </a:r>
          </a:p>
          <a:p>
            <a:r>
              <a:rPr lang="en-US" dirty="0" smtClean="0">
                <a:latin typeface="Times New Roman" panose="02020603050405020304" pitchFamily="18" charset="0"/>
                <a:cs typeface="Times New Roman" panose="02020603050405020304" pitchFamily="18" charset="0"/>
              </a:rPr>
              <a:t>GFF file format – Definition</a:t>
            </a:r>
          </a:p>
          <a:p>
            <a:r>
              <a:rPr lang="en-US" dirty="0">
                <a:latin typeface="Times New Roman" panose="02020603050405020304" pitchFamily="18" charset="0"/>
                <a:cs typeface="Times New Roman" panose="02020603050405020304" pitchFamily="18" charset="0"/>
              </a:rPr>
              <a:t>The Jupyter file (Working with </a:t>
            </a:r>
            <a:r>
              <a:rPr lang="en-US" dirty="0" smtClean="0">
                <a:latin typeface="Times New Roman" panose="02020603050405020304" pitchFamily="18" charset="0"/>
                <a:cs typeface="Times New Roman" panose="02020603050405020304" pitchFamily="18" charset="0"/>
              </a:rPr>
              <a:t>a GFF </a:t>
            </a:r>
            <a:r>
              <a:rPr lang="en-US" dirty="0" err="1" smtClean="0">
                <a:latin typeface="Times New Roman" panose="02020603050405020304" pitchFamily="18" charset="0"/>
                <a:cs typeface="Times New Roman" panose="02020603050405020304" pitchFamily="18" charset="0"/>
              </a:rPr>
              <a:t>DataFrames</a:t>
            </a:r>
            <a:r>
              <a:rPr lang="en-US" dirty="0">
                <a:latin typeface="Times New Roman" panose="02020603050405020304" pitchFamily="18" charset="0"/>
                <a:cs typeface="Times New Roman" panose="02020603050405020304" pitchFamily="18" charset="0"/>
              </a:rPr>
              <a:t>, Reading a Tabular Data, Selecting a Subset of a Table, Filtering a Table, Creating Plots, doing some statistics, sharing the code, etc.)</a:t>
            </a:r>
            <a:endParaRPr lang="en-US"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1017431" y="1184462"/>
            <a:ext cx="1622738" cy="506860"/>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Jupyter Notebook</a:t>
            </a:r>
            <a:endParaRPr lang="en-US" dirty="0">
              <a:solidFill>
                <a:schemeClr val="bg1"/>
              </a:solidFill>
            </a:endParaRPr>
          </a:p>
        </p:txBody>
      </p:sp>
      <p:sp>
        <p:nvSpPr>
          <p:cNvPr id="6" name="Rectangle 5"/>
          <p:cNvSpPr/>
          <p:nvPr/>
        </p:nvSpPr>
        <p:spPr>
          <a:xfrm>
            <a:off x="1017431" y="3691567"/>
            <a:ext cx="1622738" cy="454908"/>
          </a:xfrm>
          <a:prstGeom prst="rect">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Pandas</a:t>
            </a:r>
            <a:endParaRPr lang="en-US" dirty="0">
              <a:solidFill>
                <a:schemeClr val="bg1"/>
              </a:solidFill>
            </a:endParaRPr>
          </a:p>
        </p:txBody>
      </p:sp>
      <p:sp>
        <p:nvSpPr>
          <p:cNvPr id="8" name="Slide Number Placeholder 7"/>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53841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3" y="365760"/>
            <a:ext cx="10515600" cy="1325562"/>
          </a:xfrm>
        </p:spPr>
        <p:txBody>
          <a:bodyPr>
            <a:normAutofit/>
          </a:bodyPr>
          <a:lstStyle/>
          <a:p>
            <a:r>
              <a:rPr lang="en-US" sz="2400" b="1" dirty="0" smtClean="0">
                <a:latin typeface="Times New Roman" panose="02020603050405020304" pitchFamily="18" charset="0"/>
                <a:cs typeface="Times New Roman" panose="02020603050405020304" pitchFamily="18" charset="0"/>
              </a:rPr>
              <a:t>What is Jupyter Notebook?</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43943" y="1691322"/>
            <a:ext cx="9968248"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Jupyter Notebook is an open source web application that you can use to </a:t>
            </a:r>
            <a:r>
              <a:rPr lang="en-US" sz="2000" b="1" dirty="0">
                <a:latin typeface="Times New Roman" panose="02020603050405020304" pitchFamily="18" charset="0"/>
                <a:cs typeface="Times New Roman" panose="02020603050405020304" pitchFamily="18" charset="0"/>
              </a:rPr>
              <a:t>create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share</a:t>
            </a:r>
            <a:r>
              <a:rPr lang="en-US" sz="2000" dirty="0">
                <a:latin typeface="Times New Roman" panose="02020603050405020304" pitchFamily="18" charset="0"/>
                <a:cs typeface="Times New Roman" panose="02020603050405020304" pitchFamily="18" charset="0"/>
              </a:rPr>
              <a:t> documents that contain live code, equations, visualizations, and </a:t>
            </a:r>
            <a:r>
              <a:rPr lang="en-US" sz="2000" dirty="0" smtClean="0">
                <a:latin typeface="Times New Roman" panose="02020603050405020304" pitchFamily="18" charset="0"/>
                <a:cs typeface="Times New Roman" panose="02020603050405020304" pitchFamily="18" charset="0"/>
              </a:rPr>
              <a:t>text.</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43943" y="3016884"/>
            <a:ext cx="9878095"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Jupyter Notebooks are a spin-off project from the </a:t>
            </a:r>
            <a:r>
              <a:rPr lang="en-US" sz="2000" dirty="0" err="1">
                <a:latin typeface="Times New Roman" panose="02020603050405020304" pitchFamily="18" charset="0"/>
                <a:cs typeface="Times New Roman" panose="02020603050405020304" pitchFamily="18" charset="0"/>
              </a:rPr>
              <a:t>IPython</a:t>
            </a:r>
            <a:r>
              <a:rPr lang="en-US" sz="2000" dirty="0">
                <a:latin typeface="Times New Roman" panose="02020603050405020304" pitchFamily="18" charset="0"/>
                <a:cs typeface="Times New Roman" panose="02020603050405020304" pitchFamily="18" charset="0"/>
              </a:rPr>
              <a:t> project, which used to have an </a:t>
            </a:r>
            <a:r>
              <a:rPr lang="en-US" sz="2000" dirty="0" err="1">
                <a:latin typeface="Times New Roman" panose="02020603050405020304" pitchFamily="18" charset="0"/>
                <a:cs typeface="Times New Roman" panose="02020603050405020304" pitchFamily="18" charset="0"/>
              </a:rPr>
              <a:t>IPython</a:t>
            </a:r>
            <a:r>
              <a:rPr lang="en-US" sz="2000" dirty="0">
                <a:latin typeface="Times New Roman" panose="02020603050405020304" pitchFamily="18" charset="0"/>
                <a:cs typeface="Times New Roman" panose="02020603050405020304" pitchFamily="18" charset="0"/>
              </a:rPr>
              <a:t> Notebook project itself.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name, Jupyter, comes from the core supported programming languages that it supports: Julia, Python, and R.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935" y="5346132"/>
            <a:ext cx="954109" cy="1105146"/>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209687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186" y="1795311"/>
            <a:ext cx="6551541" cy="2423397"/>
          </a:xfrm>
        </p:spPr>
        <p:txBody>
          <a:bodyPr>
            <a:noAutofit/>
          </a:bodyPr>
          <a:lstStyle/>
          <a:p>
            <a:r>
              <a:rPr lang="en-US" sz="2400" b="1" dirty="0" smtClean="0">
                <a:latin typeface="Times New Roman" panose="02020603050405020304" pitchFamily="18" charset="0"/>
                <a:cs typeface="Times New Roman" panose="02020603050405020304" pitchFamily="18" charset="0"/>
              </a:rPr>
              <a:t>Getting Up and Running With Jupyter Notebook</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Jupyter Notebook is not included with Python, so if you want to try it out, you will need to install Jupyter.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There are many distributions of the Python language. Here we will focus on just two of them for the purposes of </a:t>
            </a:r>
            <a:r>
              <a:rPr lang="en-US" sz="2000" b="1" dirty="0" smtClean="0">
                <a:latin typeface="Times New Roman" panose="02020603050405020304" pitchFamily="18" charset="0"/>
                <a:cs typeface="Times New Roman" panose="02020603050405020304" pitchFamily="18" charset="0"/>
              </a:rPr>
              <a:t>installing Jupyter Notebook</a:t>
            </a:r>
            <a:r>
              <a:rPr lang="en-US" sz="2000" dirty="0" smtClean="0">
                <a:latin typeface="Times New Roman" panose="02020603050405020304" pitchFamily="18" charset="0"/>
                <a:cs typeface="Times New Roman" panose="02020603050405020304" pitchFamily="18" charset="0"/>
              </a:rPr>
              <a:t>.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You can find other ways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217" t="31173" b="15306"/>
          <a:stretch/>
        </p:blipFill>
        <p:spPr>
          <a:xfrm>
            <a:off x="7993640" y="3007009"/>
            <a:ext cx="3417216" cy="3213958"/>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3640752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1217" y="953036"/>
            <a:ext cx="10715222" cy="421653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Installation</a:t>
            </a:r>
            <a:endParaRPr lang="en-US" sz="24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can use a handy tool that comes with Python called </a:t>
            </a:r>
            <a:r>
              <a:rPr lang="en-US" sz="2000" b="1" dirty="0">
                <a:latin typeface="Times New Roman" panose="02020603050405020304" pitchFamily="18" charset="0"/>
                <a:cs typeface="Times New Roman" panose="02020603050405020304" pitchFamily="18" charset="0"/>
              </a:rPr>
              <a:t>pip</a:t>
            </a:r>
            <a:r>
              <a:rPr lang="en-US" sz="2000" dirty="0">
                <a:latin typeface="Times New Roman" panose="02020603050405020304" pitchFamily="18" charset="0"/>
                <a:cs typeface="Times New Roman" panose="02020603050405020304" pitchFamily="18" charset="0"/>
              </a:rPr>
              <a:t> to install Jupyter Notebook like this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next most popular distribution of Python is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hlinkClick r:id="rId3"/>
              </a:rPr>
              <a:t>Anaconda</a:t>
            </a:r>
            <a:r>
              <a:rPr lang="en-US" sz="2000" dirty="0" smtClean="0">
                <a:latin typeface="Times New Roman" panose="02020603050405020304" pitchFamily="18" charset="0"/>
                <a:cs typeface="Times New Roman" panose="02020603050405020304" pitchFamily="18" charset="0"/>
              </a:rPr>
              <a:t>. Anaconda </a:t>
            </a:r>
            <a:r>
              <a:rPr lang="en-US" sz="2000" dirty="0">
                <a:latin typeface="Times New Roman" panose="02020603050405020304" pitchFamily="18" charset="0"/>
                <a:cs typeface="Times New Roman" panose="02020603050405020304" pitchFamily="18" charset="0"/>
              </a:rPr>
              <a:t>has its own installer tool called </a:t>
            </a:r>
            <a:r>
              <a:rPr lang="en-US" sz="2000" b="1" dirty="0" err="1">
                <a:latin typeface="Times New Roman" panose="02020603050405020304" pitchFamily="18" charset="0"/>
                <a:cs typeface="Times New Roman" panose="02020603050405020304" pitchFamily="18" charset="0"/>
              </a:rPr>
              <a:t>conda</a:t>
            </a:r>
            <a:r>
              <a:rPr lang="en-US" sz="2000" dirty="0">
                <a:latin typeface="Times New Roman" panose="02020603050405020304" pitchFamily="18" charset="0"/>
                <a:cs typeface="Times New Roman" panose="02020603050405020304" pitchFamily="18" charset="0"/>
              </a:rPr>
              <a:t> that you could use for installing a third-party package. However, Anaconda comes with many scientific libraries preinstalled, including the Jupyter Notebook, so you don’t actually need to do anything other than install Anaconda itself</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87" y="2573659"/>
            <a:ext cx="7959144" cy="975291"/>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1581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2" y="-263039"/>
            <a:ext cx="10691025" cy="1483943"/>
          </a:xfrm>
        </p:spPr>
        <p:txBody>
          <a:bodyPr>
            <a:normAutofit/>
          </a:bodyPr>
          <a:lstStyle/>
          <a:p>
            <a:r>
              <a:rPr lang="en-US" sz="2400" b="1" dirty="0">
                <a:latin typeface="Times New Roman" panose="02020603050405020304" pitchFamily="18" charset="0"/>
                <a:cs typeface="Times New Roman" panose="02020603050405020304" pitchFamily="18" charset="0"/>
              </a:rPr>
              <a:t>Starting the Jupyter Notebook </a:t>
            </a:r>
            <a:r>
              <a:rPr lang="en-US" sz="2400" b="1" dirty="0" smtClean="0">
                <a:latin typeface="Times New Roman" panose="02020603050405020304" pitchFamily="18" charset="0"/>
                <a:cs typeface="Times New Roman" panose="02020603050405020304" pitchFamily="18" charset="0"/>
              </a:rPr>
              <a:t>Server</a:t>
            </a:r>
            <a:endParaRPr lang="en-US" sz="2400" dirty="0"/>
          </a:p>
        </p:txBody>
      </p:sp>
      <p:sp>
        <p:nvSpPr>
          <p:cNvPr id="3" name="Rectangle 2"/>
          <p:cNvSpPr/>
          <p:nvPr/>
        </p:nvSpPr>
        <p:spPr>
          <a:xfrm>
            <a:off x="594039" y="786242"/>
            <a:ext cx="10443155"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Now </a:t>
            </a:r>
            <a:r>
              <a:rPr lang="en-US" sz="2000" dirty="0">
                <a:latin typeface="Times New Roman" panose="02020603050405020304" pitchFamily="18" charset="0"/>
                <a:cs typeface="Times New Roman" panose="02020603050405020304" pitchFamily="18" charset="0"/>
              </a:rPr>
              <a:t>that you have Jupyter installed, let’s learn how to use it. To get started, all you need to do is open up your terminal application and go to a folder of your choice.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just go to that location in your terminal and run the following command:</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89" y="2578634"/>
            <a:ext cx="8989453" cy="888105"/>
          </a:xfrm>
          <a:prstGeom prst="rect">
            <a:avLst/>
          </a:prstGeom>
        </p:spPr>
      </p:pic>
      <p:sp>
        <p:nvSpPr>
          <p:cNvPr id="5" name="Rectangle 4"/>
          <p:cNvSpPr/>
          <p:nvPr/>
        </p:nvSpPr>
        <p:spPr>
          <a:xfrm>
            <a:off x="669701" y="3577471"/>
            <a:ext cx="1047052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will start up Jupyter and your default browser should start (or open a new tab) to the following URL: </a:t>
            </a:r>
            <a:r>
              <a:rPr lang="en-US" sz="2000" dirty="0">
                <a:solidFill>
                  <a:srgbClr val="FFFF00"/>
                </a:solidFill>
                <a:latin typeface="Times New Roman" panose="02020603050405020304" pitchFamily="18" charset="0"/>
                <a:cs typeface="Times New Roman" panose="02020603050405020304" pitchFamily="18" charset="0"/>
                <a:hlinkClick r:id="rId4"/>
              </a:rPr>
              <a:t>http://localhost:8888/tree</a:t>
            </a: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669701" y="4314779"/>
            <a:ext cx="6400802" cy="67710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Your browser should now </a:t>
            </a:r>
            <a:r>
              <a:rPr lang="en-US" sz="2000" dirty="0" smtClean="0">
                <a:latin typeface="Times New Roman" panose="02020603050405020304" pitchFamily="18" charset="0"/>
                <a:cs typeface="Times New Roman" panose="02020603050405020304" pitchFamily="18" charset="0"/>
              </a:rPr>
              <a:t>look </a:t>
            </a:r>
            <a:r>
              <a:rPr lang="en-US" sz="2000" dirty="0">
                <a:latin typeface="Times New Roman" panose="02020603050405020304" pitchFamily="18" charset="0"/>
                <a:cs typeface="Times New Roman" panose="02020603050405020304" pitchFamily="18" charset="0"/>
              </a:rPr>
              <a:t>like this</a:t>
            </a:r>
            <a:r>
              <a:rPr lang="en-US" sz="2000"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5767" y="4868214"/>
            <a:ext cx="8358389" cy="1773710"/>
          </a:xfrm>
          <a:prstGeom prst="rect">
            <a:avLst/>
          </a:prstGeom>
        </p:spPr>
      </p:pic>
      <p:sp>
        <p:nvSpPr>
          <p:cNvPr id="10" name="Slide Number Placeholder 9"/>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1464879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280978"/>
            <a:ext cx="10515600" cy="703186"/>
          </a:xfrm>
        </p:spPr>
        <p:txBody>
          <a:bodyPr>
            <a:normAutofit fontScale="90000"/>
          </a:bodyPr>
          <a:lstStyle/>
          <a:p>
            <a:r>
              <a:rPr lang="en-US" sz="2700" b="1" dirty="0" smtClean="0">
                <a:latin typeface="Times New Roman" panose="02020603050405020304" pitchFamily="18" charset="0"/>
                <a:cs typeface="Times New Roman" panose="02020603050405020304" pitchFamily="18" charset="0"/>
              </a:rPr>
              <a:t>Creating </a:t>
            </a:r>
            <a:r>
              <a:rPr lang="en-US" sz="2700" b="1" dirty="0">
                <a:latin typeface="Times New Roman" panose="02020603050405020304" pitchFamily="18" charset="0"/>
                <a:cs typeface="Times New Roman" panose="02020603050405020304" pitchFamily="18" charset="0"/>
              </a:rPr>
              <a:t>a Notebook</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528034" y="1167048"/>
            <a:ext cx="9813701" cy="2246769"/>
          </a:xfrm>
          <a:prstGeom prst="rect">
            <a:avLst/>
          </a:prstGeom>
        </p:spPr>
        <p:txBody>
          <a:bodyPr wrap="square">
            <a:spAutoFit/>
          </a:bodyPr>
          <a:lstStyle/>
          <a:p>
            <a:r>
              <a:rPr lang="en-US" sz="2000" dirty="0"/>
              <a:t>Let’s </a:t>
            </a:r>
            <a:r>
              <a:rPr lang="en-US" sz="2000" dirty="0" smtClean="0"/>
              <a:t>create </a:t>
            </a:r>
            <a:r>
              <a:rPr lang="en-US" sz="2000" dirty="0"/>
              <a:t>a Notebook now</a:t>
            </a:r>
            <a:r>
              <a:rPr lang="en-US" sz="2000" dirty="0" smtClean="0"/>
              <a:t>!</a:t>
            </a:r>
          </a:p>
          <a:p>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you need to do is click on the </a:t>
            </a:r>
            <a:r>
              <a:rPr lang="en-US" sz="2000" i="1" dirty="0">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button (upper </a:t>
            </a:r>
            <a:r>
              <a:rPr lang="en-US" sz="2000" dirty="0" smtClean="0">
                <a:latin typeface="Times New Roman" panose="02020603050405020304" pitchFamily="18" charset="0"/>
                <a:cs typeface="Times New Roman" panose="02020603050405020304" pitchFamily="18" charset="0"/>
              </a:rPr>
              <a:t>right, File -&gt; New-&gt;Notebook), </a:t>
            </a:r>
            <a:r>
              <a:rPr lang="en-US" sz="2000" dirty="0">
                <a:latin typeface="Times New Roman" panose="02020603050405020304" pitchFamily="18" charset="0"/>
                <a:cs typeface="Times New Roman" panose="02020603050405020304" pitchFamily="18" charset="0"/>
              </a:rPr>
              <a:t>and it will open up a list of choices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Your </a:t>
            </a:r>
            <a:r>
              <a:rPr lang="en-US" sz="2000" dirty="0">
                <a:latin typeface="Times New Roman" panose="02020603050405020304" pitchFamily="18" charset="0"/>
                <a:cs typeface="Times New Roman" panose="02020603050405020304" pitchFamily="18" charset="0"/>
              </a:rPr>
              <a:t>web page should now look like this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2"/>
              </a:rPr>
              <a:t/>
            </a:r>
            <a:br>
              <a:rPr lang="en-US" sz="2000" dirty="0">
                <a:latin typeface="Times New Roman" panose="02020603050405020304" pitchFamily="18" charset="0"/>
                <a:cs typeface="Times New Roman" panose="02020603050405020304" pitchFamily="18" charset="0"/>
                <a:hlinkClick r:id="rId2"/>
              </a:rPr>
            </a:b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432" y="2807023"/>
            <a:ext cx="7038568" cy="369680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3417203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3" y="309093"/>
            <a:ext cx="10703124" cy="1382229"/>
          </a:xfrm>
        </p:spPr>
        <p:txBody>
          <a:bodyPr/>
          <a:lstStyle/>
          <a:p>
            <a:r>
              <a:rPr lang="en-US" sz="2400" b="1" dirty="0">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657603" y="1221939"/>
            <a:ext cx="10419008"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will notice that at the top of the page is the word </a:t>
            </a:r>
            <a:r>
              <a:rPr lang="en-US" sz="2000" i="1" dirty="0">
                <a:latin typeface="Times New Roman" panose="02020603050405020304" pitchFamily="18" charset="0"/>
                <a:cs typeface="Times New Roman" panose="02020603050405020304" pitchFamily="18" charset="0"/>
              </a:rPr>
              <a:t>Untitled</a:t>
            </a:r>
            <a:r>
              <a:rPr lang="en-US" sz="2000" dirty="0">
                <a:latin typeface="Times New Roman" panose="02020603050405020304" pitchFamily="18" charset="0"/>
                <a:cs typeface="Times New Roman" panose="02020603050405020304" pitchFamily="18" charset="0"/>
              </a:rPr>
              <a:t>. This is the title for the page and the name of your Notebook. Since that isn’t a very descriptive name, let’s change it!</a:t>
            </a:r>
          </a:p>
          <a:p>
            <a:r>
              <a:rPr lang="en-US" sz="2000" dirty="0">
                <a:latin typeface="Times New Roman" panose="02020603050405020304" pitchFamily="18" charset="0"/>
                <a:cs typeface="Times New Roman" panose="02020603050405020304" pitchFamily="18" charset="0"/>
              </a:rPr>
              <a:t>Just </a:t>
            </a:r>
            <a:r>
              <a:rPr lang="en-US" sz="2000" dirty="0" smtClean="0">
                <a:latin typeface="Times New Roman" panose="02020603050405020304" pitchFamily="18" charset="0"/>
                <a:cs typeface="Times New Roman" panose="02020603050405020304" pitchFamily="18" charset="0"/>
              </a:rPr>
              <a:t>move </a:t>
            </a:r>
            <a:r>
              <a:rPr lang="en-US" sz="2000" dirty="0">
                <a:latin typeface="Times New Roman" panose="02020603050405020304" pitchFamily="18" charset="0"/>
                <a:cs typeface="Times New Roman" panose="02020603050405020304" pitchFamily="18" charset="0"/>
              </a:rPr>
              <a:t>your mouse over the word </a:t>
            </a:r>
            <a:r>
              <a:rPr lang="en-US" sz="2000" i="1" dirty="0">
                <a:latin typeface="Times New Roman" panose="02020603050405020304" pitchFamily="18" charset="0"/>
                <a:cs typeface="Times New Roman" panose="02020603050405020304" pitchFamily="18" charset="0"/>
              </a:rPr>
              <a:t>Untitled</a:t>
            </a:r>
            <a:r>
              <a:rPr lang="en-US" sz="2000" dirty="0">
                <a:latin typeface="Times New Roman" panose="02020603050405020304" pitchFamily="18" charset="0"/>
                <a:cs typeface="Times New Roman" panose="02020603050405020304" pitchFamily="18" charset="0"/>
              </a:rPr>
              <a:t> and click on the text. You should now see an in-browser dialog titled </a:t>
            </a:r>
            <a:r>
              <a:rPr lang="en-US" sz="2000" i="1" dirty="0">
                <a:latin typeface="Times New Roman" panose="02020603050405020304" pitchFamily="18" charset="0"/>
                <a:cs typeface="Times New Roman" panose="02020603050405020304" pitchFamily="18" charset="0"/>
              </a:rPr>
              <a:t>Rename Notebook</a:t>
            </a:r>
            <a:r>
              <a:rPr lang="en-US" sz="2000" dirty="0">
                <a:latin typeface="Times New Roman" panose="02020603050405020304" pitchFamily="18" charset="0"/>
                <a:cs typeface="Times New Roman" panose="02020603050405020304" pitchFamily="18" charset="0"/>
              </a:rPr>
              <a:t>. Let’s rename this one to </a:t>
            </a:r>
            <a:r>
              <a:rPr lang="en-US" sz="2000" i="1" dirty="0">
                <a:latin typeface="Times New Roman" panose="02020603050405020304" pitchFamily="18" charset="0"/>
                <a:cs typeface="Times New Roman" panose="02020603050405020304" pitchFamily="18" charset="0"/>
              </a:rPr>
              <a:t>Hello Jupyter</a:t>
            </a:r>
            <a:r>
              <a:rPr lang="en-US" sz="2000" dirty="0">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89" y="2833353"/>
            <a:ext cx="7131950" cy="3114190"/>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340493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Running Cells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845127" y="1249252"/>
            <a:ext cx="10063279" cy="255454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Notebook’s cell defaults to using code whenever you first create one, and that cell uses the kernel that you chose when you started your Notebook</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 recommend that you start yours </a:t>
            </a:r>
            <a:r>
              <a:rPr lang="en-US" sz="2000" dirty="0">
                <a:latin typeface="Times New Roman" panose="02020603050405020304" pitchFamily="18" charset="0"/>
                <a:cs typeface="Times New Roman" panose="02020603050405020304" pitchFamily="18" charset="0"/>
              </a:rPr>
              <a:t>with Python 3 as your kernel, so that means you can write Python code in your code cells.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Running a cell means that you will execute the cell’s contents. To execute a cell, you can just select the cell and click the </a:t>
            </a:r>
            <a:r>
              <a:rPr lang="en-US" sz="2000" i="1" dirty="0">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 button that is in the row of buttons along the top. It’s towards the middle. If you prefer using your keyboard, you can just </a:t>
            </a:r>
            <a:r>
              <a:rPr lang="en-US" sz="2000" dirty="0" smtClean="0">
                <a:latin typeface="Times New Roman" panose="02020603050405020304" pitchFamily="18" charset="0"/>
                <a:cs typeface="Times New Roman" panose="02020603050405020304" pitchFamily="18" charset="0"/>
              </a:rPr>
              <a:t>press </a:t>
            </a:r>
            <a:r>
              <a:rPr lang="en-US" sz="2000" i="1" dirty="0" smtClean="0">
                <a:latin typeface="Times New Roman" panose="02020603050405020304" pitchFamily="18" charset="0"/>
                <a:cs typeface="Times New Roman" panose="02020603050405020304" pitchFamily="18" charset="0"/>
              </a:rPr>
              <a:t>Shift + Enter:</a:t>
            </a:r>
            <a:endParaRPr lang="en-US" sz="2000" b="0" i="1"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707" y="3974547"/>
            <a:ext cx="8461419" cy="247776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201398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20 16x9">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6B1215-F7D8-4A06-B0EF-84A6D2B845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845</Words>
  <Application>Microsoft Office PowerPoint</Application>
  <PresentationFormat>Widescreen</PresentationFormat>
  <Paragraphs>140</Paragraphs>
  <Slides>17</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Cambria Math</vt:lpstr>
      <vt:lpstr>Times New Roman</vt:lpstr>
      <vt:lpstr>Process 20 16x9</vt:lpstr>
      <vt:lpstr>Office Theme</vt:lpstr>
      <vt:lpstr>This lecture is being recorded If you feel uncomfortable, you can turn off your camera and microphone </vt:lpstr>
      <vt:lpstr>LEARNING OBJECTIVES</vt:lpstr>
      <vt:lpstr>What is Jupyter Notebook?</vt:lpstr>
      <vt:lpstr>Getting Up and Running With Jupyter Notebook  The Jupyter Notebook is not included with Python, so if you want to try it out, you will need to install Jupyter.  There are many distributions of the Python language. Here we will focus on just two of them for the purposes of installing Jupyter Notebook.   You can find other ways here.  </vt:lpstr>
      <vt:lpstr>PowerPoint Presentation</vt:lpstr>
      <vt:lpstr>Starting the Jupyter Notebook Server</vt:lpstr>
      <vt:lpstr>Creating a Notebook </vt:lpstr>
      <vt:lpstr>Naming </vt:lpstr>
      <vt:lpstr>Running Cells </vt:lpstr>
      <vt:lpstr>Want to share your code with your friends? </vt:lpstr>
      <vt:lpstr>What is Pandas?</vt:lpstr>
      <vt:lpstr>Getting started Installation</vt:lpstr>
      <vt:lpstr>Introduction to pandas Data Structures </vt:lpstr>
      <vt:lpstr>DataFrame</vt:lpstr>
      <vt:lpstr>GFF/GTF File Format - Definition and supported options </vt:lpstr>
      <vt:lpstr>PowerPoint Presentation</vt:lpstr>
      <vt:lpstr>Supporting Materials: Please click on the topics to be directed to the websites or book that were used in this Powerpoint (they are hyperlinks). Jupyter Notebook Pandas Introduction, Series Pandas DataFrame Google Colab GFF File Format Example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2021-09-05T09:35:22Z</dcterms:created>
  <dcterms:modified xsi:type="dcterms:W3CDTF">2022-09-28T09:24:35Z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TC028883169991</vt:lpwstr>
  </property>
</Properties>
</file>