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05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AC29E4-1EBF-4894-99A8-CC1882A2970C}" type="datetimeFigureOut">
              <a:rPr lang="fr-FR" smtClean="0"/>
              <a:t>20/05/2019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0CEF45-C64D-4675-8D7D-84D9AFEB66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9242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62E9-141C-4195-BA0B-D9E3357388F9}" type="datetime1">
              <a:rPr lang="fr-FR" smtClean="0"/>
              <a:t>20/05/2019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B6681-10B5-4A57-AC8B-067236735857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0212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3EC6A-86F1-41AA-83C9-39488103C4FD}" type="datetime1">
              <a:rPr lang="fr-FR" smtClean="0"/>
              <a:t>20/05/2019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B6681-10B5-4A57-AC8B-0672367358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6258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D36A2-93CD-4393-8AD3-65FC25723EB7}" type="datetime1">
              <a:rPr lang="fr-FR" smtClean="0"/>
              <a:t>20/05/2019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B6681-10B5-4A57-AC8B-0672367358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4334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AF3B1-2D6E-4689-B13F-F8A1D1B477AB}" type="datetime1">
              <a:rPr lang="fr-FR" smtClean="0"/>
              <a:t>20/05/2019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B6681-10B5-4A57-AC8B-0672367358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1600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51C0C-B462-4621-9A7F-6027A9C0C72A}" type="datetime1">
              <a:rPr lang="fr-FR" smtClean="0"/>
              <a:t>20/05/2019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B6681-10B5-4A57-AC8B-067236735857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6181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445A1-E8FC-438F-B6D8-DEE515F994AD}" type="datetime1">
              <a:rPr lang="fr-FR" smtClean="0"/>
              <a:t>20/05/2019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B6681-10B5-4A57-AC8B-0672367358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6733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B3D22-CD53-45EC-BFA9-EE1EAA8D1B8E}" type="datetime1">
              <a:rPr lang="fr-FR" smtClean="0"/>
              <a:t>20/05/2019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B6681-10B5-4A57-AC8B-0672367358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4655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A6E61-2975-449D-A669-C6B76F51AA12}" type="datetime1">
              <a:rPr lang="fr-FR" smtClean="0"/>
              <a:t>20/05/2019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B6681-10B5-4A57-AC8B-0672367358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3300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50"/>
            </a:lvl1pPr>
          </a:lstStyle>
          <a:p>
            <a:fld id="{192DA814-0FCD-4523-BD31-B417B073DABE}" type="datetime1">
              <a:rPr lang="fr-FR" smtClean="0"/>
              <a:t>20/05/2019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C10B6681-10B5-4A57-AC8B-0672367358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8134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B9D2B22-0D2A-4D74-8B0E-D99CB93130BE}" type="datetime1">
              <a:rPr lang="fr-FR" smtClean="0"/>
              <a:t>20/05/2019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0B6681-10B5-4A57-AC8B-0672367358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9044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41F4E-60C4-407E-A29B-712C07E39A78}" type="datetime1">
              <a:rPr lang="fr-FR" smtClean="0"/>
              <a:t>20/05/2019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B6681-10B5-4A57-AC8B-0672367358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6018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6912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D8EC6A9-8DF7-475E-A3BA-5C9D04F38791}" type="datetime1">
              <a:rPr lang="fr-FR" smtClean="0"/>
              <a:t>20/05/2019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rgbClr val="FFFFFF"/>
                </a:solidFill>
              </a:defRPr>
            </a:lvl1pPr>
          </a:lstStyle>
          <a:p>
            <a:fld id="{C10B6681-10B5-4A57-AC8B-067236735857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097280" y="977900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0455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sz="6600" dirty="0" smtClean="0"/>
              <a:t>LC 27 - </a:t>
            </a:r>
            <a:r>
              <a:rPr lang="fr-FR" sz="6600" dirty="0"/>
              <a:t>C</a:t>
            </a:r>
            <a:r>
              <a:rPr lang="fr-FR" sz="6600" dirty="0" smtClean="0"/>
              <a:t>onversion </a:t>
            </a:r>
            <a:r>
              <a:rPr lang="fr-FR" sz="6600" dirty="0"/>
              <a:t>réciproque d’énergie électrique en énergie chimique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Alexandra d’arco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B6681-10B5-4A57-AC8B-067236735857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4949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I.1) Conversion Chimique </a:t>
            </a:r>
            <a:r>
              <a:rPr lang="fr-FR" dirty="0" smtClean="0">
                <a:sym typeface="Wingdings" panose="05000000000000000000" pitchFamily="2" charset="2"/>
              </a:rPr>
              <a:t> Electrique : la pile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B6681-10B5-4A57-AC8B-067236735857}" type="slidenum">
              <a:rPr lang="fr-FR" smtClean="0"/>
              <a:t>2</a:t>
            </a:fld>
            <a:endParaRPr lang="fr-FR"/>
          </a:p>
        </p:txBody>
      </p:sp>
      <p:pic>
        <p:nvPicPr>
          <p:cNvPr id="1026" name="Picture 2" descr="RÃ©sultat de recherche d'images pour &quot;pile daniell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9858" y="1135791"/>
            <a:ext cx="9179056" cy="4633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3876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I.1) </a:t>
            </a:r>
            <a:r>
              <a:rPr lang="fr-FR" dirty="0"/>
              <a:t>Conversion Chimique </a:t>
            </a:r>
            <a:r>
              <a:rPr lang="fr-FR" dirty="0">
                <a:sym typeface="Wingdings" panose="05000000000000000000" pitchFamily="2" charset="2"/>
              </a:rPr>
              <a:t> Electrique : la pile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B6681-10B5-4A57-AC8B-067236735857}" type="slidenum">
              <a:rPr lang="fr-FR" smtClean="0"/>
              <a:t>3</a:t>
            </a:fld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62" b="10190"/>
          <a:stretch/>
        </p:blipFill>
        <p:spPr>
          <a:xfrm>
            <a:off x="1097280" y="1352281"/>
            <a:ext cx="10034241" cy="4649273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631065" y="6459785"/>
            <a:ext cx="5074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 smtClean="0">
                <a:solidFill>
                  <a:schemeClr val="bg1"/>
                </a:solidFill>
              </a:rPr>
              <a:t>Electrochimie</a:t>
            </a:r>
            <a:r>
              <a:rPr lang="fr-FR" dirty="0" smtClean="0">
                <a:solidFill>
                  <a:schemeClr val="bg1"/>
                </a:solidFill>
              </a:rPr>
              <a:t>, F. </a:t>
            </a:r>
            <a:r>
              <a:rPr lang="fr-FR" dirty="0" err="1" smtClean="0">
                <a:solidFill>
                  <a:schemeClr val="bg1"/>
                </a:solidFill>
              </a:rPr>
              <a:t>Miomandre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914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467948" cy="691297"/>
          </a:xfrm>
        </p:spPr>
        <p:txBody>
          <a:bodyPr>
            <a:noAutofit/>
          </a:bodyPr>
          <a:lstStyle/>
          <a:p>
            <a:r>
              <a:rPr lang="fr-FR" sz="3600" dirty="0" smtClean="0"/>
              <a:t>II.1) </a:t>
            </a:r>
            <a:r>
              <a:rPr lang="fr-FR" sz="3600" dirty="0"/>
              <a:t>Conversion </a:t>
            </a:r>
            <a:r>
              <a:rPr lang="fr-FR" sz="3600" dirty="0" smtClean="0">
                <a:sym typeface="Wingdings" panose="05000000000000000000" pitchFamily="2" charset="2"/>
              </a:rPr>
              <a:t>Electrique</a:t>
            </a:r>
            <a:r>
              <a:rPr lang="fr-FR" sz="3600" dirty="0" smtClean="0"/>
              <a:t> </a:t>
            </a:r>
            <a:r>
              <a:rPr lang="fr-FR" sz="3600" dirty="0" smtClean="0">
                <a:sym typeface="Wingdings" panose="05000000000000000000" pitchFamily="2" charset="2"/>
              </a:rPr>
              <a:t> </a:t>
            </a:r>
            <a:r>
              <a:rPr lang="fr-FR" sz="3600" dirty="0" smtClean="0"/>
              <a:t>Chimique</a:t>
            </a:r>
            <a:r>
              <a:rPr lang="fr-FR" sz="3600" dirty="0" smtClean="0">
                <a:sym typeface="Wingdings" panose="05000000000000000000" pitchFamily="2" charset="2"/>
              </a:rPr>
              <a:t> : Electrolyseur</a:t>
            </a:r>
            <a:endParaRPr lang="fr-FR" sz="360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B6681-10B5-4A57-AC8B-067236735857}" type="slidenum">
              <a:rPr lang="fr-FR" smtClean="0"/>
              <a:t>4</a:t>
            </a:fld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853" y="1224969"/>
            <a:ext cx="8487730" cy="4779498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206061" y="6475926"/>
            <a:ext cx="7469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https://www.lycee-champollion.fr/IMG/pdf/docs_courant_-_tension.pdf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6302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3600" dirty="0" smtClean="0"/>
              <a:t>II.2) </a:t>
            </a:r>
            <a:r>
              <a:rPr lang="fr-FR" sz="3600" dirty="0"/>
              <a:t>Conversion </a:t>
            </a:r>
            <a:r>
              <a:rPr lang="fr-FR" sz="3600" dirty="0">
                <a:sym typeface="Wingdings" panose="05000000000000000000" pitchFamily="2" charset="2"/>
              </a:rPr>
              <a:t>Electrique</a:t>
            </a:r>
            <a:r>
              <a:rPr lang="fr-FR" sz="3600" dirty="0"/>
              <a:t> </a:t>
            </a:r>
            <a:r>
              <a:rPr lang="fr-FR" sz="3600" dirty="0">
                <a:sym typeface="Wingdings" panose="05000000000000000000" pitchFamily="2" charset="2"/>
              </a:rPr>
              <a:t> </a:t>
            </a:r>
            <a:r>
              <a:rPr lang="fr-FR" sz="3600" dirty="0"/>
              <a:t>Chimique</a:t>
            </a:r>
            <a:r>
              <a:rPr lang="fr-FR" sz="3600" dirty="0">
                <a:sym typeface="Wingdings" panose="05000000000000000000" pitchFamily="2" charset="2"/>
              </a:rPr>
              <a:t> : Electrolyseur</a:t>
            </a:r>
            <a:endParaRPr lang="fr-FR" sz="360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B6681-10B5-4A57-AC8B-067236735857}" type="slidenum">
              <a:rPr lang="fr-FR" smtClean="0"/>
              <a:t>5</a:t>
            </a:fld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0767" y="1119568"/>
            <a:ext cx="7591425" cy="4610100"/>
          </a:xfrm>
          <a:prstGeom prst="rect">
            <a:avLst/>
          </a:prstGeom>
        </p:spPr>
      </p:pic>
      <p:sp>
        <p:nvSpPr>
          <p:cNvPr id="6" name="Ellipse 5"/>
          <p:cNvSpPr/>
          <p:nvPr/>
        </p:nvSpPr>
        <p:spPr>
          <a:xfrm>
            <a:off x="7122017" y="2537138"/>
            <a:ext cx="2936383" cy="32197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/>
              <p:cNvSpPr txBox="1"/>
              <p:nvPr/>
            </p:nvSpPr>
            <p:spPr>
              <a:xfrm>
                <a:off x="9259635" y="2932624"/>
                <a:ext cx="2593670" cy="12609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u="sng" dirty="0" smtClean="0">
                    <a:solidFill>
                      <a:srgbClr val="C00000"/>
                    </a:solidFill>
                  </a:rPr>
                  <a:t>Anode, </a:t>
                </a:r>
                <a:r>
                  <a:rPr lang="fr-FR" dirty="0" smtClean="0">
                    <a:solidFill>
                      <a:srgbClr val="C00000"/>
                    </a:solidFill>
                  </a:rPr>
                  <a:t>électrode en plomb : oxydation de l’eau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sSub>
                        <m:sSubPr>
                          <m:ctrlPr>
                            <a:rPr lang="fr-F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°</m:t>
                          </m:r>
                        </m:e>
                        <m:sub>
                          <m:sSub>
                            <m:sSubPr>
                              <m:ctrlPr>
                                <a:rPr lang="fr-FR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fr-FR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d>
                                <m:dPr>
                                  <m:ctrlPr>
                                    <a:rPr lang="fr-FR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</m:d>
                            </m:sub>
                          </m:sSub>
                          <m:r>
                            <a:rPr lang="fr-F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sSub>
                            <m:sSubPr>
                              <m:ctrlPr>
                                <a:rPr lang="fr-FR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fr-FR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fr-F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  <m:r>
                        <a:rPr lang="fr-F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=1,23 </m:t>
                      </m:r>
                      <m:r>
                        <a:rPr lang="fr-F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fr-FR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ZoneTexte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9635" y="2932624"/>
                <a:ext cx="2593670" cy="1260986"/>
              </a:xfrm>
              <a:prstGeom prst="rect">
                <a:avLst/>
              </a:prstGeom>
              <a:blipFill rotWithShape="0">
                <a:blip r:embed="rId3"/>
                <a:stretch>
                  <a:fillRect l="-2118" t="-2415" b="-48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llipse 7"/>
          <p:cNvSpPr/>
          <p:nvPr/>
        </p:nvSpPr>
        <p:spPr>
          <a:xfrm>
            <a:off x="2194559" y="3681928"/>
            <a:ext cx="2795025" cy="2189408"/>
          </a:xfrm>
          <a:prstGeom prst="ellipse">
            <a:avLst/>
          </a:prstGeom>
          <a:noFill/>
          <a:ln>
            <a:solidFill>
              <a:srgbClr val="2E05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/>
              <p:cNvSpPr txBox="1"/>
              <p:nvPr/>
            </p:nvSpPr>
            <p:spPr>
              <a:xfrm>
                <a:off x="263446" y="2318197"/>
                <a:ext cx="2897747" cy="15752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u="sng" dirty="0" smtClean="0">
                    <a:solidFill>
                      <a:srgbClr val="2E057B"/>
                    </a:solidFill>
                  </a:rPr>
                  <a:t>Cathode</a:t>
                </a:r>
                <a:r>
                  <a:rPr lang="fr-FR" dirty="0" smtClean="0">
                    <a:solidFill>
                      <a:srgbClr val="2E057B"/>
                    </a:solidFill>
                  </a:rPr>
                  <a:t>, électrode en aluminium : </a:t>
                </a:r>
              </a:p>
              <a:p>
                <a:pPr marL="285750" indent="-285750">
                  <a:buFontTx/>
                  <a:buChar char="-"/>
                </a:pPr>
                <a:r>
                  <a:rPr lang="fr-FR" dirty="0" smtClean="0">
                    <a:solidFill>
                      <a:srgbClr val="2E057B"/>
                    </a:solidFill>
                  </a:rPr>
                  <a:t>Réduction du Zinc</a:t>
                </a:r>
              </a:p>
              <a:p>
                <a:pPr marL="285750" indent="-285750">
                  <a:buFontTx/>
                  <a:buChar char="-"/>
                </a:pPr>
                <a:r>
                  <a:rPr lang="fr-FR" dirty="0" smtClean="0">
                    <a:solidFill>
                      <a:srgbClr val="2E057B"/>
                    </a:solidFill>
                  </a:rPr>
                  <a:t>Réduction de l’eau  </a:t>
                </a:r>
              </a:p>
              <a:p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rgbClr val="2E057B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sSub>
                      <m:sSubPr>
                        <m:ctrlPr>
                          <a:rPr lang="fr-FR" b="0" i="1" smtClean="0">
                            <a:solidFill>
                              <a:srgbClr val="2E057B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rgbClr val="2E057B"/>
                            </a:solidFill>
                            <a:latin typeface="Cambria Math" panose="02040503050406030204" pitchFamily="18" charset="0"/>
                          </a:rPr>
                          <m:t>°</m:t>
                        </m:r>
                      </m:e>
                      <m:sub>
                        <m:sSubSup>
                          <m:sSubSupPr>
                            <m:ctrlPr>
                              <a:rPr lang="fr-FR" b="0" i="1" smtClean="0">
                                <a:solidFill>
                                  <a:srgbClr val="2E057B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b="0" i="1" smtClean="0">
                                <a:solidFill>
                                  <a:srgbClr val="2E057B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d>
                              <m:dPr>
                                <m:ctrlPr>
                                  <a:rPr lang="fr-FR" b="0" i="1" smtClean="0">
                                    <a:solidFill>
                                      <a:srgbClr val="2E057B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b="0" i="1" smtClean="0">
                                    <a:solidFill>
                                      <a:srgbClr val="2E057B"/>
                                    </a:solidFill>
                                    <a:latin typeface="Cambria Math" panose="02040503050406030204" pitchFamily="18" charset="0"/>
                                  </a:rPr>
                                  <m:t>𝑎𝑞</m:t>
                                </m:r>
                              </m:e>
                            </m:d>
                          </m:sub>
                          <m:sup>
                            <m:r>
                              <a:rPr lang="fr-FR" b="0" i="1" smtClean="0">
                                <a:solidFill>
                                  <a:srgbClr val="2E057B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bSup>
                        <m:r>
                          <a:rPr lang="fr-FR" b="0" i="1" smtClean="0">
                            <a:solidFill>
                              <a:srgbClr val="2E057B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sSub>
                          <m:sSubPr>
                            <m:ctrlPr>
                              <a:rPr lang="fr-FR" b="0" i="1" smtClean="0">
                                <a:solidFill>
                                  <a:srgbClr val="2E057B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solidFill>
                                  <a:srgbClr val="2E057B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fr-FR" b="0" i="1" smtClean="0">
                                <a:solidFill>
                                  <a:srgbClr val="2E057B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d>
                              <m:dPr>
                                <m:ctrlPr>
                                  <a:rPr lang="fr-FR" b="0" i="1" smtClean="0">
                                    <a:solidFill>
                                      <a:srgbClr val="2E057B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b="0" i="1" smtClean="0">
                                    <a:solidFill>
                                      <a:srgbClr val="2E057B"/>
                                    </a:solidFill>
                                    <a:latin typeface="Cambria Math" panose="02040503050406030204" pitchFamily="18" charset="0"/>
                                  </a:rPr>
                                  <m:t>𝑎𝑞</m:t>
                                </m:r>
                              </m:e>
                            </m:d>
                          </m:sub>
                        </m:sSub>
                      </m:sub>
                    </m:sSub>
                    <m:r>
                      <a:rPr lang="fr-FR" b="0" i="1" smtClean="0">
                        <a:solidFill>
                          <a:srgbClr val="2E057B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solidFill>
                          <a:srgbClr val="2E057B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sSub>
                      <m:sSubPr>
                        <m:ctrlPr>
                          <a:rPr lang="fr-FR" b="0" i="1" smtClean="0">
                            <a:solidFill>
                              <a:srgbClr val="2E057B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rgbClr val="2E057B"/>
                            </a:solidFill>
                            <a:latin typeface="Cambria Math" panose="02040503050406030204" pitchFamily="18" charset="0"/>
                          </a:rPr>
                          <m:t>°</m:t>
                        </m:r>
                      </m:e>
                      <m:sub>
                        <m:r>
                          <a:rPr lang="fr-FR" b="0" i="1" smtClean="0">
                            <a:solidFill>
                              <a:srgbClr val="2E057B"/>
                            </a:solidFill>
                            <a:latin typeface="Cambria Math" panose="02040503050406030204" pitchFamily="18" charset="0"/>
                          </a:rPr>
                          <m:t>𝑟𝑒𝑓</m:t>
                        </m:r>
                      </m:sub>
                    </m:sSub>
                    <m:r>
                      <a:rPr lang="fr-FR" b="0" i="1" smtClean="0">
                        <a:solidFill>
                          <a:srgbClr val="2E057B"/>
                        </a:solidFill>
                        <a:latin typeface="Cambria Math" panose="02040503050406030204" pitchFamily="18" charset="0"/>
                      </a:rPr>
                      <m:t>=0 </m:t>
                    </m:r>
                    <m:r>
                      <a:rPr lang="fr-FR" b="0" i="1" smtClean="0">
                        <a:solidFill>
                          <a:srgbClr val="2E057B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fr-FR" dirty="0" smtClean="0">
                    <a:solidFill>
                      <a:srgbClr val="2E057B"/>
                    </a:solidFill>
                  </a:rPr>
                  <a:t> </a:t>
                </a:r>
                <a:endParaRPr lang="fr-FR" dirty="0">
                  <a:solidFill>
                    <a:srgbClr val="2E057B"/>
                  </a:solidFill>
                </a:endParaRPr>
              </a:p>
            </p:txBody>
          </p:sp>
        </mc:Choice>
        <mc:Fallback xmlns="">
          <p:sp>
            <p:nvSpPr>
              <p:cNvPr id="9" name="ZoneTexte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446" y="2318197"/>
                <a:ext cx="2897747" cy="1575239"/>
              </a:xfrm>
              <a:prstGeom prst="rect">
                <a:avLst/>
              </a:prstGeom>
              <a:blipFill rotWithShape="0">
                <a:blip r:embed="rId4"/>
                <a:stretch>
                  <a:fillRect l="-1681" t="-1931" b="-38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ZoneTexte 4"/>
          <p:cNvSpPr txBox="1"/>
          <p:nvPr/>
        </p:nvSpPr>
        <p:spPr>
          <a:xfrm>
            <a:off x="128789" y="6459785"/>
            <a:ext cx="7753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 smtClean="0">
                <a:solidFill>
                  <a:schemeClr val="bg1"/>
                </a:solidFill>
              </a:rPr>
              <a:t>Des expériences de la famille </a:t>
            </a:r>
            <a:r>
              <a:rPr lang="fr-FR" i="1" dirty="0" err="1" smtClean="0">
                <a:solidFill>
                  <a:schemeClr val="bg1"/>
                </a:solidFill>
              </a:rPr>
              <a:t>Red-Ox</a:t>
            </a:r>
            <a:r>
              <a:rPr lang="fr-FR" dirty="0" smtClean="0">
                <a:solidFill>
                  <a:schemeClr val="bg1"/>
                </a:solidFill>
              </a:rPr>
              <a:t>, </a:t>
            </a:r>
            <a:r>
              <a:rPr lang="fr-FR" dirty="0" err="1" smtClean="0">
                <a:solidFill>
                  <a:schemeClr val="bg1"/>
                </a:solidFill>
              </a:rPr>
              <a:t>D.Cachau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2187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III. Accumulateur au plomb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B6681-10B5-4A57-AC8B-067236735857}" type="slidenum">
              <a:rPr lang="fr-FR" smtClean="0"/>
              <a:t>6</a:t>
            </a:fld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4"/>
          <a:stretch/>
        </p:blipFill>
        <p:spPr>
          <a:xfrm>
            <a:off x="2926952" y="1163640"/>
            <a:ext cx="7171788" cy="5110404"/>
          </a:xfrm>
          <a:prstGeom prst="rect">
            <a:avLst/>
          </a:prstGeom>
        </p:spPr>
      </p:pic>
      <p:cxnSp>
        <p:nvCxnSpPr>
          <p:cNvPr id="6" name="Connecteur droit 5"/>
          <p:cNvCxnSpPr/>
          <p:nvPr/>
        </p:nvCxnSpPr>
        <p:spPr>
          <a:xfrm>
            <a:off x="2926952" y="5241702"/>
            <a:ext cx="0" cy="6825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llipse 4"/>
          <p:cNvSpPr/>
          <p:nvPr/>
        </p:nvSpPr>
        <p:spPr>
          <a:xfrm>
            <a:off x="4262907" y="3078051"/>
            <a:ext cx="1068946" cy="267880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avec flèche 7"/>
          <p:cNvCxnSpPr/>
          <p:nvPr/>
        </p:nvCxnSpPr>
        <p:spPr>
          <a:xfrm>
            <a:off x="1097280" y="3078051"/>
            <a:ext cx="3165627" cy="850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/>
              <p:cNvSpPr txBox="1"/>
              <p:nvPr/>
            </p:nvSpPr>
            <p:spPr>
              <a:xfrm>
                <a:off x="310380" y="2368946"/>
                <a:ext cx="2369713" cy="7091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b="1" dirty="0" smtClean="0">
                    <a:solidFill>
                      <a:srgbClr val="00B0F0"/>
                    </a:solidFill>
                  </a:rPr>
                  <a:t>Demi-pile 2 </a:t>
                </a:r>
              </a:p>
              <a:p>
                <a14:m>
                  <m:oMath xmlns:m="http://schemas.openxmlformats.org/officeDocument/2006/math">
                    <m:r>
                      <a:rPr lang="fr-FR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𝑷𝒃𝑺</m:t>
                    </m:r>
                    <m:sSub>
                      <m:sSubPr>
                        <m:ctrlPr>
                          <a:rPr lang="fr-FR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fr-FR" b="1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1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𝑶</m:t>
                            </m:r>
                          </m:e>
                          <m:sub>
                            <m:r>
                              <a:rPr lang="fr-FR" b="1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b>
                        </m:sSub>
                      </m:e>
                      <m:sub>
                        <m:r>
                          <a:rPr lang="fr-FR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fr-FR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fr-FR" b="1" dirty="0" smtClean="0">
                    <a:solidFill>
                      <a:srgbClr val="00B0F0"/>
                    </a:solidFill>
                  </a:rPr>
                  <a:t>/ </a:t>
                </a:r>
                <a14:m>
                  <m:oMath xmlns:m="http://schemas.openxmlformats.org/officeDocument/2006/math">
                    <m:r>
                      <a:rPr lang="fr-FR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sSub>
                      <m:sSubPr>
                        <m:ctrlPr>
                          <a:rPr lang="fr-FR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d>
                          <m:dPr>
                            <m:ctrlPr>
                              <a:rPr lang="fr-FR" b="1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b="1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</m:d>
                      </m:sub>
                    </m:sSub>
                  </m:oMath>
                </a14:m>
                <a:endParaRPr lang="fr-FR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9" name="ZoneTexte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380" y="2368946"/>
                <a:ext cx="2369713" cy="709105"/>
              </a:xfrm>
              <a:prstGeom prst="rect">
                <a:avLst/>
              </a:prstGeom>
              <a:blipFill rotWithShape="0">
                <a:blip r:embed="rId3"/>
                <a:stretch>
                  <a:fillRect l="-2314" t="-5172" b="-517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Ellipse 9"/>
          <p:cNvSpPr/>
          <p:nvPr/>
        </p:nvSpPr>
        <p:spPr>
          <a:xfrm>
            <a:off x="5353747" y="3078051"/>
            <a:ext cx="1159099" cy="2504941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" name="Connecteur droit avec flèche 11"/>
          <p:cNvCxnSpPr/>
          <p:nvPr/>
        </p:nvCxnSpPr>
        <p:spPr>
          <a:xfrm flipH="1">
            <a:off x="6512846" y="2345211"/>
            <a:ext cx="2669791" cy="1352281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/>
              <p:cNvSpPr txBox="1"/>
              <p:nvPr/>
            </p:nvSpPr>
            <p:spPr>
              <a:xfrm>
                <a:off x="9182637" y="1941131"/>
                <a:ext cx="2086378" cy="665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b="1" dirty="0" smtClean="0">
                    <a:solidFill>
                      <a:srgbClr val="FFC000"/>
                    </a:solidFill>
                  </a:rPr>
                  <a:t>Demi-pile 1 </a:t>
                </a:r>
              </a:p>
              <a:p>
                <a14:m>
                  <m:oMath xmlns:m="http://schemas.openxmlformats.org/officeDocument/2006/math">
                    <m:r>
                      <a:rPr lang="fr-FR" b="1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𝑷𝒃</m:t>
                    </m:r>
                    <m:sSub>
                      <m:sSubPr>
                        <m:ctrlPr>
                          <a:rPr lang="fr-FR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𝑶</m:t>
                        </m:r>
                      </m:e>
                      <m:sub>
                        <m:r>
                          <a:rPr lang="fr-FR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d>
                          <m:dPr>
                            <m:ctrlPr>
                              <a:rPr lang="fr-FR" b="1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b="1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</m:d>
                      </m:sub>
                    </m:sSub>
                  </m:oMath>
                </a14:m>
                <a:r>
                  <a:rPr lang="fr-FR" b="1" dirty="0" smtClean="0">
                    <a:solidFill>
                      <a:srgbClr val="FFC000"/>
                    </a:solidFill>
                  </a:rPr>
                  <a:t>/ </a:t>
                </a:r>
                <a14:m>
                  <m:oMath xmlns:m="http://schemas.openxmlformats.org/officeDocument/2006/math">
                    <m:r>
                      <a:rPr lang="fr-FR" b="1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𝑷𝒃𝑺</m:t>
                    </m:r>
                    <m:sSub>
                      <m:sSubPr>
                        <m:ctrlPr>
                          <a:rPr lang="fr-FR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𝑶</m:t>
                        </m:r>
                      </m:e>
                      <m:sub>
                        <m:r>
                          <a:rPr lang="fr-FR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  <m:d>
                          <m:dPr>
                            <m:ctrlPr>
                              <a:rPr lang="fr-FR" b="1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b="1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</m:d>
                      </m:sub>
                    </m:sSub>
                  </m:oMath>
                </a14:m>
                <a:endParaRPr lang="fr-FR" b="1" dirty="0"/>
              </a:p>
            </p:txBody>
          </p:sp>
        </mc:Choice>
        <mc:Fallback xmlns="">
          <p:sp>
            <p:nvSpPr>
              <p:cNvPr id="13" name="ZoneTexte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2637" y="1941131"/>
                <a:ext cx="2086378" cy="665888"/>
              </a:xfrm>
              <a:prstGeom prst="rect">
                <a:avLst/>
              </a:prstGeom>
              <a:blipFill rotWithShape="0">
                <a:blip r:embed="rId4"/>
                <a:stretch>
                  <a:fillRect l="-2332" t="-4545" b="-109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7155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III. Accumulateur au plomb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B6681-10B5-4A57-AC8B-067236735857}" type="slidenum">
              <a:rPr lang="fr-FR" smtClean="0"/>
              <a:t>7</a:t>
            </a:fld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794" y="1074098"/>
            <a:ext cx="7989664" cy="5107761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631065" y="6459785"/>
            <a:ext cx="5074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 smtClean="0">
                <a:solidFill>
                  <a:schemeClr val="bg1"/>
                </a:solidFill>
              </a:rPr>
              <a:t>Electrochimie</a:t>
            </a:r>
            <a:r>
              <a:rPr lang="fr-FR" dirty="0" smtClean="0">
                <a:solidFill>
                  <a:schemeClr val="bg1"/>
                </a:solidFill>
              </a:rPr>
              <a:t>, F. </a:t>
            </a:r>
            <a:r>
              <a:rPr lang="fr-FR" dirty="0" err="1" smtClean="0">
                <a:solidFill>
                  <a:schemeClr val="bg1"/>
                </a:solidFill>
              </a:rPr>
              <a:t>Miomandre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577561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diapo">
  <a:themeElements>
    <a:clrScheme name="Rétrospective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èmediapo" id="{05C7647A-FD6A-4DA7-A7BC-818CA2267ED7}" vid="{56365DB3-13D4-4EB6-BABD-F184948F8E7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Thèmediapo</Template>
  <TotalTime>251</TotalTime>
  <Words>115</Words>
  <Application>Microsoft Office PowerPoint</Application>
  <PresentationFormat>Grand écran</PresentationFormat>
  <Paragraphs>29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Calibri</vt:lpstr>
      <vt:lpstr>Calibri Light</vt:lpstr>
      <vt:lpstr>Cambria Math</vt:lpstr>
      <vt:lpstr>Wingdings</vt:lpstr>
      <vt:lpstr>Thèmediapo</vt:lpstr>
      <vt:lpstr>LC 27 - Conversion réciproque d’énergie électrique en énergie chimique</vt:lpstr>
      <vt:lpstr>I.1) Conversion Chimique  Electrique : la pile</vt:lpstr>
      <vt:lpstr>I.1) Conversion Chimique  Electrique : la pile </vt:lpstr>
      <vt:lpstr>II.1) Conversion Electrique  Chimique : Electrolyseur</vt:lpstr>
      <vt:lpstr>II.2) Conversion Electrique  Chimique : Electrolyseur</vt:lpstr>
      <vt:lpstr>III. Accumulateur au plomb</vt:lpstr>
      <vt:lpstr>III. Accumulateur au plomb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LC 27 - Conversion réciproque d’énergie électrique en énergie chimique</dc:title>
  <dc:creator>alexandra d'arco</dc:creator>
  <cp:lastModifiedBy>alexandra d'arco</cp:lastModifiedBy>
  <cp:revision>8</cp:revision>
  <dcterms:created xsi:type="dcterms:W3CDTF">2019-04-30T18:02:47Z</dcterms:created>
  <dcterms:modified xsi:type="dcterms:W3CDTF">2019-05-20T15:28:46Z</dcterms:modified>
</cp:coreProperties>
</file>