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8" r:id="rId8"/>
    <p:sldId id="267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CC00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50" d="100"/>
          <a:sy n="50" d="100"/>
        </p:scale>
        <p:origin x="-8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1324" y="2801815"/>
            <a:ext cx="11277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LC26 : Conversion réciproque d’énergie électrique en énergie mécanique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Principe fonctionnement accumulateur </a:t>
            </a:r>
            <a:r>
              <a:rPr lang="fr-FR" sz="4000" b="1" dirty="0" smtClean="0">
                <a:solidFill>
                  <a:srgbClr val="0070C0"/>
                </a:solidFill>
              </a:rPr>
              <a:t>au plomb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au 26">
                <a:extLst>
                  <a:ext uri="{FF2B5EF4-FFF2-40B4-BE49-F238E27FC236}">
                    <a16:creationId xmlns:a16="http://schemas.microsoft.com/office/drawing/2014/main" xmlns="" id="{0651E423-355E-43A4-81DA-BB905CB02C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8420"/>
                  </p:ext>
                </p:extLst>
              </p:nvPr>
            </p:nvGraphicFramePr>
            <p:xfrm>
              <a:off x="1084292" y="4994695"/>
              <a:ext cx="10023416" cy="989109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505854">
                      <a:extLst>
                        <a:ext uri="{9D8B030D-6E8A-4147-A177-3AD203B41FA5}">
                          <a16:colId xmlns:a16="http://schemas.microsoft.com/office/drawing/2014/main" xmlns="" val="2259611521"/>
                        </a:ext>
                      </a:extLst>
                    </a:gridCol>
                    <a:gridCol w="2505854">
                      <a:extLst>
                        <a:ext uri="{9D8B030D-6E8A-4147-A177-3AD203B41FA5}">
                          <a16:colId xmlns:a16="http://schemas.microsoft.com/office/drawing/2014/main" xmlns="" val="3949654245"/>
                        </a:ext>
                      </a:extLst>
                    </a:gridCol>
                    <a:gridCol w="2505854">
                      <a:extLst>
                        <a:ext uri="{9D8B030D-6E8A-4147-A177-3AD203B41FA5}">
                          <a16:colId xmlns:a16="http://schemas.microsoft.com/office/drawing/2014/main" xmlns="" val="289728150"/>
                        </a:ext>
                      </a:extLst>
                    </a:gridCol>
                    <a:gridCol w="2505854">
                      <a:extLst>
                        <a:ext uri="{9D8B030D-6E8A-4147-A177-3AD203B41FA5}">
                          <a16:colId xmlns:a16="http://schemas.microsoft.com/office/drawing/2014/main" xmlns="" val="440273998"/>
                        </a:ext>
                      </a:extLst>
                    </a:gridCol>
                  </a:tblGrid>
                  <a:tr h="5928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Énergie massique</a:t>
                          </a:r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Puissance massique</a:t>
                          </a:r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Force électromotrice</a:t>
                          </a:r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err="1"/>
                            <a:t>Cyclabilité</a:t>
                          </a:r>
                          <a:endParaRPr lang="fr-FR" sz="20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804398411"/>
                      </a:ext>
                    </a:extLst>
                  </a:tr>
                  <a:tr h="3351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Wh</m:t>
                                </m:r>
                                <m: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p>
                                  <m:sSup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p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250 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p>
                                  <m:sSup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p>
                                    <m:r>
                                      <a:rPr lang="fr-FR" sz="20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2,0</m:t>
                                </m:r>
                                <m: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sz="2000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fr-FR" sz="20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1564004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au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651E423-355E-43A4-81DA-BB905CB02C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8420"/>
                  </p:ext>
                </p:extLst>
              </p:nvPr>
            </p:nvGraphicFramePr>
            <p:xfrm>
              <a:off x="1084292" y="4994695"/>
              <a:ext cx="10023416" cy="989109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50585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59611521"/>
                        </a:ext>
                      </a:extLst>
                    </a:gridCol>
                    <a:gridCol w="250585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49654245"/>
                        </a:ext>
                      </a:extLst>
                    </a:gridCol>
                    <a:gridCol w="250585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9728150"/>
                        </a:ext>
                      </a:extLst>
                    </a:gridCol>
                    <a:gridCol w="250585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40273998"/>
                        </a:ext>
                      </a:extLst>
                    </a:gridCol>
                  </a:tblGrid>
                  <a:tr h="5928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Énergie massique</a:t>
                          </a:r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Puissance massique</a:t>
                          </a:r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Force électromotrice</a:t>
                          </a:r>
                          <a:endParaRPr lang="fr-FR" sz="20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err="1"/>
                            <a:t>Cyclabilité</a:t>
                          </a:r>
                          <a:endParaRPr lang="fr-FR" sz="20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043984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43" t="-152308" r="-300485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487" t="-152308" r="-201217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152308" r="-100728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30" t="-152308" r="-973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1564004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xmlns="" id="{3816F08C-65E8-4C3F-93A8-E01B54042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32" y="1041897"/>
            <a:ext cx="90106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1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La pile Daniell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xmlns="" id="{74955897-0B0E-4E07-B62F-A52A72D03E67}"/>
                  </a:ext>
                </a:extLst>
              </p:cNvPr>
              <p:cNvSpPr txBox="1"/>
              <p:nvPr/>
            </p:nvSpPr>
            <p:spPr>
              <a:xfrm>
                <a:off x="9780293" y="4779283"/>
                <a:ext cx="2360005" cy="311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p>
                          <m: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000" i="1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4955897-0B0E-4E07-B62F-A52A72D03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293" y="4779283"/>
                <a:ext cx="2360005" cy="311047"/>
              </a:xfrm>
              <a:prstGeom prst="rect">
                <a:avLst/>
              </a:prstGeom>
              <a:blipFill>
                <a:blip r:embed="rId2"/>
                <a:stretch>
                  <a:fillRect l="-2062" t="-1961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xmlns="" id="{DAA09826-57BD-4496-8247-5711A1C76787}"/>
                  </a:ext>
                </a:extLst>
              </p:cNvPr>
              <p:cNvSpPr txBox="1"/>
              <p:nvPr/>
            </p:nvSpPr>
            <p:spPr>
              <a:xfrm>
                <a:off x="51702" y="4779283"/>
                <a:ext cx="2355197" cy="311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Zn</m:t>
                          </m:r>
                        </m:e>
                        <m:sup>
                          <m:r>
                            <a:rPr lang="fr-FR" sz="20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000" i="1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AA09826-57BD-4496-8247-5711A1C76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2" y="4779283"/>
                <a:ext cx="2355197" cy="311047"/>
              </a:xfrm>
              <a:prstGeom prst="rect">
                <a:avLst/>
              </a:prstGeom>
              <a:blipFill>
                <a:blip r:embed="rId3"/>
                <a:stretch>
                  <a:fillRect l="-2067" t="-1961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C30A694D-2C7A-4E77-A2BE-A427D9AF61D6}"/>
              </a:ext>
            </a:extLst>
          </p:cNvPr>
          <p:cNvGrpSpPr/>
          <p:nvPr/>
        </p:nvGrpSpPr>
        <p:grpSpPr>
          <a:xfrm>
            <a:off x="2563134" y="1479466"/>
            <a:ext cx="7596804" cy="4491914"/>
            <a:chOff x="2272189" y="1634416"/>
            <a:chExt cx="7596804" cy="4491914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xmlns="" id="{8A2F1DAB-935C-405C-8342-CD48A7537159}"/>
                </a:ext>
              </a:extLst>
            </p:cNvPr>
            <p:cNvGrpSpPr/>
            <p:nvPr/>
          </p:nvGrpSpPr>
          <p:grpSpPr>
            <a:xfrm>
              <a:off x="6422409" y="2580766"/>
              <a:ext cx="3446584" cy="2985534"/>
              <a:chOff x="4527453" y="2341838"/>
              <a:chExt cx="3446584" cy="2985534"/>
            </a:xfrm>
          </p:grpSpPr>
          <p:sp>
            <p:nvSpPr>
              <p:cNvPr id="28" name="Rectangle : coins arrondis 51">
                <a:extLst>
                  <a:ext uri="{FF2B5EF4-FFF2-40B4-BE49-F238E27FC236}">
                    <a16:creationId xmlns:a16="http://schemas.microsoft.com/office/drawing/2014/main" xmlns="" id="{8D5A0205-7BCD-4B22-A19E-C0416842684A}"/>
                  </a:ext>
                </a:extLst>
              </p:cNvPr>
              <p:cNvSpPr/>
              <p:nvPr/>
            </p:nvSpPr>
            <p:spPr>
              <a:xfrm>
                <a:off x="4757530" y="2468880"/>
                <a:ext cx="2372140" cy="2858492"/>
              </a:xfrm>
              <a:prstGeom prst="roundRect">
                <a:avLst/>
              </a:prstGeom>
              <a:solidFill>
                <a:schemeClr val="accent1">
                  <a:alpha val="70000"/>
                </a:schemeClr>
              </a:solidFill>
              <a:ln w="41275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A7864280-8464-4D30-9E09-39437392E633}"/>
                  </a:ext>
                </a:extLst>
              </p:cNvPr>
              <p:cNvSpPr/>
              <p:nvPr/>
            </p:nvSpPr>
            <p:spPr>
              <a:xfrm>
                <a:off x="4527453" y="2341838"/>
                <a:ext cx="3446584" cy="12557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EAE2A7FC-4982-4E6D-A347-546742498285}"/>
                  </a:ext>
                </a:extLst>
              </p:cNvPr>
              <p:cNvSpPr/>
              <p:nvPr/>
            </p:nvSpPr>
            <p:spPr>
              <a:xfrm>
                <a:off x="4781549" y="2734792"/>
                <a:ext cx="2328863" cy="1766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xmlns="" id="{8DB831FF-E9FD-4F64-9ACE-5F917CC5190F}"/>
                </a:ext>
              </a:extLst>
            </p:cNvPr>
            <p:cNvGrpSpPr/>
            <p:nvPr/>
          </p:nvGrpSpPr>
          <p:grpSpPr>
            <a:xfrm>
              <a:off x="2433341" y="2580766"/>
              <a:ext cx="3446584" cy="2985534"/>
              <a:chOff x="4527453" y="2341838"/>
              <a:chExt cx="3446584" cy="2985534"/>
            </a:xfrm>
          </p:grpSpPr>
          <p:sp>
            <p:nvSpPr>
              <p:cNvPr id="25" name="Rectangle : coins arrondis 47">
                <a:extLst>
                  <a:ext uri="{FF2B5EF4-FFF2-40B4-BE49-F238E27FC236}">
                    <a16:creationId xmlns:a16="http://schemas.microsoft.com/office/drawing/2014/main" xmlns="" id="{8050695F-173B-4759-A203-F03F5DDDB4D8}"/>
                  </a:ext>
                </a:extLst>
              </p:cNvPr>
              <p:cNvSpPr/>
              <p:nvPr/>
            </p:nvSpPr>
            <p:spPr>
              <a:xfrm>
                <a:off x="4757530" y="2468880"/>
                <a:ext cx="2372140" cy="2858492"/>
              </a:xfrm>
              <a:prstGeom prst="roundRect">
                <a:avLst/>
              </a:prstGeom>
              <a:solidFill>
                <a:schemeClr val="accent1">
                  <a:alpha val="70000"/>
                </a:schemeClr>
              </a:solidFill>
              <a:ln w="41275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45C42F3D-9567-4A07-A4AA-CD1344AA5848}"/>
                  </a:ext>
                </a:extLst>
              </p:cNvPr>
              <p:cNvSpPr/>
              <p:nvPr/>
            </p:nvSpPr>
            <p:spPr>
              <a:xfrm>
                <a:off x="4527453" y="2341838"/>
                <a:ext cx="3446584" cy="12557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E40FF04C-AE58-44B5-812A-CBA591EBEBD4}"/>
                  </a:ext>
                </a:extLst>
              </p:cNvPr>
              <p:cNvSpPr/>
              <p:nvPr/>
            </p:nvSpPr>
            <p:spPr>
              <a:xfrm>
                <a:off x="4781549" y="2734792"/>
                <a:ext cx="2328863" cy="1766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" name="Parallélogramme 7">
              <a:extLst>
                <a:ext uri="{FF2B5EF4-FFF2-40B4-BE49-F238E27FC236}">
                  <a16:creationId xmlns:a16="http://schemas.microsoft.com/office/drawing/2014/main" xmlns="" id="{733FF9A7-2BB2-42EF-8F5D-104E69742463}"/>
                </a:ext>
              </a:extLst>
            </p:cNvPr>
            <p:cNvSpPr/>
            <p:nvPr/>
          </p:nvSpPr>
          <p:spPr>
            <a:xfrm flipH="1">
              <a:off x="3229921" y="3242026"/>
              <a:ext cx="767865" cy="2283996"/>
            </a:xfrm>
            <a:prstGeom prst="parallelogram">
              <a:avLst>
                <a:gd name="adj" fmla="val 3790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xmlns="" id="{97BED259-13EF-461B-B1E2-0D09D5AD0FD7}"/>
                </a:ext>
              </a:extLst>
            </p:cNvPr>
            <p:cNvSpPr/>
            <p:nvPr/>
          </p:nvSpPr>
          <p:spPr>
            <a:xfrm>
              <a:off x="7690039" y="3242026"/>
              <a:ext cx="767865" cy="2283996"/>
            </a:xfrm>
            <a:prstGeom prst="parallelogram">
              <a:avLst>
                <a:gd name="adj" fmla="val 37903"/>
              </a:avLst>
            </a:prstGeom>
            <a:solidFill>
              <a:srgbClr val="FAC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0" name="Parenthèse ouvrante 9">
              <a:extLst>
                <a:ext uri="{FF2B5EF4-FFF2-40B4-BE49-F238E27FC236}">
                  <a16:creationId xmlns:a16="http://schemas.microsoft.com/office/drawing/2014/main" xmlns="" id="{450E430A-B4F1-4A9E-AA3B-30E9FA87F12A}"/>
                </a:ext>
              </a:extLst>
            </p:cNvPr>
            <p:cNvSpPr/>
            <p:nvPr/>
          </p:nvSpPr>
          <p:spPr>
            <a:xfrm rot="5400000">
              <a:off x="5177740" y="3040923"/>
              <a:ext cx="1415595" cy="2530646"/>
            </a:xfrm>
            <a:prstGeom prst="leftBracket">
              <a:avLst>
                <a:gd name="adj" fmla="val 19187"/>
              </a:avLst>
            </a:prstGeom>
            <a:ln w="5715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xmlns="" id="{63CAE477-DCB4-4A07-8495-8701B9738C61}"/>
                </a:ext>
              </a:extLst>
            </p:cNvPr>
            <p:cNvSpPr/>
            <p:nvPr/>
          </p:nvSpPr>
          <p:spPr>
            <a:xfrm>
              <a:off x="3905782" y="1941964"/>
              <a:ext cx="4302876" cy="2640751"/>
            </a:xfrm>
            <a:prstGeom prst="arc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xmlns="" id="{F85537CB-E583-4B4B-9E3C-E826F3EC60B2}"/>
                </a:ext>
              </a:extLst>
            </p:cNvPr>
            <p:cNvSpPr/>
            <p:nvPr/>
          </p:nvSpPr>
          <p:spPr>
            <a:xfrm flipH="1">
              <a:off x="3528707" y="1941964"/>
              <a:ext cx="4161332" cy="2640751"/>
            </a:xfrm>
            <a:prstGeom prst="arc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xmlns="" id="{AD05E5FA-08B3-40D2-98EA-A4EE3DFA14AF}"/>
                </a:ext>
              </a:extLst>
            </p:cNvPr>
            <p:cNvSpPr/>
            <p:nvPr/>
          </p:nvSpPr>
          <p:spPr>
            <a:xfrm>
              <a:off x="5460754" y="165019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>
                  <a:solidFill>
                    <a:schemeClr val="tx1"/>
                  </a:solidFill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xmlns="" id="{27C0BDF0-930D-423E-8D6D-E0B49E0CF8E7}"/>
                    </a:ext>
                  </a:extLst>
                </p:cNvPr>
                <p:cNvSpPr txBox="1"/>
                <p:nvPr/>
              </p:nvSpPr>
              <p:spPr>
                <a:xfrm>
                  <a:off x="2272189" y="3349156"/>
                  <a:ext cx="731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Zn</m:t>
                        </m:r>
                        <m: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7C0BDF0-930D-423E-8D6D-E0B49E0CF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189" y="3349156"/>
                  <a:ext cx="73109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500" b="-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xmlns="" id="{04F3E263-8F09-42BF-A342-CF76F7047700}"/>
                    </a:ext>
                  </a:extLst>
                </p:cNvPr>
                <p:cNvSpPr txBox="1"/>
                <p:nvPr/>
              </p:nvSpPr>
              <p:spPr>
                <a:xfrm>
                  <a:off x="8685971" y="3349155"/>
                  <a:ext cx="734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Cu</m:t>
                        </m:r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04F3E263-8F09-42BF-A342-CF76F7047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5971" y="3349155"/>
                  <a:ext cx="73430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333" b="-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xmlns="" id="{66715EFD-DAD5-4D76-A758-24EBF7005A95}"/>
                </a:ext>
              </a:extLst>
            </p:cNvPr>
            <p:cNvCxnSpPr>
              <a:cxnSpLocks/>
            </p:cNvCxnSpPr>
            <p:nvPr/>
          </p:nvCxnSpPr>
          <p:spPr>
            <a:xfrm>
              <a:off x="2272189" y="5089756"/>
              <a:ext cx="731098" cy="5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xmlns="" id="{78BC56D7-9EAC-4EE3-B290-ACDC3516C39F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8684090" y="5089756"/>
              <a:ext cx="80525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xmlns="" id="{4441673F-38E9-4697-A0A1-CC3563DB2A59}"/>
                    </a:ext>
                  </a:extLst>
                </p:cNvPr>
                <p:cNvSpPr txBox="1"/>
                <p:nvPr/>
              </p:nvSpPr>
              <p:spPr>
                <a:xfrm>
                  <a:off x="6591394" y="5818553"/>
                  <a:ext cx="2849498" cy="307777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Cu</m:t>
                            </m:r>
                          </m:e>
                          <m:sup>
                            <m:r>
                              <a:rPr lang="fr-FR" sz="20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Cu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000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4441673F-38E9-4697-A0A1-CC3563DB2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394" y="5818553"/>
                  <a:ext cx="284949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93" b="-20755"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xmlns="" id="{3F4D4851-1AD5-4B8E-A0F6-0A5FD5BB8872}"/>
                    </a:ext>
                  </a:extLst>
                </p:cNvPr>
                <p:cNvSpPr txBox="1"/>
                <p:nvPr/>
              </p:nvSpPr>
              <p:spPr>
                <a:xfrm>
                  <a:off x="2334913" y="5784186"/>
                  <a:ext cx="2839880" cy="307777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Zn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Zn</m:t>
                            </m:r>
                          </m:e>
                          <m:sup>
                            <m:r>
                              <a:rPr lang="fr-FR" sz="200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fr-FR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  <m:r>
                          <a:rPr lang="fr-FR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fr-FR" sz="2000" i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F4D4851-1AD5-4B8E-A0F6-0A5FD5BB8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913" y="5784186"/>
                  <a:ext cx="283988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96" b="-20755"/>
                  </a:stretch>
                </a:blip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xmlns="" id="{B30BBFC7-D6EF-4F8F-A048-51FDF64B9F87}"/>
                </a:ext>
              </a:extLst>
            </p:cNvPr>
            <p:cNvCxnSpPr/>
            <p:nvPr/>
          </p:nvCxnSpPr>
          <p:spPr>
            <a:xfrm flipV="1">
              <a:off x="4366853" y="2050620"/>
              <a:ext cx="393695" cy="13849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xmlns="" id="{3A574809-866C-4451-AEC8-28C4F26AC2AC}"/>
                    </a:ext>
                  </a:extLst>
                </p:cNvPr>
                <p:cNvSpPr/>
                <p:nvPr/>
              </p:nvSpPr>
              <p:spPr>
                <a:xfrm>
                  <a:off x="4142467" y="1772871"/>
                  <a:ext cx="4951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fr-FR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A574809-866C-4451-AEC8-28C4F26AC2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467" y="1772871"/>
                  <a:ext cx="49513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xmlns="" id="{EB6DDDFE-0F2B-48CA-BC68-2B3F7058D2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1496" y="2031527"/>
              <a:ext cx="393695" cy="138499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1C2FD705-4F41-46EF-86C7-C28254C74570}"/>
                    </a:ext>
                  </a:extLst>
                </p:cNvPr>
                <p:cNvSpPr/>
                <p:nvPr/>
              </p:nvSpPr>
              <p:spPr>
                <a:xfrm flipH="1">
                  <a:off x="6979082" y="1634416"/>
                  <a:ext cx="333040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C2FD705-4F41-46EF-86C7-C28254C74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79082" y="1634416"/>
                  <a:ext cx="33304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xmlns="" id="{2F36EC2D-6A1F-4C1B-A4D5-3A3E57ACE181}"/>
                </a:ext>
              </a:extLst>
            </p:cNvPr>
            <p:cNvSpPr txBox="1"/>
            <p:nvPr/>
          </p:nvSpPr>
          <p:spPr>
            <a:xfrm>
              <a:off x="5155616" y="3187386"/>
              <a:ext cx="1400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/>
                <a:t>Pont salin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6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Courbes intensité-potentiel pour la pile Daniell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-216120" y="-9437898"/>
            <a:ext cx="12408120" cy="26092720"/>
            <a:chOff x="-746472" y="-8718570"/>
            <a:chExt cx="12408120" cy="26092720"/>
          </a:xfrm>
        </p:grpSpPr>
        <p:cxnSp>
          <p:nvCxnSpPr>
            <p:cNvPr id="21" name="Connecteur droit 20"/>
            <p:cNvCxnSpPr/>
            <p:nvPr/>
          </p:nvCxnSpPr>
          <p:spPr>
            <a:xfrm>
              <a:off x="850621" y="4330372"/>
              <a:ext cx="874929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6325273" y="2317644"/>
              <a:ext cx="0" cy="4291041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/>
                <p:cNvSpPr txBox="1"/>
                <p:nvPr/>
              </p:nvSpPr>
              <p:spPr>
                <a:xfrm>
                  <a:off x="9879529" y="4127408"/>
                  <a:ext cx="665391" cy="335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ZoneTexte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9529" y="4127408"/>
                  <a:ext cx="665391" cy="335756"/>
                </a:xfrm>
                <a:prstGeom prst="rect">
                  <a:avLst/>
                </a:prstGeom>
                <a:blipFill>
                  <a:blip r:embed="rId2"/>
                  <a:stretch>
                    <a:fillRect l="-15596" r="-21101" b="-4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6438596" y="1912218"/>
                  <a:ext cx="574109" cy="335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596" y="1912218"/>
                  <a:ext cx="574109" cy="335756"/>
                </a:xfrm>
                <a:prstGeom prst="rect">
                  <a:avLst/>
                </a:prstGeom>
                <a:blipFill>
                  <a:blip r:embed="rId3"/>
                  <a:stretch>
                    <a:fillRect l="-17021" r="-24468" b="-4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/>
            <p:cNvSpPr/>
            <p:nvPr/>
          </p:nvSpPr>
          <p:spPr>
            <a:xfrm rot="5400000">
              <a:off x="-3044925" y="-6420117"/>
              <a:ext cx="13044150" cy="8447244"/>
            </a:xfrm>
            <a:prstGeom prst="arc">
              <a:avLst>
                <a:gd name="adj1" fmla="val 19368941"/>
                <a:gd name="adj2" fmla="val 0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 rot="5400000" flipH="1" flipV="1">
              <a:off x="915951" y="6628453"/>
              <a:ext cx="13044150" cy="8447244"/>
            </a:xfrm>
            <a:prstGeom prst="arc">
              <a:avLst>
                <a:gd name="adj1" fmla="val 19368941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>
              <a:off x="5660821" y="2996095"/>
              <a:ext cx="777775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/>
                <p:cNvSpPr txBox="1"/>
                <p:nvPr/>
              </p:nvSpPr>
              <p:spPr>
                <a:xfrm>
                  <a:off x="5190264" y="2810234"/>
                  <a:ext cx="326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𝑍𝑛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ZoneTexte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264" y="2810234"/>
                  <a:ext cx="32618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r="-1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6490176" y="2821323"/>
                  <a:ext cx="5553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𝑍𝑛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0176" y="2821323"/>
                  <a:ext cx="55534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890" t="-4444" r="-329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7894375" y="4869572"/>
                  <a:ext cx="3083536" cy="6481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𝐶𝑢</m:t>
                                    </m:r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0,06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fName>
                          <m:e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𝐶𝑢</m:t>
                                    </m:r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375" y="4869572"/>
                  <a:ext cx="3083536" cy="6481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09855" y="2948733"/>
                  <a:ext cx="4256935" cy="6481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𝑍𝑛</m:t>
                                    </m:r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𝑍𝑛</m:t>
                                    </m:r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0,06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lo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fName>
                          <m:e>
                            <m:r>
                              <a:rPr 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f>
                          <m:f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𝑍𝑛</m:t>
                                    </m:r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55" y="2948733"/>
                  <a:ext cx="4256935" cy="6481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avec flèche 34"/>
            <p:cNvCxnSpPr/>
            <p:nvPr/>
          </p:nvCxnSpPr>
          <p:spPr>
            <a:xfrm flipH="1">
              <a:off x="4262544" y="5977176"/>
              <a:ext cx="77777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3791987" y="5791315"/>
                  <a:ext cx="329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𝐶𝑢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987" y="5791315"/>
                  <a:ext cx="32964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667" r="-166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5091899" y="5802404"/>
                  <a:ext cx="5588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899" y="5802404"/>
                  <a:ext cx="55880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696" t="-4444" r="-3261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eur droit avec flèche 37"/>
            <p:cNvCxnSpPr/>
            <p:nvPr/>
          </p:nvCxnSpPr>
          <p:spPr>
            <a:xfrm>
              <a:off x="2430532" y="3645408"/>
              <a:ext cx="983235" cy="6323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H="1" flipV="1">
              <a:off x="7392432" y="4402395"/>
              <a:ext cx="556610" cy="5765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avec flèche 43"/>
          <p:cNvCxnSpPr/>
          <p:nvPr/>
        </p:nvCxnSpPr>
        <p:spPr>
          <a:xfrm>
            <a:off x="4007501" y="4094804"/>
            <a:ext cx="3915283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2819980" y="3740488"/>
            <a:ext cx="162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>
                <a:solidFill>
                  <a:srgbClr val="0070C0"/>
                </a:solidFill>
              </a:rPr>
              <a:t>fem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5364480" y="3242273"/>
            <a:ext cx="0" cy="3535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549580" y="3617753"/>
            <a:ext cx="0" cy="3535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5357352" y="3453124"/>
            <a:ext cx="1215580" cy="0"/>
          </a:xfrm>
          <a:prstGeom prst="straightConnector1">
            <a:avLst/>
          </a:prstGeom>
          <a:ln w="57150">
            <a:solidFill>
              <a:srgbClr val="CC00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5212139" y="3280557"/>
                <a:ext cx="133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139" y="3280557"/>
                <a:ext cx="133947" cy="276999"/>
              </a:xfrm>
              <a:prstGeom prst="rect">
                <a:avLst/>
              </a:prstGeom>
              <a:blipFill>
                <a:blip r:embed="rId10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405322" y="3677096"/>
                <a:ext cx="133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22" y="3677096"/>
                <a:ext cx="133947" cy="276999"/>
              </a:xfrm>
              <a:prstGeom prst="rect">
                <a:avLst/>
              </a:prstGeom>
              <a:blipFill>
                <a:blip r:embed="rId11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/>
              <p:cNvSpPr txBox="1"/>
              <p:nvPr/>
            </p:nvSpPr>
            <p:spPr>
              <a:xfrm>
                <a:off x="5311388" y="2996140"/>
                <a:ext cx="1622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 smtClean="0">
                    <a:solidFill>
                      <a:srgbClr val="CC00CC"/>
                    </a:solidFill>
                  </a:rPr>
                  <a:t>Tension </a:t>
                </a:r>
                <a:r>
                  <a:rPr lang="fr-FR" sz="2400" b="1" dirty="0" smtClean="0">
                    <a:solidFill>
                      <a:srgbClr val="CC00CC"/>
                    </a:solidFill>
                  </a:rPr>
                  <a:t>à 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sz="2400" b="1" dirty="0">
                  <a:solidFill>
                    <a:srgbClr val="CC00CC"/>
                  </a:solidFill>
                </a:endParaRPr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388" y="2996140"/>
                <a:ext cx="1622976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3371" t="-10526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12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51053" t="35614" r="4869" b="6842"/>
          <a:stretch/>
        </p:blipFill>
        <p:spPr>
          <a:xfrm>
            <a:off x="6207646" y="1879691"/>
            <a:ext cx="5535614" cy="344678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Mesure de la résistance interne de la pile Daniell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71038" y="1239864"/>
            <a:ext cx="6209973" cy="3893610"/>
            <a:chOff x="271038" y="1239864"/>
            <a:chExt cx="6093186" cy="403609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xmlns="" id="{C30A694D-2C7A-4E77-A2BE-A427D9AF61D6}"/>
                </a:ext>
              </a:extLst>
            </p:cNvPr>
            <p:cNvGrpSpPr/>
            <p:nvPr/>
          </p:nvGrpSpPr>
          <p:grpSpPr>
            <a:xfrm>
              <a:off x="271038" y="1239864"/>
              <a:ext cx="6093186" cy="4036096"/>
              <a:chOff x="2272189" y="295666"/>
              <a:chExt cx="7946616" cy="5978808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xmlns="" id="{8A2F1DAB-935C-405C-8342-CD48A7537159}"/>
                  </a:ext>
                </a:extLst>
              </p:cNvPr>
              <p:cNvGrpSpPr/>
              <p:nvPr/>
            </p:nvGrpSpPr>
            <p:grpSpPr>
              <a:xfrm>
                <a:off x="6422409" y="2580766"/>
                <a:ext cx="3446584" cy="2985534"/>
                <a:chOff x="4527453" y="2341838"/>
                <a:chExt cx="3446584" cy="2985534"/>
              </a:xfrm>
            </p:grpSpPr>
            <p:sp>
              <p:nvSpPr>
                <p:cNvPr id="27" name="Rectangle : coins arrondis 51">
                  <a:extLst>
                    <a:ext uri="{FF2B5EF4-FFF2-40B4-BE49-F238E27FC236}">
                      <a16:creationId xmlns:a16="http://schemas.microsoft.com/office/drawing/2014/main" xmlns="" id="{8D5A0205-7BCD-4B22-A19E-C0416842684A}"/>
                    </a:ext>
                  </a:extLst>
                </p:cNvPr>
                <p:cNvSpPr/>
                <p:nvPr/>
              </p:nvSpPr>
              <p:spPr>
                <a:xfrm>
                  <a:off x="4757530" y="2468880"/>
                  <a:ext cx="2372140" cy="2858492"/>
                </a:xfrm>
                <a:prstGeom prst="roundRect">
                  <a:avLst/>
                </a:prstGeom>
                <a:solidFill>
                  <a:schemeClr val="accent1">
                    <a:alpha val="70000"/>
                  </a:schemeClr>
                </a:solidFill>
                <a:ln w="41275" cap="sq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A7864280-8464-4D30-9E09-39437392E633}"/>
                    </a:ext>
                  </a:extLst>
                </p:cNvPr>
                <p:cNvSpPr/>
                <p:nvPr/>
              </p:nvSpPr>
              <p:spPr>
                <a:xfrm>
                  <a:off x="4527453" y="2341838"/>
                  <a:ext cx="3446584" cy="1255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xmlns="" id="{EAE2A7FC-4982-4E6D-A347-546742498285}"/>
                    </a:ext>
                  </a:extLst>
                </p:cNvPr>
                <p:cNvSpPr/>
                <p:nvPr/>
              </p:nvSpPr>
              <p:spPr>
                <a:xfrm>
                  <a:off x="4781549" y="2734792"/>
                  <a:ext cx="2328863" cy="1766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xmlns="" id="{8DB831FF-E9FD-4F64-9ACE-5F917CC5190F}"/>
                  </a:ext>
                </a:extLst>
              </p:cNvPr>
              <p:cNvGrpSpPr/>
              <p:nvPr/>
            </p:nvGrpSpPr>
            <p:grpSpPr>
              <a:xfrm>
                <a:off x="2433341" y="2580766"/>
                <a:ext cx="3446584" cy="2985534"/>
                <a:chOff x="4527453" y="2341838"/>
                <a:chExt cx="3446584" cy="2985534"/>
              </a:xfrm>
            </p:grpSpPr>
            <p:sp>
              <p:nvSpPr>
                <p:cNvPr id="24" name="Rectangle : coins arrondis 47">
                  <a:extLst>
                    <a:ext uri="{FF2B5EF4-FFF2-40B4-BE49-F238E27FC236}">
                      <a16:creationId xmlns:a16="http://schemas.microsoft.com/office/drawing/2014/main" xmlns="" id="{8050695F-173B-4759-A203-F03F5DDDB4D8}"/>
                    </a:ext>
                  </a:extLst>
                </p:cNvPr>
                <p:cNvSpPr/>
                <p:nvPr/>
              </p:nvSpPr>
              <p:spPr>
                <a:xfrm>
                  <a:off x="4757530" y="2468880"/>
                  <a:ext cx="2372140" cy="2858492"/>
                </a:xfrm>
                <a:prstGeom prst="roundRect">
                  <a:avLst/>
                </a:prstGeom>
                <a:solidFill>
                  <a:schemeClr val="accent1">
                    <a:alpha val="70000"/>
                  </a:schemeClr>
                </a:solidFill>
                <a:ln w="41275" cap="sq">
                  <a:solidFill>
                    <a:schemeClr val="tx1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45C42F3D-9567-4A07-A4AA-CD1344AA5848}"/>
                    </a:ext>
                  </a:extLst>
                </p:cNvPr>
                <p:cNvSpPr/>
                <p:nvPr/>
              </p:nvSpPr>
              <p:spPr>
                <a:xfrm>
                  <a:off x="4527453" y="2341838"/>
                  <a:ext cx="3446584" cy="1255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xmlns="" id="{E40FF04C-AE58-44B5-812A-CBA591EBEBD4}"/>
                    </a:ext>
                  </a:extLst>
                </p:cNvPr>
                <p:cNvSpPr/>
                <p:nvPr/>
              </p:nvSpPr>
              <p:spPr>
                <a:xfrm>
                  <a:off x="4781549" y="2734792"/>
                  <a:ext cx="2328863" cy="17665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7" name="Parallélogramme 6">
                <a:extLst>
                  <a:ext uri="{FF2B5EF4-FFF2-40B4-BE49-F238E27FC236}">
                    <a16:creationId xmlns:a16="http://schemas.microsoft.com/office/drawing/2014/main" xmlns="" id="{733FF9A7-2BB2-42EF-8F5D-104E69742463}"/>
                  </a:ext>
                </a:extLst>
              </p:cNvPr>
              <p:cNvSpPr/>
              <p:nvPr/>
            </p:nvSpPr>
            <p:spPr>
              <a:xfrm flipH="1">
                <a:off x="3229921" y="3242026"/>
                <a:ext cx="767865" cy="2283996"/>
              </a:xfrm>
              <a:prstGeom prst="parallelogram">
                <a:avLst>
                  <a:gd name="adj" fmla="val 37903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dirty="0"/>
              </a:p>
            </p:txBody>
          </p:sp>
          <p:sp>
            <p:nvSpPr>
              <p:cNvPr id="8" name="Parallélogramme 7">
                <a:extLst>
                  <a:ext uri="{FF2B5EF4-FFF2-40B4-BE49-F238E27FC236}">
                    <a16:creationId xmlns:a16="http://schemas.microsoft.com/office/drawing/2014/main" xmlns="" id="{97BED259-13EF-461B-B1E2-0D09D5AD0FD7}"/>
                  </a:ext>
                </a:extLst>
              </p:cNvPr>
              <p:cNvSpPr/>
              <p:nvPr/>
            </p:nvSpPr>
            <p:spPr>
              <a:xfrm>
                <a:off x="7690039" y="3242026"/>
                <a:ext cx="767865" cy="2283996"/>
              </a:xfrm>
              <a:prstGeom prst="parallelogram">
                <a:avLst>
                  <a:gd name="adj" fmla="val 37903"/>
                </a:avLst>
              </a:prstGeom>
              <a:solidFill>
                <a:srgbClr val="FAC09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" name="Parenthèse ouvrante 8">
                <a:extLst>
                  <a:ext uri="{FF2B5EF4-FFF2-40B4-BE49-F238E27FC236}">
                    <a16:creationId xmlns:a16="http://schemas.microsoft.com/office/drawing/2014/main" xmlns="" id="{450E430A-B4F1-4A9E-AA3B-30E9FA87F12A}"/>
                  </a:ext>
                </a:extLst>
              </p:cNvPr>
              <p:cNvSpPr/>
              <p:nvPr/>
            </p:nvSpPr>
            <p:spPr>
              <a:xfrm rot="5400000">
                <a:off x="5177740" y="3040923"/>
                <a:ext cx="1415595" cy="2530646"/>
              </a:xfrm>
              <a:prstGeom prst="leftBracket">
                <a:avLst>
                  <a:gd name="adj" fmla="val 19187"/>
                </a:avLst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xmlns="" id="{63CAE477-DCB4-4A07-8495-8701B9738C61}"/>
                  </a:ext>
                </a:extLst>
              </p:cNvPr>
              <p:cNvSpPr/>
              <p:nvPr/>
            </p:nvSpPr>
            <p:spPr>
              <a:xfrm>
                <a:off x="3905782" y="1941964"/>
                <a:ext cx="4302876" cy="2640751"/>
              </a:xfrm>
              <a:prstGeom prst="arc">
                <a:avLst/>
              </a:prstGeom>
              <a:ln w="2857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xmlns="" id="{F85537CB-E583-4B4B-9E3C-E826F3EC60B2}"/>
                  </a:ext>
                </a:extLst>
              </p:cNvPr>
              <p:cNvSpPr/>
              <p:nvPr/>
            </p:nvSpPr>
            <p:spPr>
              <a:xfrm flipH="1">
                <a:off x="3528707" y="1941964"/>
                <a:ext cx="4161332" cy="2640751"/>
              </a:xfrm>
              <a:prstGeom prst="arc">
                <a:avLst/>
              </a:prstGeom>
              <a:ln w="2857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xmlns="" id="{AD05E5FA-08B3-40D2-98EA-A4EE3DFA14AF}"/>
                  </a:ext>
                </a:extLst>
              </p:cNvPr>
              <p:cNvSpPr/>
              <p:nvPr/>
            </p:nvSpPr>
            <p:spPr>
              <a:xfrm>
                <a:off x="5460754" y="295666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xmlns="" id="{27C0BDF0-930D-423E-8D6D-E0B49E0CF8E7}"/>
                      </a:ext>
                    </a:extLst>
                  </p:cNvPr>
                  <p:cNvSpPr txBox="1"/>
                  <p:nvPr/>
                </p:nvSpPr>
                <p:spPr>
                  <a:xfrm>
                    <a:off x="2272189" y="3349156"/>
                    <a:ext cx="7310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Zn</m:t>
                          </m:r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fr-FR" sz="20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27C0BDF0-930D-423E-8D6D-E0B49E0CF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2189" y="3349156"/>
                    <a:ext cx="73109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00" b="-6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xmlns="" id="{04F3E263-8F09-42BF-A342-CF76F704770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5971" y="3349155"/>
                    <a:ext cx="734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Cu</m:t>
                          </m:r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fr-FR" sz="2000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4F3E263-8F09-42BF-A342-CF76F7047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5971" y="3349155"/>
                    <a:ext cx="73430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33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xmlns="" id="{4441673F-38E9-4697-A0A1-CC3563DB2A59}"/>
                      </a:ext>
                    </a:extLst>
                  </p:cNvPr>
                  <p:cNvSpPr txBox="1"/>
                  <p:nvPr/>
                </p:nvSpPr>
                <p:spPr>
                  <a:xfrm>
                    <a:off x="6591393" y="5818553"/>
                    <a:ext cx="3627412" cy="455921"/>
                  </a:xfrm>
                  <a:prstGeom prst="rect">
                    <a:avLst/>
                  </a:prstGeom>
                  <a:no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Cu</m:t>
                              </m:r>
                            </m:e>
                            <m:sup>
                              <m:r>
                                <a:rPr lang="fr-FR" sz="2000" b="0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Cu</m:t>
                          </m:r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fr-FR" sz="2000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4441673F-38E9-4697-A0A1-CC3563DB2A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1393" y="5818553"/>
                    <a:ext cx="3627412" cy="4559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38" t="-1923" b="-23077"/>
                    </a:stretch>
                  </a:blip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xmlns="" id="{3F4D4851-1AD5-4B8E-A0F6-0A5FD5BB8872}"/>
                      </a:ext>
                    </a:extLst>
                  </p:cNvPr>
                  <p:cNvSpPr txBox="1"/>
                  <p:nvPr/>
                </p:nvSpPr>
                <p:spPr>
                  <a:xfrm>
                    <a:off x="2334912" y="5784185"/>
                    <a:ext cx="3686140" cy="455921"/>
                  </a:xfrm>
                  <a:prstGeom prst="rect">
                    <a:avLst/>
                  </a:prstGeom>
                  <a:noFill/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Zn</m:t>
                          </m:r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fr-F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Zn</m:t>
                              </m:r>
                            </m:e>
                            <m:sup>
                              <m:r>
                                <a:rPr lang="fr-FR" sz="20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  <m: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fr-F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  <m: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fr-F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fr-FR" sz="2000" i="1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3F4D4851-1AD5-4B8E-A0F6-0A5FD5BB88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4912" y="5784185"/>
                    <a:ext cx="3686140" cy="4559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02" b="-20755"/>
                    </a:stretch>
                  </a:blip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xmlns="" id="{B30BBFC7-D6EF-4F8F-A048-51FDF64B9F87}"/>
                  </a:ext>
                </a:extLst>
              </p:cNvPr>
              <p:cNvCxnSpPr/>
              <p:nvPr/>
            </p:nvCxnSpPr>
            <p:spPr>
              <a:xfrm flipV="1">
                <a:off x="4366853" y="2050620"/>
                <a:ext cx="393695" cy="138499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xmlns="" id="{3A574809-866C-4451-AEC8-28C4F26AC2AC}"/>
                      </a:ext>
                    </a:extLst>
                  </p:cNvPr>
                  <p:cNvSpPr/>
                  <p:nvPr/>
                </p:nvSpPr>
                <p:spPr>
                  <a:xfrm>
                    <a:off x="4142467" y="1772871"/>
                    <a:ext cx="49513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fr-FR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3A574809-866C-4451-AEC8-28C4F26AC2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2467" y="1772871"/>
                    <a:ext cx="49513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Connecteur droit avec flèche 20">
                <a:extLst>
                  <a:ext uri="{FF2B5EF4-FFF2-40B4-BE49-F238E27FC236}">
                    <a16:creationId xmlns:a16="http://schemas.microsoft.com/office/drawing/2014/main" xmlns="" id="{EB6DDDFE-0F2B-48CA-BC68-2B3F7058D2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82629" y="2575040"/>
                <a:ext cx="145091" cy="173492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xmlns="" id="{1C2FD705-4F41-46EF-86C7-C28254C74570}"/>
                      </a:ext>
                    </a:extLst>
                  </p:cNvPr>
                  <p:cNvSpPr/>
                  <p:nvPr/>
                </p:nvSpPr>
                <p:spPr>
                  <a:xfrm flipH="1">
                    <a:off x="8009477" y="2285569"/>
                    <a:ext cx="333040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fr-FR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1C2FD705-4F41-46EF-86C7-C28254C745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009477" y="2285569"/>
                    <a:ext cx="33304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381" b="-3658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xmlns="" id="{2F36EC2D-6A1F-4C1B-A4D5-3A3E57ACE181}"/>
                  </a:ext>
                </a:extLst>
              </p:cNvPr>
              <p:cNvSpPr txBox="1"/>
              <p:nvPr/>
            </p:nvSpPr>
            <p:spPr>
              <a:xfrm>
                <a:off x="5059578" y="2947212"/>
                <a:ext cx="1400320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/>
                  <a:t>Pont salin</a:t>
                </a: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2449860" y="1869236"/>
              <a:ext cx="1045165" cy="821753"/>
              <a:chOff x="4425255" y="1445692"/>
              <a:chExt cx="1045165" cy="82175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425255" y="1694688"/>
                <a:ext cx="1045165" cy="4145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onnecteur droit avec flèche 31"/>
              <p:cNvCxnSpPr/>
              <p:nvPr/>
            </p:nvCxnSpPr>
            <p:spPr>
              <a:xfrm flipV="1">
                <a:off x="4654354" y="1445692"/>
                <a:ext cx="610789" cy="8217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xmlns="" id="{AD05E5FA-08B3-40D2-98EA-A4EE3DFA14AF}"/>
                </a:ext>
              </a:extLst>
            </p:cNvPr>
            <p:cNvSpPr/>
            <p:nvPr/>
          </p:nvSpPr>
          <p:spPr>
            <a:xfrm>
              <a:off x="3877212" y="2306166"/>
              <a:ext cx="552071" cy="486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smtClean="0">
                  <a:solidFill>
                    <a:schemeClr val="tx1"/>
                  </a:solidFill>
                </a:rPr>
                <a:t>A</a:t>
              </a:r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xmlns="" id="{F85537CB-E583-4B4B-9E3C-E826F3EC60B2}"/>
                </a:ext>
              </a:extLst>
            </p:cNvPr>
            <p:cNvSpPr/>
            <p:nvPr/>
          </p:nvSpPr>
          <p:spPr>
            <a:xfrm flipH="1">
              <a:off x="2197440" y="1528389"/>
              <a:ext cx="1053013" cy="1782684"/>
            </a:xfrm>
            <a:prstGeom prst="arc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xmlns="" id="{F85537CB-E583-4B4B-9E3C-E826F3EC60B2}"/>
                </a:ext>
              </a:extLst>
            </p:cNvPr>
            <p:cNvSpPr/>
            <p:nvPr/>
          </p:nvSpPr>
          <p:spPr>
            <a:xfrm>
              <a:off x="2019780" y="1493846"/>
              <a:ext cx="2484031" cy="2544727"/>
            </a:xfrm>
            <a:prstGeom prst="arc">
              <a:avLst>
                <a:gd name="adj1" fmla="val 16200000"/>
                <a:gd name="adj2" fmla="val 21475255"/>
              </a:avLst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8313593" y="999131"/>
                <a:ext cx="1712648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93" y="999131"/>
                <a:ext cx="1712648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313593" y="5326474"/>
            <a:ext cx="2436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u="sng" dirty="0" err="1" smtClean="0"/>
              <a:t>Regression</a:t>
            </a:r>
            <a:r>
              <a:rPr lang="fr-FR" sz="2400" dirty="0" smtClean="0"/>
              <a:t>:</a:t>
            </a:r>
          </a:p>
          <a:p>
            <a:r>
              <a:rPr lang="fr-FR" sz="2400" dirty="0" smtClean="0"/>
              <a:t>e = 1,07 V</a:t>
            </a:r>
          </a:p>
          <a:p>
            <a:r>
              <a:rPr lang="fr-FR" sz="2400" dirty="0"/>
              <a:t>r</a:t>
            </a:r>
            <a:r>
              <a:rPr lang="fr-FR" sz="2400" dirty="0" smtClean="0"/>
              <a:t> = 1,01 </a:t>
            </a:r>
            <a:r>
              <a:rPr lang="fr-FR" sz="2400" b="1" dirty="0" smtClean="0"/>
              <a:t>k</a:t>
            </a:r>
            <a:r>
              <a:rPr lang="el-GR" sz="2400" b="1" dirty="0" smtClean="0"/>
              <a:t>Ω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43907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Electrolyse de l’eau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1669235" y="901573"/>
            <a:ext cx="8559853" cy="4791152"/>
            <a:chOff x="96467" y="1313879"/>
            <a:chExt cx="6452631" cy="3611690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67" y="1313879"/>
              <a:ext cx="6452631" cy="36116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/>
                <p:cNvSpPr txBox="1"/>
                <p:nvPr/>
              </p:nvSpPr>
              <p:spPr>
                <a:xfrm>
                  <a:off x="1261872" y="4035553"/>
                  <a:ext cx="470013" cy="27841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ZoneTexte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872" y="4035553"/>
                  <a:ext cx="470013" cy="278412"/>
                </a:xfrm>
                <a:prstGeom prst="rect">
                  <a:avLst/>
                </a:prstGeom>
                <a:blipFill>
                  <a:blip r:embed="rId3"/>
                  <a:stretch>
                    <a:fillRect l="-10680" r="-11650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275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7" y="1372489"/>
            <a:ext cx="5715381" cy="443630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Electrolyse de l’eau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64" y="2170367"/>
            <a:ext cx="6031350" cy="31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9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79" y="996616"/>
            <a:ext cx="9813436" cy="532397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Synthèse du </a:t>
            </a:r>
            <a:r>
              <a:rPr lang="fr-FR" sz="4000" b="1" dirty="0" err="1" smtClean="0">
                <a:solidFill>
                  <a:srgbClr val="0070C0"/>
                </a:solidFill>
              </a:rPr>
              <a:t>dichlore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59" y="962302"/>
            <a:ext cx="11531537" cy="561528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Synthèse du </a:t>
            </a:r>
            <a:r>
              <a:rPr lang="fr-FR" sz="4000" b="1" dirty="0" err="1" smtClean="0">
                <a:solidFill>
                  <a:srgbClr val="0070C0"/>
                </a:solidFill>
              </a:rPr>
              <a:t>dichlore</a:t>
            </a:r>
            <a:r>
              <a:rPr lang="fr-FR" sz="4000" b="1" dirty="0" smtClean="0">
                <a:solidFill>
                  <a:srgbClr val="0070C0"/>
                </a:solidFill>
              </a:rPr>
              <a:t> (membrane)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Accumulateur au plomb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t="4355" r="1781" b="1324"/>
          <a:stretch/>
        </p:blipFill>
        <p:spPr>
          <a:xfrm>
            <a:off x="2099846" y="1127874"/>
            <a:ext cx="7899143" cy="48919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7040" y="320450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-0,6V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4213429" y="320450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-0,36V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7977709" y="357383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1,7 V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7825309" y="381399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1,69 V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6292059" y="367703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1,33 V</a:t>
            </a:r>
            <a:endParaRPr lang="fr-FR" dirty="0"/>
          </a:p>
        </p:txBody>
      </p:sp>
      <p:sp>
        <p:nvSpPr>
          <p:cNvPr id="14" name="Arc 13"/>
          <p:cNvSpPr/>
          <p:nvPr/>
        </p:nvSpPr>
        <p:spPr>
          <a:xfrm>
            <a:off x="5802857" y="-167640"/>
            <a:ext cx="1756183" cy="3789181"/>
          </a:xfrm>
          <a:prstGeom prst="arc">
            <a:avLst>
              <a:gd name="adj1" fmla="val 20181708"/>
              <a:gd name="adj2" fmla="val 5245598"/>
            </a:avLst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6714595" y="2852696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00B0F0"/>
                </a:solidFill>
              </a:rPr>
              <a:t>Pb → PbO</a:t>
            </a:r>
            <a:r>
              <a:rPr lang="fr-FR" sz="2000" b="1" baseline="-25000" dirty="0" smtClean="0">
                <a:solidFill>
                  <a:srgbClr val="00B0F0"/>
                </a:solidFill>
              </a:rPr>
              <a:t>2</a:t>
            </a:r>
            <a:endParaRPr lang="fr-FR" sz="2000" b="1" baseline="-25000" dirty="0">
              <a:solidFill>
                <a:srgbClr val="00B0F0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>
            <a:off x="3733042" y="-112151"/>
            <a:ext cx="1756183" cy="3789181"/>
          </a:xfrm>
          <a:prstGeom prst="arc">
            <a:avLst>
              <a:gd name="adj1" fmla="val 20181708"/>
              <a:gd name="adj2" fmla="val 524559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7" name="Arc 16"/>
          <p:cNvSpPr/>
          <p:nvPr/>
        </p:nvSpPr>
        <p:spPr>
          <a:xfrm rot="10800000">
            <a:off x="7429996" y="3614116"/>
            <a:ext cx="1756183" cy="3789181"/>
          </a:xfrm>
          <a:prstGeom prst="arc">
            <a:avLst>
              <a:gd name="adj1" fmla="val 20181708"/>
              <a:gd name="adj2" fmla="val 524559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10263" y="2263455"/>
            <a:ext cx="1671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Pb </a:t>
            </a:r>
            <a:r>
              <a:rPr lang="fr-F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→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>
                <a:solidFill>
                  <a:srgbClr val="FF0000"/>
                </a:solidFill>
              </a:rPr>
              <a:t>PbSO</a:t>
            </a:r>
            <a:r>
              <a:rPr lang="fr-FR" sz="2000" b="1" baseline="-25000" dirty="0">
                <a:solidFill>
                  <a:srgbClr val="FF0000"/>
                </a:solidFill>
              </a:rPr>
              <a:t>4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endParaRPr lang="fr-FR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17186" y="4673128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PbSO</a:t>
            </a:r>
            <a:r>
              <a:rPr lang="fr-FR" sz="2000" b="1" baseline="-25000" dirty="0" smtClean="0">
                <a:solidFill>
                  <a:srgbClr val="FF0000"/>
                </a:solidFill>
              </a:rPr>
              <a:t>4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fr-FR" sz="2000" b="1" dirty="0" smtClean="0">
                <a:solidFill>
                  <a:srgbClr val="FF0000"/>
                </a:solidFill>
              </a:rPr>
              <a:t>PbO</a:t>
            </a:r>
            <a:r>
              <a:rPr lang="fr-FR" sz="2000" b="1" baseline="-25000" dirty="0" smtClean="0">
                <a:solidFill>
                  <a:srgbClr val="FF0000"/>
                </a:solidFill>
              </a:rPr>
              <a:t>2</a:t>
            </a:r>
            <a:endParaRPr lang="fr-FR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8449" y="1333884"/>
            <a:ext cx="16300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Décharge</a:t>
            </a:r>
          </a:p>
          <a:p>
            <a:endParaRPr lang="fr-FR" sz="2400" dirty="0"/>
          </a:p>
          <a:p>
            <a:r>
              <a:rPr lang="fr-FR" sz="2400" b="1" dirty="0" smtClean="0">
                <a:solidFill>
                  <a:srgbClr val="00B0F0"/>
                </a:solidFill>
              </a:rPr>
              <a:t>1</a:t>
            </a:r>
            <a:r>
              <a:rPr lang="fr-FR" sz="2400" b="1" baseline="30000" dirty="0" smtClean="0">
                <a:solidFill>
                  <a:srgbClr val="00B0F0"/>
                </a:solidFill>
              </a:rPr>
              <a:t>ère</a:t>
            </a:r>
            <a:r>
              <a:rPr lang="fr-FR" sz="2400" b="1" dirty="0" smtClean="0">
                <a:solidFill>
                  <a:srgbClr val="00B0F0"/>
                </a:solidFill>
              </a:rPr>
              <a:t> charge</a:t>
            </a:r>
          </a:p>
          <a:p>
            <a:endParaRPr lang="fr-FR" sz="2400" dirty="0"/>
          </a:p>
          <a:p>
            <a:r>
              <a:rPr lang="fr-FR" sz="2400" b="1" dirty="0" smtClean="0"/>
              <a:t>2</a:t>
            </a:r>
            <a:r>
              <a:rPr lang="fr-FR" sz="2400" b="1" baseline="30000" dirty="0" smtClean="0"/>
              <a:t>ème</a:t>
            </a:r>
            <a:r>
              <a:rPr lang="fr-FR" sz="2400" b="1" dirty="0" smtClean="0"/>
              <a:t> charge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62066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135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Cambria Math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L'Oréal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Bernard Chelli</cp:lastModifiedBy>
  <cp:revision>106</cp:revision>
  <dcterms:created xsi:type="dcterms:W3CDTF">2020-03-23T08:37:13Z</dcterms:created>
  <dcterms:modified xsi:type="dcterms:W3CDTF">2020-06-15T20:50:07Z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