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s-physiques.ac-dijon.fr/archives/documents/chimie/EvolutionReaction/Images/image335.g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Conversion réciproque d’énergie électrique en énergie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93DD-412C-44A2-BE2E-FEC7676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Accumulateur au plomb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D63C09-1B9D-4B6B-98B3-28CD96CB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E5B5E-DE55-4523-B597-7490090DB3A2}"/>
              </a:ext>
            </a:extLst>
          </p:cNvPr>
          <p:cNvSpPr/>
          <p:nvPr/>
        </p:nvSpPr>
        <p:spPr>
          <a:xfrm>
            <a:off x="4325257" y="5935377"/>
            <a:ext cx="786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 , Jean-Bernard BAUDIN et al. Chimie tout-en-un MP,PT. Dunod, 2017</a:t>
            </a:r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0489D90-B572-4760-8AE5-82512B2C3E0C}"/>
              </a:ext>
            </a:extLst>
          </p:cNvPr>
          <p:cNvGrpSpPr/>
          <p:nvPr/>
        </p:nvGrpSpPr>
        <p:grpSpPr>
          <a:xfrm>
            <a:off x="2459614" y="2088701"/>
            <a:ext cx="7333732" cy="3495334"/>
            <a:chOff x="2459614" y="2088701"/>
            <a:chExt cx="7333732" cy="349533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13E645E-5A0E-448A-BB55-DD0828754F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59614" y="2088701"/>
              <a:ext cx="7333732" cy="349533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4EC4F0-26AF-428E-A8EE-1071C62E1069}"/>
                </a:ext>
              </a:extLst>
            </p:cNvPr>
            <p:cNvSpPr/>
            <p:nvPr/>
          </p:nvSpPr>
          <p:spPr>
            <a:xfrm>
              <a:off x="2981739" y="5234609"/>
              <a:ext cx="1709531" cy="251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69D28E-7798-4F81-82F7-3C909A5CF9DA}"/>
                </a:ext>
              </a:extLst>
            </p:cNvPr>
            <p:cNvSpPr/>
            <p:nvPr/>
          </p:nvSpPr>
          <p:spPr>
            <a:xfrm>
              <a:off x="6844747" y="5233731"/>
              <a:ext cx="1709531" cy="251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3034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718F3-A77A-4F5D-95EA-C64A6956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accumulateurs </a:t>
            </a:r>
            <a:br>
              <a:rPr lang="fr-FR" dirty="0"/>
            </a:br>
            <a:r>
              <a:rPr lang="fr-FR" dirty="0"/>
              <a:t>plomb et Li-ion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C5F7F1-49B9-4307-B3B7-BB3588F6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8D8FB063-68F3-4D7F-8E40-8AC5B0322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373026"/>
                  </p:ext>
                </p:extLst>
              </p:nvPr>
            </p:nvGraphicFramePr>
            <p:xfrm>
              <a:off x="1323892" y="2269599"/>
              <a:ext cx="9544216" cy="31735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8843">
                      <a:extLst>
                        <a:ext uri="{9D8B030D-6E8A-4147-A177-3AD203B41FA5}">
                          <a16:colId xmlns:a16="http://schemas.microsoft.com/office/drawing/2014/main" val="2869706391"/>
                        </a:ext>
                      </a:extLst>
                    </a:gridCol>
                    <a:gridCol w="1908843">
                      <a:extLst>
                        <a:ext uri="{9D8B030D-6E8A-4147-A177-3AD203B41FA5}">
                          <a16:colId xmlns:a16="http://schemas.microsoft.com/office/drawing/2014/main" val="3791047549"/>
                        </a:ext>
                      </a:extLst>
                    </a:gridCol>
                    <a:gridCol w="1761565">
                      <a:extLst>
                        <a:ext uri="{9D8B030D-6E8A-4147-A177-3AD203B41FA5}">
                          <a16:colId xmlns:a16="http://schemas.microsoft.com/office/drawing/2014/main" val="3367239211"/>
                        </a:ext>
                      </a:extLst>
                    </a:gridCol>
                    <a:gridCol w="2056122">
                      <a:extLst>
                        <a:ext uri="{9D8B030D-6E8A-4147-A177-3AD203B41FA5}">
                          <a16:colId xmlns:a16="http://schemas.microsoft.com/office/drawing/2014/main" val="785527472"/>
                        </a:ext>
                      </a:extLst>
                    </a:gridCol>
                    <a:gridCol w="1908843">
                      <a:extLst>
                        <a:ext uri="{9D8B030D-6E8A-4147-A177-3AD203B41FA5}">
                          <a16:colId xmlns:a16="http://schemas.microsoft.com/office/drawing/2014/main" val="3618083657"/>
                        </a:ext>
                      </a:extLst>
                    </a:gridCol>
                  </a:tblGrid>
                  <a:tr h="1077997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Energie massique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Puissance massique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Force électromotrice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Cyclabilité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145434"/>
                      </a:ext>
                    </a:extLst>
                  </a:tr>
                  <a:tr h="491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Unité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364895"/>
                      </a:ext>
                    </a:extLst>
                  </a:tr>
                  <a:tr h="849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au plomb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2,0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103474"/>
                      </a:ext>
                    </a:extLst>
                  </a:tr>
                  <a:tr h="754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</a:t>
                          </a:r>
                        </a:p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Li-ion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4,3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1 200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46701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8D8FB063-68F3-4D7F-8E40-8AC5B0322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373026"/>
                  </p:ext>
                </p:extLst>
              </p:nvPr>
            </p:nvGraphicFramePr>
            <p:xfrm>
              <a:off x="1323892" y="2269599"/>
              <a:ext cx="9544216" cy="31735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8843">
                      <a:extLst>
                        <a:ext uri="{9D8B030D-6E8A-4147-A177-3AD203B41FA5}">
                          <a16:colId xmlns:a16="http://schemas.microsoft.com/office/drawing/2014/main" val="2869706391"/>
                        </a:ext>
                      </a:extLst>
                    </a:gridCol>
                    <a:gridCol w="1908843">
                      <a:extLst>
                        <a:ext uri="{9D8B030D-6E8A-4147-A177-3AD203B41FA5}">
                          <a16:colId xmlns:a16="http://schemas.microsoft.com/office/drawing/2014/main" val="3791047549"/>
                        </a:ext>
                      </a:extLst>
                    </a:gridCol>
                    <a:gridCol w="1761565">
                      <a:extLst>
                        <a:ext uri="{9D8B030D-6E8A-4147-A177-3AD203B41FA5}">
                          <a16:colId xmlns:a16="http://schemas.microsoft.com/office/drawing/2014/main" val="3367239211"/>
                        </a:ext>
                      </a:extLst>
                    </a:gridCol>
                    <a:gridCol w="2056122">
                      <a:extLst>
                        <a:ext uri="{9D8B030D-6E8A-4147-A177-3AD203B41FA5}">
                          <a16:colId xmlns:a16="http://schemas.microsoft.com/office/drawing/2014/main" val="785527472"/>
                        </a:ext>
                      </a:extLst>
                    </a:gridCol>
                    <a:gridCol w="1908843">
                      <a:extLst>
                        <a:ext uri="{9D8B030D-6E8A-4147-A177-3AD203B41FA5}">
                          <a16:colId xmlns:a16="http://schemas.microsoft.com/office/drawing/2014/main" val="3618083657"/>
                        </a:ext>
                      </a:extLst>
                    </a:gridCol>
                  </a:tblGrid>
                  <a:tr h="1077997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65" r="-300958" b="-200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6955" t="-565" r="-225952" b="-200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Force électromotrice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Cyclabilité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145434"/>
                      </a:ext>
                    </a:extLst>
                  </a:tr>
                  <a:tr h="491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Unité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219753" r="-300958" b="-338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6955" t="-219753" r="-225952" b="-338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1006" t="-219753" r="-93195" b="-338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364895"/>
                      </a:ext>
                    </a:extLst>
                  </a:tr>
                  <a:tr h="8490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au plomb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2,0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103474"/>
                      </a:ext>
                    </a:extLst>
                  </a:tr>
                  <a:tr h="754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</a:t>
                          </a:r>
                        </a:p>
                        <a:p>
                          <a:pPr algn="ctr"/>
                          <a:r>
                            <a:rPr lang="fr-FR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Li-ion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4,3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1 200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46701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366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F14E0-25FE-4AE8-A055-1A4B586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accumulateurs </a:t>
            </a:r>
            <a:br>
              <a:rPr lang="fr-FR" dirty="0"/>
            </a:br>
            <a:r>
              <a:rPr lang="fr-FR" dirty="0"/>
              <a:t>plomb et Li-ion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F28288-1543-436A-A925-ECA327D3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18714B1D-E95C-4EF2-B9DC-9EEC4384D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905321"/>
                  </p:ext>
                </p:extLst>
              </p:nvPr>
            </p:nvGraphicFramePr>
            <p:xfrm>
              <a:off x="616226" y="1870992"/>
              <a:ext cx="109595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590133733"/>
                        </a:ext>
                      </a:extLst>
                    </a:gridCol>
                    <a:gridCol w="5782365">
                      <a:extLst>
                        <a:ext uri="{9D8B030D-6E8A-4147-A177-3AD203B41FA5}">
                          <a16:colId xmlns:a16="http://schemas.microsoft.com/office/drawing/2014/main" val="527275319"/>
                        </a:ext>
                      </a:extLst>
                    </a:gridCol>
                    <a:gridCol w="3653182">
                      <a:extLst>
                        <a:ext uri="{9D8B030D-6E8A-4147-A177-3AD203B41FA5}">
                          <a16:colId xmlns:a16="http://schemas.microsoft.com/office/drawing/2014/main" val="1569706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Avantages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Inconvénients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4188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au plomb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0" dirty="0"/>
                            <a:t>Plomb : métal peu cher </a:t>
                          </a:r>
                          <a:r>
                            <a:rPr lang="fr-FR" sz="1600" b="0" dirty="0"/>
                            <a:t>(environ 2,10 €/kg) </a:t>
                          </a:r>
                          <a:r>
                            <a:rPr lang="fr-FR" sz="1800" b="0" dirty="0"/>
                            <a:t>et peu corrodable</a:t>
                          </a:r>
                        </a:p>
                        <a:p>
                          <a:pPr algn="ctr"/>
                          <a:endParaRPr lang="fr-FR" sz="1800" b="0" dirty="0"/>
                        </a:p>
                        <a:p>
                          <a:pPr algn="ctr"/>
                          <a:r>
                            <a:rPr lang="fr-FR" sz="1800" b="0" dirty="0"/>
                            <a:t>Unique élément (système simple)</a:t>
                          </a:r>
                        </a:p>
                        <a:p>
                          <a:pPr algn="ctr"/>
                          <a:endParaRPr lang="fr-FR" sz="1800" b="0" dirty="0"/>
                        </a:p>
                        <a:p>
                          <a:pPr algn="ctr"/>
                          <a:r>
                            <a:rPr lang="fr-FR" sz="1800" b="0" dirty="0"/>
                            <a:t>Résistance interne faible (pour une voiture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≈0,1 </m:t>
                              </m:r>
                              <m:r>
                                <m:rPr>
                                  <m:sty m:val="p"/>
                                </m:rPr>
                                <a:rPr lang="fr-FR" sz="1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fr-FR" sz="1800" b="0" dirty="0"/>
                        </a:p>
                        <a:p>
                          <a:pPr algn="ctr"/>
                          <a:endParaRPr lang="fr-FR" sz="1800" b="0" dirty="0"/>
                        </a:p>
                        <a:p>
                          <a:pPr algn="ctr"/>
                          <a:r>
                            <a:rPr lang="fr-FR" sz="1800" b="0" dirty="0"/>
                            <a:t>Faible variation de la </a:t>
                          </a:r>
                          <a:r>
                            <a:rPr lang="fr-FR" sz="1800" b="0" dirty="0" err="1"/>
                            <a:t>f.e.m</a:t>
                          </a:r>
                          <a:r>
                            <a:rPr lang="fr-FR" sz="1800" b="0" dirty="0"/>
                            <a:t> avec la charge</a:t>
                          </a:r>
                        </a:p>
                        <a:p>
                          <a:pPr algn="ctr"/>
                          <a:endParaRPr lang="fr-FR" sz="1800" b="0" dirty="0"/>
                        </a:p>
                        <a:p>
                          <a:pPr algn="ctr"/>
                          <a:r>
                            <a:rPr lang="fr-FR" sz="1800" b="0" dirty="0"/>
                            <a:t>Bonne cyclabilité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Masses volumiques élevées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Toxicité 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Présence d’acide sulfurique concentré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Potentiel dégagement gazeux de dihydrogène (réaction avec l’eau)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561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Li-ion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Utilisation dans tous les sens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Haute densité d’énergie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Faible autodécharge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Surchauffes éventuelles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26606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18714B1D-E95C-4EF2-B9DC-9EEC4384D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905321"/>
                  </p:ext>
                </p:extLst>
              </p:nvPr>
            </p:nvGraphicFramePr>
            <p:xfrm>
              <a:off x="616226" y="1870992"/>
              <a:ext cx="10959547" cy="439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590133733"/>
                        </a:ext>
                      </a:extLst>
                    </a:gridCol>
                    <a:gridCol w="5782365">
                      <a:extLst>
                        <a:ext uri="{9D8B030D-6E8A-4147-A177-3AD203B41FA5}">
                          <a16:colId xmlns:a16="http://schemas.microsoft.com/office/drawing/2014/main" val="527275319"/>
                        </a:ext>
                      </a:extLst>
                    </a:gridCol>
                    <a:gridCol w="3653182">
                      <a:extLst>
                        <a:ext uri="{9D8B030D-6E8A-4147-A177-3AD203B41FA5}">
                          <a16:colId xmlns:a16="http://schemas.microsoft.com/office/drawing/2014/main" val="1569706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Avantages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Inconvénients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418896"/>
                      </a:ext>
                    </a:extLst>
                  </a:tr>
                  <a:tr h="2560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au plomb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49" t="-15677" r="-63330" b="-6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Masses volumiques élevées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Toxicité 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Présence d’acide sulfurique concentré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Potentiel dégagement gazeux de dihydrogène (réaction avec l’eau)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561128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Accumulateur Li-ion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Utilisation dans tous les sens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Haute densité d’énergie</a:t>
                          </a:r>
                        </a:p>
                        <a:p>
                          <a:pPr algn="ctr"/>
                          <a:endParaRPr lang="fr-FR" sz="1800" dirty="0"/>
                        </a:p>
                        <a:p>
                          <a:pPr algn="ctr"/>
                          <a:r>
                            <a:rPr lang="fr-FR" sz="1800" dirty="0"/>
                            <a:t>Faible autodécharge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Surchauffes éventuelles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26606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80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EA9807-200C-4E38-9AFE-40DA5E95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AA7278-D97A-4329-9D07-E5785DE9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5473">
            <a:off x="471714" y="711200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essandro Volta : qui est l'inventeur de la pile électrique ...">
            <a:extLst>
              <a:ext uri="{FF2B5EF4-FFF2-40B4-BE49-F238E27FC236}">
                <a16:creationId xmlns:a16="http://schemas.microsoft.com/office/drawing/2014/main" id="{9592D1E3-E492-4DF1-A565-F7F078A2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86" y="804636"/>
            <a:ext cx="40386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743CCDB-A266-4A9F-BB45-BF12F6458F22}"/>
              </a:ext>
            </a:extLst>
          </p:cNvPr>
          <p:cNvGrpSpPr/>
          <p:nvPr/>
        </p:nvGrpSpPr>
        <p:grpSpPr>
          <a:xfrm>
            <a:off x="1185675" y="4071402"/>
            <a:ext cx="1714499" cy="1714499"/>
            <a:chOff x="1729014" y="4071402"/>
            <a:chExt cx="1714499" cy="1714499"/>
          </a:xfrm>
        </p:grpSpPr>
        <p:pic>
          <p:nvPicPr>
            <p:cNvPr id="1030" name="Picture 6" descr="Batterie téléphone, smartphone, GSM 3.8V 1800mAh - B150AC ; B150AE ...">
              <a:extLst>
                <a:ext uri="{FF2B5EF4-FFF2-40B4-BE49-F238E27FC236}">
                  <a16:creationId xmlns:a16="http://schemas.microsoft.com/office/drawing/2014/main" id="{DD6C52FA-A548-4B92-9E4D-42886F2B8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14" y="4071402"/>
              <a:ext cx="1714499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85F3BC-1958-47EE-9E10-F471FD66B068}"/>
                </a:ext>
              </a:extLst>
            </p:cNvPr>
            <p:cNvSpPr/>
            <p:nvPr/>
          </p:nvSpPr>
          <p:spPr>
            <a:xfrm>
              <a:off x="2148114" y="4325257"/>
              <a:ext cx="812800" cy="20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4" name="Picture 10" descr="NX - Batterie voiture P Start 60-500 12V 60Ah +D: Amazon.fr: High-tech">
            <a:extLst>
              <a:ext uri="{FF2B5EF4-FFF2-40B4-BE49-F238E27FC236}">
                <a16:creationId xmlns:a16="http://schemas.microsoft.com/office/drawing/2014/main" id="{76F7B426-F84F-40FD-A8AA-2930547A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38" y="3775524"/>
            <a:ext cx="2423190" cy="23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6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ACE2E-CDBC-4694-AA6E-44E4F716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D33F3E-1A3B-4D69-A43D-19523920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74BC06-7EA2-4B0A-B030-45317225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379310"/>
            <a:ext cx="8353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7ADA9-A8B6-4180-B4C6-A0900F73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courant-potentiel </a:t>
            </a:r>
            <a:br>
              <a:rPr lang="fr-FR" dirty="0"/>
            </a:br>
            <a:r>
              <a:rPr lang="fr-FR" dirty="0"/>
              <a:t>pour la pile Daniell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825187-C2A7-4DAE-875F-6BCF65A1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D07DCC-FB76-484B-B948-3E3A3109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43" y="1861575"/>
            <a:ext cx="8279073" cy="41354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657309-09A9-42FD-B102-56593A25F3AE}"/>
              </a:ext>
            </a:extLst>
          </p:cNvPr>
          <p:cNvSpPr/>
          <p:nvPr/>
        </p:nvSpPr>
        <p:spPr>
          <a:xfrm>
            <a:off x="1202970" y="5997016"/>
            <a:ext cx="10989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http://sciences-physiques.ac-dijon.fr/archives/documents/chimie/EvolutionReaction/Images/image335.gif</a:t>
            </a:r>
            <a:r>
              <a:rPr lang="fr-FR" sz="1600" dirty="0"/>
              <a:t>, consulté le 09/06/2020</a:t>
            </a:r>
          </a:p>
        </p:txBody>
      </p:sp>
    </p:spTree>
    <p:extLst>
      <p:ext uri="{BB962C8B-B14F-4D97-AF65-F5344CB8AC3E}">
        <p14:creationId xmlns:p14="http://schemas.microsoft.com/office/powerpoint/2010/main" val="37631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19D43-8E7D-45B1-A3A7-A55D37BD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Électrolyse de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1233D0-9115-4B22-947B-605FD0B0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04BA7B1-FDF1-4926-94F4-59508863F32A}"/>
              </a:ext>
            </a:extLst>
          </p:cNvPr>
          <p:cNvGrpSpPr/>
          <p:nvPr/>
        </p:nvGrpSpPr>
        <p:grpSpPr>
          <a:xfrm>
            <a:off x="1919388" y="286603"/>
            <a:ext cx="8414184" cy="7835303"/>
            <a:chOff x="1155636" y="-149084"/>
            <a:chExt cx="9042101" cy="835880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E02925A-3EFE-46DC-8482-63B4B329FB38}"/>
                </a:ext>
              </a:extLst>
            </p:cNvPr>
            <p:cNvSpPr/>
            <p:nvPr/>
          </p:nvSpPr>
          <p:spPr>
            <a:xfrm rot="5400000">
              <a:off x="5293416" y="653500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ED3DAF88-DBDD-4BAB-A6E9-10E8FFA87655}"/>
                </a:ext>
              </a:extLst>
            </p:cNvPr>
            <p:cNvCxnSpPr>
              <a:cxnSpLocks/>
            </p:cNvCxnSpPr>
            <p:nvPr/>
          </p:nvCxnSpPr>
          <p:spPr>
            <a:xfrm>
              <a:off x="1976846" y="4030318"/>
              <a:ext cx="716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4BFA572-FBC1-42D1-8615-24424C5862B8}"/>
                </a:ext>
              </a:extLst>
            </p:cNvPr>
            <p:cNvSpPr/>
            <p:nvPr/>
          </p:nvSpPr>
          <p:spPr>
            <a:xfrm rot="5400000" flipH="1" flipV="1">
              <a:off x="1204742" y="4832902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2E26657F-4D84-494A-80E8-20936088D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963" y="1474908"/>
              <a:ext cx="0" cy="439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14C0CD9-7067-4098-8ADE-5A264134E5BA}"/>
                    </a:ext>
                  </a:extLst>
                </p:cNvPr>
                <p:cNvSpPr txBox="1"/>
                <p:nvPr/>
              </p:nvSpPr>
              <p:spPr>
                <a:xfrm>
                  <a:off x="7297783" y="2679483"/>
                  <a:ext cx="7837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b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400" b="0" i="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</m:t>
                        </m:r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C1F3B115-0C8D-4BA7-B230-E8D58BCF2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783" y="2679483"/>
                  <a:ext cx="78377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50EE05B-4FA2-4805-A0BF-E61F8BD2F269}"/>
                    </a:ext>
                  </a:extLst>
                </p:cNvPr>
                <p:cNvSpPr txBox="1"/>
                <p:nvPr/>
              </p:nvSpPr>
              <p:spPr>
                <a:xfrm>
                  <a:off x="9064321" y="2679483"/>
                  <a:ext cx="4380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</m:t>
                            </m:r>
                          </m:e>
                          <m:sub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F281766B-283A-46BD-A9AD-5CDCDD0E0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321" y="2679483"/>
                  <a:ext cx="43803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167" r="-12500" b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51FDFF1-570D-40D3-BEF1-CF0D099D3B20}"/>
                    </a:ext>
                  </a:extLst>
                </p:cNvPr>
                <p:cNvSpPr txBox="1"/>
                <p:nvPr/>
              </p:nvSpPr>
              <p:spPr>
                <a:xfrm>
                  <a:off x="1155636" y="4919489"/>
                  <a:ext cx="490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b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297938D7-3F00-42BC-B888-8994D2C5C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36" y="4919489"/>
                  <a:ext cx="49028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469" r="-12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FEB4A074-034F-4DB8-A75A-4C109272A7F1}"/>
                    </a:ext>
                  </a:extLst>
                </p:cNvPr>
                <p:cNvSpPr txBox="1"/>
                <p:nvPr/>
              </p:nvSpPr>
              <p:spPr>
                <a:xfrm>
                  <a:off x="2628237" y="4919489"/>
                  <a:ext cx="48072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lang="fr-FR" sz="2400" b="0" i="0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7D2AFA4-5E55-463B-8515-935245925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237" y="4919489"/>
                  <a:ext cx="48072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532" r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40D722A-5548-4151-91DA-CEAC8793805A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1645919" y="5150322"/>
              <a:ext cx="982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0AE5B7E-251A-4AC0-84F4-D3534419753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081555" y="2910316"/>
              <a:ext cx="982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313C6B45-5106-4E4E-A9E6-B08F60E17602}"/>
                    </a:ext>
                  </a:extLst>
                </p:cNvPr>
                <p:cNvSpPr txBox="1"/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E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6AC235A-D858-4E4D-A089-C23AD0A3B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8F9F481-6E51-495E-A091-4ED752573866}"/>
                    </a:ext>
                  </a:extLst>
                </p:cNvPr>
                <p:cNvSpPr txBox="1"/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20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C34BE73-818B-45E4-BCCB-A74A53D0E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7DFD6196-9AEB-43F0-90FD-0772E0D6C7D4}"/>
                    </a:ext>
                  </a:extLst>
                </p:cNvPr>
                <p:cNvSpPr txBox="1"/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Sur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Pt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0673A4C-F1B5-41F8-8CA5-7032D99EF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762"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2355378-FF70-4B4B-A47C-17F015D46C2D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55" y="3672242"/>
              <a:ext cx="5904425" cy="1464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C43861CC-E140-421C-ACE3-30BF773C478A}"/>
                    </a:ext>
                  </a:extLst>
                </p:cNvPr>
                <p:cNvSpPr txBox="1"/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</m:t>
                        </m:r>
                        <m: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ri</m:t>
                        </m:r>
                      </m:oMath>
                    </m:oMathPara>
                  </a14:m>
                  <a:endParaRPr lang="fr-FR" sz="2800" kern="1200" dirty="0">
                    <a:solidFill>
                      <a:srgbClr val="FF0000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013B7D5F-4CF3-47EF-A113-325CD93CC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90DAA40-2257-4EC8-A801-A4DD02D87F38}"/>
                </a:ext>
              </a:extLst>
            </p:cNvPr>
            <p:cNvCxnSpPr/>
            <p:nvPr/>
          </p:nvCxnSpPr>
          <p:spPr>
            <a:xfrm flipV="1">
              <a:off x="2420983" y="4030318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F27F6AA-7890-4388-AB5A-6B9FC730AE9D}"/>
                </a:ext>
              </a:extLst>
            </p:cNvPr>
            <p:cNvCxnSpPr/>
            <p:nvPr/>
          </p:nvCxnSpPr>
          <p:spPr>
            <a:xfrm flipV="1">
              <a:off x="8260080" y="3471219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4D7339DE-3593-4C22-BF58-48FD110CDFF0}"/>
                    </a:ext>
                  </a:extLst>
                </p:cNvPr>
                <p:cNvSpPr txBox="1"/>
                <p:nvPr/>
              </p:nvSpPr>
              <p:spPr>
                <a:xfrm>
                  <a:off x="3361230" y="4405653"/>
                  <a:ext cx="3553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EABCADF-5C7A-4447-936B-3996998CB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230" y="4405653"/>
                  <a:ext cx="35530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B755002-5827-453F-8B3B-1E120CE12029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3263963" y="4589417"/>
              <a:ext cx="97267" cy="902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A23A030-8CF0-42DC-9145-C4F015241D02}"/>
                    </a:ext>
                  </a:extLst>
                </p:cNvPr>
                <p:cNvSpPr txBox="1"/>
                <p:nvPr/>
              </p:nvSpPr>
              <p:spPr>
                <a:xfrm>
                  <a:off x="2782527" y="3285652"/>
                  <a:ext cx="3553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C3739704-B78D-49B5-81F1-F4D49787B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527" y="3285652"/>
                  <a:ext cx="3553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244BA462-B241-4928-8D24-8A033C4E2B3A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3137828" y="3470318"/>
              <a:ext cx="120009" cy="0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7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22A7-B4C2-425F-9804-1B2E028D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par électrolyse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8E8A0D-1F21-4890-87BB-74C87A62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130F5C2-1729-4BA5-9EBA-9697F3F4D287}"/>
              </a:ext>
            </a:extLst>
          </p:cNvPr>
          <p:cNvGrpSpPr/>
          <p:nvPr/>
        </p:nvGrpSpPr>
        <p:grpSpPr>
          <a:xfrm>
            <a:off x="49703" y="1737360"/>
            <a:ext cx="12092594" cy="4046198"/>
            <a:chOff x="64266" y="1123363"/>
            <a:chExt cx="12092594" cy="404619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1139D78-2C75-41E5-8B39-202DD6880932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8" name="Grouper 68">
                <a:extLst>
                  <a:ext uri="{FF2B5EF4-FFF2-40B4-BE49-F238E27FC236}">
                    <a16:creationId xmlns:a16="http://schemas.microsoft.com/office/drawing/2014/main" id="{EA1F57CC-3CCB-4AA8-90F5-8EA7F7C30B1E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21" name="Grouper 69">
                  <a:extLst>
                    <a:ext uri="{FF2B5EF4-FFF2-40B4-BE49-F238E27FC236}">
                      <a16:creationId xmlns:a16="http://schemas.microsoft.com/office/drawing/2014/main" id="{B780F66C-D2EC-4F86-B874-61D14267B62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:ma14="http://schemas.microsoft.com/office/mac/drawingml/2011/main" xmlns="" val="1"/>
                  </a:ext>
                </a:extLst>
              </p:grpSpPr>
              <p:grpSp>
                <p:nvGrpSpPr>
                  <p:cNvPr id="23" name="Grouper 71">
                    <a:extLst>
                      <a:ext uri="{FF2B5EF4-FFF2-40B4-BE49-F238E27FC236}">
                        <a16:creationId xmlns:a16="http://schemas.microsoft.com/office/drawing/2014/main" id="{6442FE2F-DCCA-4158-8712-5073C302F0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75" name="Grouper 123">
                      <a:extLst>
                        <a:ext uri="{FF2B5EF4-FFF2-40B4-BE49-F238E27FC236}">
                          <a16:creationId xmlns:a16="http://schemas.microsoft.com/office/drawing/2014/main" id="{40169961-5D61-42A9-8664-B6732D401E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77" name="Grouper 125">
                        <a:extLst>
                          <a:ext uri="{FF2B5EF4-FFF2-40B4-BE49-F238E27FC236}">
                            <a16:creationId xmlns:a16="http://schemas.microsoft.com/office/drawing/2014/main" id="{534EF83F-D961-4FC7-B97E-26D4E96154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79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id="{47BE8FF1-10C3-4A53-AF60-521AAB79B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80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id="{8D2B46BA-9030-4F58-8CF8-2814DAA5E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15AFDA2A-2DC0-4811-805C-B5688A2D68C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6E3596EF-A847-4DE2-8F7E-89BD46A9A1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4" name="Grouper 72">
                    <a:extLst>
                      <a:ext uri="{FF2B5EF4-FFF2-40B4-BE49-F238E27FC236}">
                        <a16:creationId xmlns:a16="http://schemas.microsoft.com/office/drawing/2014/main" id="{E71A867C-EE9D-4BCD-81C7-5382B024512F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68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id="{DEEB2DFC-4C7E-4CDE-87A1-69370649D9B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id="{99FBD5DA-41B9-4AAB-8774-3313B7376E2A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EDDAE324-0082-44E9-A863-27CF274A1BC0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" name="Parallélogramme 70">
                      <a:extLst>
                        <a:ext uri="{FF2B5EF4-FFF2-40B4-BE49-F238E27FC236}">
                          <a16:creationId xmlns:a16="http://schemas.microsoft.com/office/drawing/2014/main" id="{CAE6AFCF-5389-4577-93C0-F0E8FDED26C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2" name="Parallélogramme 71">
                      <a:extLst>
                        <a:ext uri="{FF2B5EF4-FFF2-40B4-BE49-F238E27FC236}">
                          <a16:creationId xmlns:a16="http://schemas.microsoft.com/office/drawing/2014/main" id="{AB1C82D3-B805-4453-BFBA-FDFF963B6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73" name="Connecteur droit 72">
                      <a:extLst>
                        <a:ext uri="{FF2B5EF4-FFF2-40B4-BE49-F238E27FC236}">
                          <a16:creationId xmlns:a16="http://schemas.microsoft.com/office/drawing/2014/main" id="{9BADC4C0-C2E9-4200-89A1-55C9610FD9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Connecteur droit 73">
                      <a:extLst>
                        <a:ext uri="{FF2B5EF4-FFF2-40B4-BE49-F238E27FC236}">
                          <a16:creationId xmlns:a16="http://schemas.microsoft.com/office/drawing/2014/main" id="{3DB19BF9-9C54-4046-B2CC-611F4970C8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r 73">
                    <a:extLst>
                      <a:ext uri="{FF2B5EF4-FFF2-40B4-BE49-F238E27FC236}">
                        <a16:creationId xmlns:a16="http://schemas.microsoft.com/office/drawing/2014/main" id="{4981D6C2-A11A-45C6-9B73-12E34AA82054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F9A1E01-8163-4C75-AE4A-A1D2EBC91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7" name="Ellipse 66">
                      <a:extLst>
                        <a:ext uri="{FF2B5EF4-FFF2-40B4-BE49-F238E27FC236}">
                          <a16:creationId xmlns:a16="http://schemas.microsoft.com/office/drawing/2014/main" id="{09854445-A61F-49A8-8190-0613599F4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6" name="Grouper 74">
                    <a:extLst>
                      <a:ext uri="{FF2B5EF4-FFF2-40B4-BE49-F238E27FC236}">
                        <a16:creationId xmlns:a16="http://schemas.microsoft.com/office/drawing/2014/main" id="{C3A3773A-B8AD-4DBD-82FB-6412F3C6B1F8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53" name="Grouper 101">
                      <a:extLst>
                        <a:ext uri="{FF2B5EF4-FFF2-40B4-BE49-F238E27FC236}">
                          <a16:creationId xmlns:a16="http://schemas.microsoft.com/office/drawing/2014/main" id="{5F875629-CB51-4236-9C5D-76D70E1D6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62" name="Ellipse 61">
                        <a:extLst>
                          <a:ext uri="{FF2B5EF4-FFF2-40B4-BE49-F238E27FC236}">
                            <a16:creationId xmlns:a16="http://schemas.microsoft.com/office/drawing/2014/main" id="{AFAA6C33-D933-4CEC-8F5A-9647F052B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3" name="Zone de texte 941">
                        <a:extLst>
                          <a:ext uri="{FF2B5EF4-FFF2-40B4-BE49-F238E27FC236}">
                            <a16:creationId xmlns:a16="http://schemas.microsoft.com/office/drawing/2014/main" id="{A87DC0F4-CCFA-42AE-9816-BFE62267DE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4" name="Zone de texte 942">
                        <a:extLst>
                          <a:ext uri="{FF2B5EF4-FFF2-40B4-BE49-F238E27FC236}">
                            <a16:creationId xmlns:a16="http://schemas.microsoft.com/office/drawing/2014/main" id="{DBE5390F-FD06-40D7-A7AA-4458EBBB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5" name="Zone de texte 900">
                        <a:extLst>
                          <a:ext uri="{FF2B5EF4-FFF2-40B4-BE49-F238E27FC236}">
                            <a16:creationId xmlns:a16="http://schemas.microsoft.com/office/drawing/2014/main" id="{E4E46472-F78D-4309-9309-CA57F233BB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4" name="Grouper 102">
                      <a:extLst>
                        <a:ext uri="{FF2B5EF4-FFF2-40B4-BE49-F238E27FC236}">
                          <a16:creationId xmlns:a16="http://schemas.microsoft.com/office/drawing/2014/main" id="{AE401424-9E0A-44E9-B0A2-11A40FBA8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9" name="Connecteur droit 58">
                        <a:extLst>
                          <a:ext uri="{FF2B5EF4-FFF2-40B4-BE49-F238E27FC236}">
                            <a16:creationId xmlns:a16="http://schemas.microsoft.com/office/drawing/2014/main" id="{FEA688A0-4674-4076-87E8-2E39D96D501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eur droit 59">
                        <a:extLst>
                          <a:ext uri="{FF2B5EF4-FFF2-40B4-BE49-F238E27FC236}">
                            <a16:creationId xmlns:a16="http://schemas.microsoft.com/office/drawing/2014/main" id="{4CB11D73-CBC4-4756-AE77-01FD7D81B64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eur droit 60">
                        <a:extLst>
                          <a:ext uri="{FF2B5EF4-FFF2-40B4-BE49-F238E27FC236}">
                            <a16:creationId xmlns:a16="http://schemas.microsoft.com/office/drawing/2014/main" id="{258F17CD-1B25-41E4-B881-AB0B856E30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Grouper 103">
                      <a:extLst>
                        <a:ext uri="{FF2B5EF4-FFF2-40B4-BE49-F238E27FC236}">
                          <a16:creationId xmlns:a16="http://schemas.microsoft.com/office/drawing/2014/main" id="{C00F3192-577D-417B-8E77-D8BF085C16B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6" name="Connecteur droit 55">
                        <a:extLst>
                          <a:ext uri="{FF2B5EF4-FFF2-40B4-BE49-F238E27FC236}">
                            <a16:creationId xmlns:a16="http://schemas.microsoft.com/office/drawing/2014/main" id="{F93B3FC7-5FF4-4EC7-AF07-B1570C139CA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cteur droit 56">
                        <a:extLst>
                          <a:ext uri="{FF2B5EF4-FFF2-40B4-BE49-F238E27FC236}">
                            <a16:creationId xmlns:a16="http://schemas.microsoft.com/office/drawing/2014/main" id="{503E3CB7-49F8-4D58-9D49-563DE98751F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onnecteur droit 57">
                        <a:extLst>
                          <a:ext uri="{FF2B5EF4-FFF2-40B4-BE49-F238E27FC236}">
                            <a16:creationId xmlns:a16="http://schemas.microsoft.com/office/drawing/2014/main" id="{FA5A922A-A896-42EF-B578-4255967E73A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" name="Grouper 75">
                    <a:extLst>
                      <a:ext uri="{FF2B5EF4-FFF2-40B4-BE49-F238E27FC236}">
                        <a16:creationId xmlns:a16="http://schemas.microsoft.com/office/drawing/2014/main" id="{52DDA76B-FEFE-4234-8BB3-0F696D6D443E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41" name="Grouper 89">
                      <a:extLst>
                        <a:ext uri="{FF2B5EF4-FFF2-40B4-BE49-F238E27FC236}">
                          <a16:creationId xmlns:a16="http://schemas.microsoft.com/office/drawing/2014/main" id="{FA5EBCD0-30B8-466C-9117-6643B5DDC1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:a16="http://schemas.microsoft.com/office/drawing/2014/main" id="{D4170F7D-384C-43E3-AAFF-1B7621E4DF9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:a16="http://schemas.microsoft.com/office/drawing/2014/main" id="{0BFD16B8-2DD7-4AB3-9626-70BD74CFECD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Grouper 90">
                      <a:extLst>
                        <a:ext uri="{FF2B5EF4-FFF2-40B4-BE49-F238E27FC236}">
                          <a16:creationId xmlns:a16="http://schemas.microsoft.com/office/drawing/2014/main" id="{CC5DF262-012A-4EC9-AF97-B3F337EC9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:a16="http://schemas.microsoft.com/office/drawing/2014/main" id="{2F4E2390-F5EB-4B23-ADE6-539503F43BB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:a16="http://schemas.microsoft.com/office/drawing/2014/main" id="{1AAC6EC9-56A0-442F-9F68-51500E705C6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" name="Grouper 91">
                      <a:extLst>
                        <a:ext uri="{FF2B5EF4-FFF2-40B4-BE49-F238E27FC236}">
                          <a16:creationId xmlns:a16="http://schemas.microsoft.com/office/drawing/2014/main" id="{54CDDEB7-3312-4423-979B-A3707BABC5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7" name="Connecteur droit 46">
                        <a:extLst>
                          <a:ext uri="{FF2B5EF4-FFF2-40B4-BE49-F238E27FC236}">
                            <a16:creationId xmlns:a16="http://schemas.microsoft.com/office/drawing/2014/main" id="{4F089C57-2829-412D-96C2-1D730CB4D0D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:a16="http://schemas.microsoft.com/office/drawing/2014/main" id="{665E147D-50AC-4BA0-A601-8CF65E56DD3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Grouper 92">
                      <a:extLst>
                        <a:ext uri="{FF2B5EF4-FFF2-40B4-BE49-F238E27FC236}">
                          <a16:creationId xmlns:a16="http://schemas.microsoft.com/office/drawing/2014/main" id="{12841B02-9D51-40CD-8DB2-BFC56F626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5" name="Connecteur droit 44">
                        <a:extLst>
                          <a:ext uri="{FF2B5EF4-FFF2-40B4-BE49-F238E27FC236}">
                            <a16:creationId xmlns:a16="http://schemas.microsoft.com/office/drawing/2014/main" id="{34CB57C1-02E3-4B17-9096-7268762CB6B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cteur droit 45">
                        <a:extLst>
                          <a:ext uri="{FF2B5EF4-FFF2-40B4-BE49-F238E27FC236}">
                            <a16:creationId xmlns:a16="http://schemas.microsoft.com/office/drawing/2014/main" id="{A8148461-D2E6-46F2-8892-F4F1C8D7128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" name="Grouper 76">
                    <a:extLst>
                      <a:ext uri="{FF2B5EF4-FFF2-40B4-BE49-F238E27FC236}">
                        <a16:creationId xmlns:a16="http://schemas.microsoft.com/office/drawing/2014/main" id="{4505C24D-B6C7-44FE-88B9-AF59E3424C4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29" name="Grouper 77">
                      <a:extLst>
                        <a:ext uri="{FF2B5EF4-FFF2-40B4-BE49-F238E27FC236}">
                          <a16:creationId xmlns:a16="http://schemas.microsoft.com/office/drawing/2014/main" id="{791A58CC-26DA-4F2D-896E-F4D108CE4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:a16="http://schemas.microsoft.com/office/drawing/2014/main" id="{F1B8CAEA-C3CF-4FA0-90CA-A4A5FE57393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:a16="http://schemas.microsoft.com/office/drawing/2014/main" id="{A65EB6A1-A138-4B68-AE7F-2CC876CA146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ouper 78">
                      <a:extLst>
                        <a:ext uri="{FF2B5EF4-FFF2-40B4-BE49-F238E27FC236}">
                          <a16:creationId xmlns:a16="http://schemas.microsoft.com/office/drawing/2014/main" id="{BA184548-3A40-48AA-881D-C6FF654DC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7" name="Connecteur droit 36">
                        <a:extLst>
                          <a:ext uri="{FF2B5EF4-FFF2-40B4-BE49-F238E27FC236}">
                            <a16:creationId xmlns:a16="http://schemas.microsoft.com/office/drawing/2014/main" id="{D34A07F6-E679-4C4D-8F6F-665D6B7010C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eur droit 37">
                        <a:extLst>
                          <a:ext uri="{FF2B5EF4-FFF2-40B4-BE49-F238E27FC236}">
                            <a16:creationId xmlns:a16="http://schemas.microsoft.com/office/drawing/2014/main" id="{BDE771A4-81E4-4B52-9387-2E3782BFB88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ouper 79">
                      <a:extLst>
                        <a:ext uri="{FF2B5EF4-FFF2-40B4-BE49-F238E27FC236}">
                          <a16:creationId xmlns:a16="http://schemas.microsoft.com/office/drawing/2014/main" id="{2ED2D176-EA47-494C-B33F-4CAF35199D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5" name="Connecteur droit 34">
                        <a:extLst>
                          <a:ext uri="{FF2B5EF4-FFF2-40B4-BE49-F238E27FC236}">
                            <a16:creationId xmlns:a16="http://schemas.microsoft.com/office/drawing/2014/main" id="{93AA7808-75DC-4B34-AC0B-E3945BA681B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eur droit 35">
                        <a:extLst>
                          <a:ext uri="{FF2B5EF4-FFF2-40B4-BE49-F238E27FC236}">
                            <a16:creationId xmlns:a16="http://schemas.microsoft.com/office/drawing/2014/main" id="{4069DC0D-CFC1-4B0B-BEB0-636E09F34C6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er 80">
                      <a:extLst>
                        <a:ext uri="{FF2B5EF4-FFF2-40B4-BE49-F238E27FC236}">
                          <a16:creationId xmlns:a16="http://schemas.microsoft.com/office/drawing/2014/main" id="{65395813-6A26-414E-A8FB-97F1FDC21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3" name="Connecteur droit 32">
                        <a:extLst>
                          <a:ext uri="{FF2B5EF4-FFF2-40B4-BE49-F238E27FC236}">
                            <a16:creationId xmlns:a16="http://schemas.microsoft.com/office/drawing/2014/main" id="{47D8537A-9F76-49F0-B2E6-439D45087D9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33">
                        <a:extLst>
                          <a:ext uri="{FF2B5EF4-FFF2-40B4-BE49-F238E27FC236}">
                            <a16:creationId xmlns:a16="http://schemas.microsoft.com/office/drawing/2014/main" id="{C633ED15-2E95-4D3C-9BB0-192E03E48BA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2" name="Rectangle à coins arrondis 70">
                  <a:extLst>
                    <a:ext uri="{FF2B5EF4-FFF2-40B4-BE49-F238E27FC236}">
                      <a16:creationId xmlns:a16="http://schemas.microsoft.com/office/drawing/2014/main" id="{C0A952A5-4782-41ED-B746-2D372676469B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95E686-DA30-4E2E-B868-1A7F7E45439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79239EB-876C-412C-8A5C-20D2C67A1743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F54629-9972-49BF-9498-2CEC4D7A4C87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Solution de </a:t>
                </a:r>
                <a:r>
                  <a:rPr lang="fr-FR" dirty="0" err="1"/>
                  <a:t>NaCl</a:t>
                </a:r>
                <a:endParaRPr lang="fr-FR" dirty="0"/>
              </a:p>
              <a:p>
                <a:r>
                  <a:rPr lang="fr-FR" dirty="0"/>
                  <a:t>à 5 mol.L</a:t>
                </a:r>
                <a:r>
                  <a:rPr lang="fr-FR" baseline="30000" dirty="0"/>
                  <a:t>-1</a:t>
                </a:r>
              </a:p>
            </p:txBody>
          </p:sp>
          <p:sp>
            <p:nvSpPr>
              <p:cNvPr id="12" name="Flèche vers la droite 129">
                <a:extLst>
                  <a:ext uri="{FF2B5EF4-FFF2-40B4-BE49-F238E27FC236}">
                    <a16:creationId xmlns:a16="http://schemas.microsoft.com/office/drawing/2014/main" id="{F903C4AC-6755-47FE-8281-A6143F18F800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Flèche vers la droite 130">
                <a:extLst>
                  <a:ext uri="{FF2B5EF4-FFF2-40B4-BE49-F238E27FC236}">
                    <a16:creationId xmlns:a16="http://schemas.microsoft.com/office/drawing/2014/main" id="{971966CB-68F5-47D0-9788-CBA180260E74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" name="Flèche vers la droite 131">
                <a:extLst>
                  <a:ext uri="{FF2B5EF4-FFF2-40B4-BE49-F238E27FC236}">
                    <a16:creationId xmlns:a16="http://schemas.microsoft.com/office/drawing/2014/main" id="{71B6E4AB-8281-4797-944F-1E1C9C4A307C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Flèche vers la droite 132">
                <a:extLst>
                  <a:ext uri="{FF2B5EF4-FFF2-40B4-BE49-F238E27FC236}">
                    <a16:creationId xmlns:a16="http://schemas.microsoft.com/office/drawing/2014/main" id="{ED89F43F-3336-41B3-B6B8-67821FDE64EC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68C350C-9779-4023-9E9A-00EC3862ECD6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1260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en graphite</a:t>
                </a:r>
              </a:p>
            </p:txBody>
          </p:sp>
          <p:sp>
            <p:nvSpPr>
              <p:cNvPr id="17" name="Flèche vers la droite 134">
                <a:extLst>
                  <a:ext uri="{FF2B5EF4-FFF2-40B4-BE49-F238E27FC236}">
                    <a16:creationId xmlns:a16="http://schemas.microsoft.com/office/drawing/2014/main" id="{AE02BCB0-2CEE-41F7-99B5-C6EA358AADAD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45121E3-0D49-4E13-9FC5-BF7A203110DF}"/>
                  </a:ext>
                </a:extLst>
              </p:cNvPr>
              <p:cNvSpPr txBox="1"/>
              <p:nvPr/>
            </p:nvSpPr>
            <p:spPr>
              <a:xfrm>
                <a:off x="1384300" y="2380980"/>
                <a:ext cx="974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Cathode</a:t>
                </a:r>
              </a:p>
              <a:p>
                <a:r>
                  <a:rPr lang="fr-FR" dirty="0"/>
                  <a:t>en fer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2327356-66B4-4984-AA58-00EBD400FAFE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20" name="Flèche vers la droite 137">
                <a:extLst>
                  <a:ext uri="{FF2B5EF4-FFF2-40B4-BE49-F238E27FC236}">
                    <a16:creationId xmlns:a16="http://schemas.microsoft.com/office/drawing/2014/main" id="{A44D222D-AF64-494A-A25B-488F5E7C2302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9503D4F-9573-45EF-92C6-DB07F9416182}"/>
                    </a:ext>
                  </a:extLst>
                </p:cNvPr>
                <p:cNvSpPr txBox="1"/>
                <p:nvPr/>
              </p:nvSpPr>
              <p:spPr>
                <a:xfrm>
                  <a:off x="7601824" y="1540133"/>
                  <a:ext cx="4555036" cy="430887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824" y="1540133"/>
                  <a:ext cx="4555036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3947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02F71AD-44BF-46B5-A7F4-1DB4D31FCF53}"/>
                    </a:ext>
                  </a:extLst>
                </p:cNvPr>
                <p:cNvSpPr txBox="1"/>
                <p:nvPr/>
              </p:nvSpPr>
              <p:spPr>
                <a:xfrm>
                  <a:off x="64266" y="1540133"/>
                  <a:ext cx="4901059" cy="43088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O</m:t>
                        </m:r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+2 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HO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aq</m:t>
                        </m:r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C48D939-3507-4A9C-A8B6-F2228E0EA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6" y="1540133"/>
                  <a:ext cx="4901059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124" b="-105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09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4F3C9-C1B6-4C94-AAD4-167E4D22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par électrolyse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AEA739-7C7F-4E9C-B168-EB312FD6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C22279-5062-4023-AD15-B0D518AF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16" y="1790656"/>
            <a:ext cx="9183768" cy="39287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E1503E-B57F-412A-B809-912868B7CD55}"/>
              </a:ext>
            </a:extLst>
          </p:cNvPr>
          <p:cNvSpPr txBox="1"/>
          <p:nvPr/>
        </p:nvSpPr>
        <p:spPr>
          <a:xfrm>
            <a:off x="5775692" y="5969855"/>
            <a:ext cx="64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expériences de la famille </a:t>
            </a:r>
            <a:r>
              <a:rPr lang="fr-FR" dirty="0" err="1"/>
              <a:t>Red-Ox</a:t>
            </a:r>
            <a:r>
              <a:rPr lang="fr-FR" dirty="0"/>
              <a:t>. </a:t>
            </a:r>
            <a:r>
              <a:rPr lang="fr-FR" dirty="0" err="1"/>
              <a:t>Cachau-Herreillat</a:t>
            </a:r>
            <a:r>
              <a:rPr lang="fr-FR" dirty="0"/>
              <a:t>. De Boeck 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FCCE58D-66E5-4850-AF1B-43229E04B90B}"/>
              </a:ext>
            </a:extLst>
          </p:cNvPr>
          <p:cNvGrpSpPr/>
          <p:nvPr/>
        </p:nvGrpSpPr>
        <p:grpSpPr>
          <a:xfrm>
            <a:off x="5276928" y="5090800"/>
            <a:ext cx="2993969" cy="628634"/>
            <a:chOff x="3938459" y="5287925"/>
            <a:chExt cx="2993969" cy="628634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5711639-B674-43FE-9079-13D96FEFC7C8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9" y="5287925"/>
              <a:ext cx="299396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682D7706-311F-49AA-A08A-684ED091242E}"/>
                    </a:ext>
                  </a:extLst>
                </p:cNvPr>
                <p:cNvSpPr txBox="1"/>
                <p:nvPr/>
              </p:nvSpPr>
              <p:spPr>
                <a:xfrm>
                  <a:off x="4796152" y="5287925"/>
                  <a:ext cx="1750828" cy="628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appliqu</m:t>
                            </m:r>
                            <m: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682D7706-311F-49AA-A08A-684ED091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152" y="5287925"/>
                  <a:ext cx="1750828" cy="628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42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197D8-1ADE-4A39-8465-F5C9227C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Accumulateur Li-ion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1310A2-2109-4FFC-B9B7-4A2F6546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52AA51-A754-4E75-8AC8-F56173C0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17" y="2077899"/>
            <a:ext cx="5495925" cy="3762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4E169-7089-4960-AA9E-CBB2F6E6135A}"/>
              </a:ext>
            </a:extLst>
          </p:cNvPr>
          <p:cNvSpPr/>
          <p:nvPr/>
        </p:nvSpPr>
        <p:spPr>
          <a:xfrm>
            <a:off x="2220685" y="5996147"/>
            <a:ext cx="1051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Michel BROUSSELY. « Les accumulateurs lithium-ion ». In : L’Actualité Chimique 356-357 (2011),p.135-136.</a:t>
            </a:r>
          </a:p>
        </p:txBody>
      </p:sp>
    </p:spTree>
    <p:extLst>
      <p:ext uri="{BB962C8B-B14F-4D97-AF65-F5344CB8AC3E}">
        <p14:creationId xmlns:p14="http://schemas.microsoft.com/office/powerpoint/2010/main" val="25890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93DD-412C-44A2-BE2E-FEC7676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Accumulateur Li-ion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D63C09-1B9D-4B6B-98B3-28CD96CB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4C07D2-051E-4596-9A6C-77F5A679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65" y="2264947"/>
            <a:ext cx="8929070" cy="2855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E5B5E-DE55-4523-B597-7490090DB3A2}"/>
              </a:ext>
            </a:extLst>
          </p:cNvPr>
          <p:cNvSpPr/>
          <p:nvPr/>
        </p:nvSpPr>
        <p:spPr>
          <a:xfrm>
            <a:off x="4325257" y="5935377"/>
            <a:ext cx="786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 , Jean-Bernard BAUDIN et al. Chimie tout-en-un MP,PT. Dunod,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20372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10475</TotalTime>
  <Words>305</Words>
  <Application>Microsoft Office PowerPoint</Application>
  <PresentationFormat>Grand écran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Rétrospective</vt:lpstr>
      <vt:lpstr>Conversion réciproque d’énergie électrique en énergie chimique</vt:lpstr>
      <vt:lpstr>Présentation PowerPoint</vt:lpstr>
      <vt:lpstr>Pile Daniell</vt:lpstr>
      <vt:lpstr>Courbe courant-potentiel  pour la pile Daniell</vt:lpstr>
      <vt:lpstr>Électrolyse de l’eau</vt:lpstr>
      <vt:lpstr>Synthèse de l’eau de Javel par électrolyse</vt:lpstr>
      <vt:lpstr>Synthèse de l’eau de Javel par électrolyse</vt:lpstr>
      <vt:lpstr>Accumulateur Li-ion</vt:lpstr>
      <vt:lpstr>Accumulateur Li-ion</vt:lpstr>
      <vt:lpstr>Accumulateur au plomb</vt:lpstr>
      <vt:lpstr>Comparaison accumulateurs  plomb et Li-ion</vt:lpstr>
      <vt:lpstr>Comparaison accumulateurs  plomb et Li-ion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418</cp:revision>
  <dcterms:created xsi:type="dcterms:W3CDTF">2020-03-15T13:11:31Z</dcterms:created>
  <dcterms:modified xsi:type="dcterms:W3CDTF">2020-06-10T10:14:01Z</dcterms:modified>
</cp:coreProperties>
</file>