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8" r:id="rId3"/>
    <p:sldId id="269" r:id="rId4"/>
    <p:sldId id="264" r:id="rId5"/>
    <p:sldId id="265" r:id="rId6"/>
    <p:sldId id="266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25/06/2019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25/06/2019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25/06/2019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25/06/2019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25/06/2019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25/06/2019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Conversion réciproque d’énergie électrique en énergie 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FEEC2-7470-416F-86E0-F151CBDC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Pile Daniell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6FF307-3A7D-4AF2-9F54-754B942F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5650F7-4EA3-4391-8730-4B55C728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</a:t>
            </a:fld>
            <a:endParaRPr lang="fr-FR"/>
          </a:p>
        </p:txBody>
      </p:sp>
      <p:grpSp>
        <p:nvGrpSpPr>
          <p:cNvPr id="6" name="Grouper 72">
            <a:extLst>
              <a:ext uri="{FF2B5EF4-FFF2-40B4-BE49-F238E27FC236}">
                <a16:creationId xmlns:a16="http://schemas.microsoft.com/office/drawing/2014/main" id="{BF8477CD-E33D-4AF6-A6B6-709E72D88BE8}"/>
              </a:ext>
            </a:extLst>
          </p:cNvPr>
          <p:cNvGrpSpPr/>
          <p:nvPr/>
        </p:nvGrpSpPr>
        <p:grpSpPr>
          <a:xfrm>
            <a:off x="3797648" y="1544161"/>
            <a:ext cx="4596703" cy="3769679"/>
            <a:chOff x="0" y="0"/>
            <a:chExt cx="2144395" cy="2127885"/>
          </a:xfrm>
        </p:grpSpPr>
        <p:grpSp>
          <p:nvGrpSpPr>
            <p:cNvPr id="7" name="Grouper 53">
              <a:extLst>
                <a:ext uri="{FF2B5EF4-FFF2-40B4-BE49-F238E27FC236}">
                  <a16:creationId xmlns:a16="http://schemas.microsoft.com/office/drawing/2014/main" id="{2841A30E-01F1-46B7-8FA2-AB972874FA91}"/>
                </a:ext>
              </a:extLst>
            </p:cNvPr>
            <p:cNvGrpSpPr/>
            <p:nvPr/>
          </p:nvGrpSpPr>
          <p:grpSpPr>
            <a:xfrm>
              <a:off x="0" y="975360"/>
              <a:ext cx="915035" cy="1142365"/>
              <a:chOff x="0" y="0"/>
              <a:chExt cx="915035" cy="1142365"/>
            </a:xfrm>
          </p:grpSpPr>
          <p:grpSp>
            <p:nvGrpSpPr>
              <p:cNvPr id="21" name="Grouper 4">
                <a:extLst>
                  <a:ext uri="{FF2B5EF4-FFF2-40B4-BE49-F238E27FC236}">
                    <a16:creationId xmlns:a16="http://schemas.microsoft.com/office/drawing/2014/main" id="{A104C024-F643-45BA-B163-0C16CF81D5B8}"/>
                  </a:ext>
                </a:extLst>
              </p:cNvPr>
              <p:cNvGrpSpPr/>
              <p:nvPr/>
            </p:nvGrpSpPr>
            <p:grpSpPr>
              <a:xfrm>
                <a:off x="10795" y="318135"/>
                <a:ext cx="904240" cy="824230"/>
                <a:chOff x="0" y="0"/>
                <a:chExt cx="571500" cy="824230"/>
              </a:xfrm>
            </p:grpSpPr>
            <p:grpSp>
              <p:nvGrpSpPr>
                <p:cNvPr id="24" name="Grouper 5">
                  <a:extLst>
                    <a:ext uri="{FF2B5EF4-FFF2-40B4-BE49-F238E27FC236}">
                      <a16:creationId xmlns:a16="http://schemas.microsoft.com/office/drawing/2014/main" id="{0A435A2E-3C76-448E-ADD8-2C7B14EECDF0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26" name="Arrondir un rectangle avec un coin du même côté 6">
                    <a:extLst>
                      <a:ext uri="{FF2B5EF4-FFF2-40B4-BE49-F238E27FC236}">
                        <a16:creationId xmlns:a16="http://schemas.microsoft.com/office/drawing/2014/main" id="{045D4F0C-C853-46AE-9799-28FA147376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7" name="Arrondir un rectangle avec un coin du même côté 7">
                    <a:extLst>
                      <a:ext uri="{FF2B5EF4-FFF2-40B4-BE49-F238E27FC236}">
                        <a16:creationId xmlns:a16="http://schemas.microsoft.com/office/drawing/2014/main" id="{BD44DAB5-5541-4A4B-BBD1-BCD440DA53A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C7EA5C4-6B6A-4DCE-92B9-152313848F2E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22" name="Parallélogramme 21">
                <a:extLst>
                  <a:ext uri="{FF2B5EF4-FFF2-40B4-BE49-F238E27FC236}">
                    <a16:creationId xmlns:a16="http://schemas.microsoft.com/office/drawing/2014/main" id="{9A1BDDDE-BAB9-4EBE-BC8F-F5CE4B0DE73E}"/>
                  </a:ext>
                </a:extLst>
              </p:cNvPr>
              <p:cNvSpPr/>
              <p:nvPr/>
            </p:nvSpPr>
            <p:spPr>
              <a:xfrm flipH="1">
                <a:off x="0" y="0"/>
                <a:ext cx="314960" cy="1142365"/>
              </a:xfrm>
              <a:prstGeom prst="parallelogram">
                <a:avLst>
                  <a:gd name="adj" fmla="val 37903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  <p:sp>
            <p:nvSpPr>
              <p:cNvPr id="23" name="Arrondir un rectangle avec un coin du même côté 9">
                <a:extLst>
                  <a:ext uri="{FF2B5EF4-FFF2-40B4-BE49-F238E27FC236}">
                    <a16:creationId xmlns:a16="http://schemas.microsoft.com/office/drawing/2014/main" id="{D7750A04-5854-4C6A-9F2E-BF02E8826258}"/>
                  </a:ext>
                </a:extLst>
              </p:cNvPr>
              <p:cNvSpPr/>
              <p:nvPr/>
            </p:nvSpPr>
            <p:spPr>
              <a:xfrm rot="10800000">
                <a:off x="10795" y="799465"/>
                <a:ext cx="904240" cy="342900"/>
              </a:xfrm>
              <a:prstGeom prst="round2SameRect">
                <a:avLst/>
              </a:prstGeom>
              <a:solidFill>
                <a:schemeClr val="accent1">
                  <a:alpha val="50000"/>
                </a:schemeClr>
              </a:solidFill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8" name="Grouper 281">
              <a:extLst>
                <a:ext uri="{FF2B5EF4-FFF2-40B4-BE49-F238E27FC236}">
                  <a16:creationId xmlns:a16="http://schemas.microsoft.com/office/drawing/2014/main" id="{87202E0C-CF38-4579-A3EE-E6228610DCA0}"/>
                </a:ext>
              </a:extLst>
            </p:cNvPr>
            <p:cNvGrpSpPr/>
            <p:nvPr/>
          </p:nvGrpSpPr>
          <p:grpSpPr>
            <a:xfrm>
              <a:off x="1239520" y="975360"/>
              <a:ext cx="904875" cy="1152525"/>
              <a:chOff x="0" y="0"/>
              <a:chExt cx="904875" cy="1152525"/>
            </a:xfrm>
          </p:grpSpPr>
          <p:grpSp>
            <p:nvGrpSpPr>
              <p:cNvPr id="14" name="Grouper 12">
                <a:extLst>
                  <a:ext uri="{FF2B5EF4-FFF2-40B4-BE49-F238E27FC236}">
                    <a16:creationId xmlns:a16="http://schemas.microsoft.com/office/drawing/2014/main" id="{BFB68FE4-F0E0-415D-85D4-67A59D9E7388}"/>
                  </a:ext>
                </a:extLst>
              </p:cNvPr>
              <p:cNvGrpSpPr/>
              <p:nvPr/>
            </p:nvGrpSpPr>
            <p:grpSpPr>
              <a:xfrm>
                <a:off x="635" y="328295"/>
                <a:ext cx="904240" cy="824230"/>
                <a:chOff x="0" y="0"/>
                <a:chExt cx="571500" cy="824230"/>
              </a:xfrm>
            </p:grpSpPr>
            <p:grpSp>
              <p:nvGrpSpPr>
                <p:cNvPr id="17" name="Grouper 13">
                  <a:extLst>
                    <a:ext uri="{FF2B5EF4-FFF2-40B4-BE49-F238E27FC236}">
                      <a16:creationId xmlns:a16="http://schemas.microsoft.com/office/drawing/2014/main" id="{99F2D843-81E6-4472-A19A-0BCBB2339C0E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19" name="Arrondir un rectangle avec un coin du même côté 14">
                    <a:extLst>
                      <a:ext uri="{FF2B5EF4-FFF2-40B4-BE49-F238E27FC236}">
                        <a16:creationId xmlns:a16="http://schemas.microsoft.com/office/drawing/2014/main" id="{E75321AD-05E4-4523-881B-07799E33CC5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0" name="Arrondir un rectangle avec un coin du même côté 15">
                    <a:extLst>
                      <a:ext uri="{FF2B5EF4-FFF2-40B4-BE49-F238E27FC236}">
                        <a16:creationId xmlns:a16="http://schemas.microsoft.com/office/drawing/2014/main" id="{B8B333AF-9C2B-4AD6-8E40-6659A71E60B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77F710B-42AB-40BB-BF69-D814E4553150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15" name="Parallélogramme 14">
                <a:extLst>
                  <a:ext uri="{FF2B5EF4-FFF2-40B4-BE49-F238E27FC236}">
                    <a16:creationId xmlns:a16="http://schemas.microsoft.com/office/drawing/2014/main" id="{BF93B990-6104-4989-B8F2-4B129A586EE7}"/>
                  </a:ext>
                </a:extLst>
              </p:cNvPr>
              <p:cNvSpPr/>
              <p:nvPr/>
            </p:nvSpPr>
            <p:spPr>
              <a:xfrm>
                <a:off x="589915" y="0"/>
                <a:ext cx="314960" cy="1142365"/>
              </a:xfrm>
              <a:prstGeom prst="parallelogram">
                <a:avLst>
                  <a:gd name="adj" fmla="val 37903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" name="Arrondir un rectangle avec un coin du même côté 22">
                <a:extLst>
                  <a:ext uri="{FF2B5EF4-FFF2-40B4-BE49-F238E27FC236}">
                    <a16:creationId xmlns:a16="http://schemas.microsoft.com/office/drawing/2014/main" id="{94679B42-49A2-490F-B51C-F3A69039413C}"/>
                  </a:ext>
                </a:extLst>
              </p:cNvPr>
              <p:cNvSpPr/>
              <p:nvPr/>
            </p:nvSpPr>
            <p:spPr>
              <a:xfrm rot="10800000">
                <a:off x="0" y="808990"/>
                <a:ext cx="904240" cy="342900"/>
              </a:xfrm>
              <a:prstGeom prst="round2SameRect">
                <a:avLst/>
              </a:prstGeom>
              <a:noFill/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9" name="Parenthèse ouvrante 8">
              <a:extLst>
                <a:ext uri="{FF2B5EF4-FFF2-40B4-BE49-F238E27FC236}">
                  <a16:creationId xmlns:a16="http://schemas.microsoft.com/office/drawing/2014/main" id="{FE4BD035-DC0E-4294-9789-34F1D8B8A3C8}"/>
                </a:ext>
              </a:extLst>
            </p:cNvPr>
            <p:cNvSpPr/>
            <p:nvPr/>
          </p:nvSpPr>
          <p:spPr>
            <a:xfrm rot="5400000">
              <a:off x="723582" y="1335723"/>
              <a:ext cx="708025" cy="622300"/>
            </a:xfrm>
            <a:prstGeom prst="leftBracket">
              <a:avLst>
                <a:gd name="adj" fmla="val 16496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D440DDA-6C6A-48CA-B8BD-19B73894056C}"/>
                </a:ext>
              </a:extLst>
            </p:cNvPr>
            <p:cNvSpPr/>
            <p:nvPr/>
          </p:nvSpPr>
          <p:spPr>
            <a:xfrm>
              <a:off x="765810" y="325120"/>
              <a:ext cx="1276350" cy="1320800"/>
            </a:xfrm>
            <a:prstGeom prst="arc">
              <a:avLst/>
            </a:pr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A9635D7D-A0D9-4D63-9E6F-67D07F4AD048}"/>
                </a:ext>
              </a:extLst>
            </p:cNvPr>
            <p:cNvSpPr/>
            <p:nvPr/>
          </p:nvSpPr>
          <p:spPr>
            <a:xfrm flipH="1">
              <a:off x="122555" y="325120"/>
              <a:ext cx="1381760" cy="1320800"/>
            </a:xfrm>
            <a:prstGeom prst="arc">
              <a:avLst/>
            </a:pr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68675D9-588D-4C5E-8858-9ACF4B706BA4}"/>
                </a:ext>
              </a:extLst>
            </p:cNvPr>
            <p:cNvSpPr/>
            <p:nvPr/>
          </p:nvSpPr>
          <p:spPr>
            <a:xfrm>
              <a:off x="823595" y="0"/>
              <a:ext cx="565150" cy="619760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3" name="Zone de texte 67">
              <a:extLst>
                <a:ext uri="{FF2B5EF4-FFF2-40B4-BE49-F238E27FC236}">
                  <a16:creationId xmlns:a16="http://schemas.microsoft.com/office/drawing/2014/main" id="{4C13EB30-91E6-490D-841D-23DD826C3957}"/>
                </a:ext>
              </a:extLst>
            </p:cNvPr>
            <p:cNvSpPr txBox="1"/>
            <p:nvPr/>
          </p:nvSpPr>
          <p:spPr>
            <a:xfrm>
              <a:off x="1004162" y="119062"/>
              <a:ext cx="336550" cy="410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 val="1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36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endParaRPr lang="fr-FR" sz="1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7C332344-FC4D-4109-9D60-4C9893A731A0}"/>
              </a:ext>
            </a:extLst>
          </p:cNvPr>
          <p:cNvSpPr txBox="1"/>
          <p:nvPr/>
        </p:nvSpPr>
        <p:spPr>
          <a:xfrm>
            <a:off x="744279" y="3048000"/>
            <a:ext cx="261915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Lame de cuivre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2D9E8E4-464A-4EE8-B9D6-DE909DFB2F64}"/>
              </a:ext>
            </a:extLst>
          </p:cNvPr>
          <p:cNvSpPr txBox="1"/>
          <p:nvPr/>
        </p:nvSpPr>
        <p:spPr>
          <a:xfrm>
            <a:off x="9246893" y="3041238"/>
            <a:ext cx="261915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Lame de zinc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CFC6E98-8490-4CAB-99A9-B1CC30482197}"/>
                  </a:ext>
                </a:extLst>
              </p:cNvPr>
              <p:cNvSpPr txBox="1"/>
              <p:nvPr/>
            </p:nvSpPr>
            <p:spPr>
              <a:xfrm>
                <a:off x="741212" y="4761274"/>
                <a:ext cx="2619153" cy="4616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fr-FR" sz="2400" dirty="0"/>
                  <a:t> à 0,1 mol/L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CFC6E98-8490-4CAB-99A9-B1CC30482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2" y="4761274"/>
                <a:ext cx="2619153" cy="461665"/>
              </a:xfrm>
              <a:prstGeom prst="rect">
                <a:avLst/>
              </a:prstGeom>
              <a:blipFill>
                <a:blip r:embed="rId2"/>
                <a:stretch>
                  <a:fillRect t="-8861" b="-25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47D8907-BF99-4730-8E4B-86144035C941}"/>
                  </a:ext>
                </a:extLst>
              </p:cNvPr>
              <p:cNvSpPr txBox="1"/>
              <p:nvPr/>
            </p:nvSpPr>
            <p:spPr>
              <a:xfrm>
                <a:off x="9246892" y="4778148"/>
                <a:ext cx="2619153" cy="4616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Z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fr-FR" sz="2400" dirty="0"/>
                  <a:t> à 0,1 mol/L</a:t>
                </a: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47D8907-BF99-4730-8E4B-86144035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892" y="4778148"/>
                <a:ext cx="2619153" cy="461665"/>
              </a:xfrm>
              <a:prstGeom prst="rect">
                <a:avLst/>
              </a:prstGeom>
              <a:blipFill>
                <a:blip r:embed="rId3"/>
                <a:stretch>
                  <a:fillRect t="-8861" b="-25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1E66BB9-51F4-476A-ACF0-59F8CF9FDA33}"/>
                  </a:ext>
                </a:extLst>
              </p:cNvPr>
              <p:cNvSpPr txBox="1"/>
              <p:nvPr/>
            </p:nvSpPr>
            <p:spPr>
              <a:xfrm>
                <a:off x="4802542" y="5773132"/>
                <a:ext cx="2619153" cy="4616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dirty="0"/>
                  <a:t>Pont salin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KN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1E66BB9-51F4-476A-ACF0-59F8CF9F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542" y="5773132"/>
                <a:ext cx="2619153" cy="461665"/>
              </a:xfrm>
              <a:prstGeom prst="rect">
                <a:avLst/>
              </a:prstGeom>
              <a:blipFill>
                <a:blip r:embed="rId4"/>
                <a:stretch>
                  <a:fillRect t="-8861" b="-25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7E460E8-8D21-4909-A526-8966F161E64C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363432" y="3278833"/>
            <a:ext cx="818708" cy="100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BDBA89E-58C6-4AFB-8898-FF369E72265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360365" y="4992107"/>
            <a:ext cx="1431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CF4AD6F-5B0F-4F7D-99E4-57E84FE1AEE0}"/>
              </a:ext>
            </a:extLst>
          </p:cNvPr>
          <p:cNvCxnSpPr>
            <a:cxnSpLocks/>
            <a:stCxn id="32" idx="0"/>
            <a:endCxn id="9" idx="1"/>
          </p:cNvCxnSpPr>
          <p:nvPr/>
        </p:nvCxnSpPr>
        <p:spPr>
          <a:xfrm flipH="1" flipV="1">
            <a:off x="6107569" y="3834543"/>
            <a:ext cx="4550" cy="193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FCB71A0-E24F-4439-ACF2-B27AB8B1AEE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8066567" y="3272071"/>
            <a:ext cx="1180326" cy="100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38F343D-3DCF-4065-AAD0-8A418CFD638D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421695" y="5008981"/>
            <a:ext cx="1825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1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37C56-60BE-4088-BECB-4B4B4FA1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Résistance interne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015071-F0F7-4836-B58D-25F8C72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63E2CF-B619-4878-B739-C84DE160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3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395FEDC2-7310-4646-81B8-B8286E067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327" t="29124" r="60537" b="56189"/>
          <a:stretch/>
        </p:blipFill>
        <p:spPr>
          <a:xfrm>
            <a:off x="1545584" y="1818671"/>
            <a:ext cx="5202227" cy="3988368"/>
          </a:xfr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72E4488-784C-4A02-95C2-7150E59CED5F}"/>
              </a:ext>
            </a:extLst>
          </p:cNvPr>
          <p:cNvCxnSpPr/>
          <p:nvPr/>
        </p:nvCxnSpPr>
        <p:spPr>
          <a:xfrm flipH="1" flipV="1">
            <a:off x="2459474" y="2854524"/>
            <a:ext cx="113413" cy="99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38186BD-7B78-4143-9897-585651882BBE}"/>
              </a:ext>
            </a:extLst>
          </p:cNvPr>
          <p:cNvCxnSpPr>
            <a:cxnSpLocks/>
          </p:cNvCxnSpPr>
          <p:nvPr/>
        </p:nvCxnSpPr>
        <p:spPr>
          <a:xfrm flipV="1">
            <a:off x="2459473" y="2953761"/>
            <a:ext cx="113413" cy="99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F5A98BF-6EE6-4A8D-8979-D2CD28FD3647}"/>
                  </a:ext>
                </a:extLst>
              </p:cNvPr>
              <p:cNvSpPr txBox="1"/>
              <p:nvPr/>
            </p:nvSpPr>
            <p:spPr>
              <a:xfrm>
                <a:off x="2245432" y="2301015"/>
                <a:ext cx="3274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b="0" i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F5A98BF-6EE6-4A8D-8979-D2CD28FD3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32" y="2301015"/>
                <a:ext cx="32745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AED0154-7AC7-4335-A5A9-02B7870CC234}"/>
                  </a:ext>
                </a:extLst>
              </p:cNvPr>
              <p:cNvSpPr txBox="1"/>
              <p:nvPr/>
            </p:nvSpPr>
            <p:spPr>
              <a:xfrm>
                <a:off x="7972895" y="3251291"/>
                <a:ext cx="3239588" cy="56156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pile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AED0154-7AC7-4335-A5A9-02B7870CC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95" y="3251291"/>
                <a:ext cx="3239588" cy="5615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E08DC8E-8DC9-4CF7-A30A-D3A5B8746B72}"/>
              </a:ext>
            </a:extLst>
          </p:cNvPr>
          <p:cNvCxnSpPr>
            <a:cxnSpLocks/>
          </p:cNvCxnSpPr>
          <p:nvPr/>
        </p:nvCxnSpPr>
        <p:spPr>
          <a:xfrm flipV="1">
            <a:off x="6360280" y="2854525"/>
            <a:ext cx="0" cy="242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66F0DBA-47EB-467F-8B2A-2AB96B7A54DB}"/>
                  </a:ext>
                </a:extLst>
              </p:cNvPr>
              <p:cNvSpPr txBox="1"/>
              <p:nvPr/>
            </p:nvSpPr>
            <p:spPr>
              <a:xfrm>
                <a:off x="5643154" y="3812855"/>
                <a:ext cx="1828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U</m:t>
                      </m:r>
                    </m:oMath>
                  </m:oMathPara>
                </a14:m>
                <a:endParaRPr lang="fr-FR" sz="18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66F0DBA-47EB-467F-8B2A-2AB96B7A5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4" y="3812855"/>
                <a:ext cx="18288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77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C24BB-45EB-44B8-BCFD-D88F3060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</p:spPr>
        <p:txBody>
          <a:bodyPr/>
          <a:lstStyle/>
          <a:p>
            <a:r>
              <a:rPr lang="fr-FR" dirty="0"/>
              <a:t>Électrolyse de l’eau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AD4956-DBC7-4AC3-8644-AD04361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DE116B5E-495F-4261-9FCB-6911E58D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DD574587-3052-476D-BA3A-AF3FE24719CB}"/>
              </a:ext>
            </a:extLst>
          </p:cNvPr>
          <p:cNvGrpSpPr/>
          <p:nvPr/>
        </p:nvGrpSpPr>
        <p:grpSpPr>
          <a:xfrm>
            <a:off x="1776738" y="33090"/>
            <a:ext cx="9042101" cy="8358804"/>
            <a:chOff x="1155636" y="-149084"/>
            <a:chExt cx="9042101" cy="8358804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A46DE629-9EB5-4CA1-B405-C3F0018C5849}"/>
                </a:ext>
              </a:extLst>
            </p:cNvPr>
            <p:cNvSpPr/>
            <p:nvPr/>
          </p:nvSpPr>
          <p:spPr>
            <a:xfrm rot="5400000">
              <a:off x="5293416" y="653500"/>
              <a:ext cx="4179402" cy="2574234"/>
            </a:xfrm>
            <a:prstGeom prst="arc">
              <a:avLst>
                <a:gd name="adj1" fmla="val 16478700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8E1DE539-685B-4799-A57F-98656909F1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6846" y="4030318"/>
              <a:ext cx="7167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37D146CE-69D8-4447-B280-476B34636241}"/>
                </a:ext>
              </a:extLst>
            </p:cNvPr>
            <p:cNvSpPr/>
            <p:nvPr/>
          </p:nvSpPr>
          <p:spPr>
            <a:xfrm rot="5400000" flipH="1" flipV="1">
              <a:off x="1204742" y="4832902"/>
              <a:ext cx="4179402" cy="2574234"/>
            </a:xfrm>
            <a:prstGeom prst="arc">
              <a:avLst>
                <a:gd name="adj1" fmla="val 16478700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67066EE8-23CF-4C1C-8C1C-81D5D4E21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3963" y="1474908"/>
              <a:ext cx="0" cy="4394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C1F3B115-0C8D-4BA7-B230-E8D58BCF2278}"/>
                    </a:ext>
                  </a:extLst>
                </p:cNvPr>
                <p:cNvSpPr txBox="1"/>
                <p:nvPr/>
              </p:nvSpPr>
              <p:spPr>
                <a:xfrm>
                  <a:off x="7297783" y="2679483"/>
                  <a:ext cx="7837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  <m:sub>
                            <m: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2400" b="0" i="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O</m:t>
                        </m:r>
                      </m:oMath>
                    </m:oMathPara>
                  </a14:m>
                  <a:endPara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C1F3B115-0C8D-4BA7-B230-E8D58BCF2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783" y="2679483"/>
                  <a:ext cx="783772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F281766B-283A-46BD-A9AD-5CDCDD0E0DF9}"/>
                    </a:ext>
                  </a:extLst>
                </p:cNvPr>
                <p:cNvSpPr txBox="1"/>
                <p:nvPr/>
              </p:nvSpPr>
              <p:spPr>
                <a:xfrm>
                  <a:off x="9064321" y="2679483"/>
                  <a:ext cx="4380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O</m:t>
                            </m:r>
                          </m:e>
                          <m:sub>
                            <m: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F281766B-283A-46BD-A9AD-5CDCDD0E0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4321" y="2679483"/>
                  <a:ext cx="438033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4167" r="-12500" b="-13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297938D7-3F00-42BC-B888-8994D2C5C75B}"/>
                    </a:ext>
                  </a:extLst>
                </p:cNvPr>
                <p:cNvSpPr txBox="1"/>
                <p:nvPr/>
              </p:nvSpPr>
              <p:spPr>
                <a:xfrm>
                  <a:off x="1155636" y="4919489"/>
                  <a:ext cx="4902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  <m:sub>
                            <m: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297938D7-3F00-42BC-B888-8994D2C5C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636" y="4919489"/>
                  <a:ext cx="49028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469" r="-12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27D2AFA4-5E55-463B-8515-935245925D19}"/>
                    </a:ext>
                  </a:extLst>
                </p:cNvPr>
                <p:cNvSpPr txBox="1"/>
                <p:nvPr/>
              </p:nvSpPr>
              <p:spPr>
                <a:xfrm>
                  <a:off x="2628237" y="4919489"/>
                  <a:ext cx="48072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0" i="1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  <m:sup>
                            <m: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27D2AFA4-5E55-463B-8515-935245925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237" y="4919489"/>
                  <a:ext cx="48072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532" r="-139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F091150E-1D56-4BA8-B760-E458B4AAC3C4}"/>
                </a:ext>
              </a:extLst>
            </p:cNvPr>
            <p:cNvCxnSpPr>
              <a:cxnSpLocks/>
              <a:stCxn id="24" idx="1"/>
              <a:endCxn id="23" idx="3"/>
            </p:cNvCxnSpPr>
            <p:nvPr/>
          </p:nvCxnSpPr>
          <p:spPr>
            <a:xfrm flipH="1">
              <a:off x="1645919" y="5150322"/>
              <a:ext cx="9823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4DBF823D-9364-45EF-902C-BB686720A595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8081555" y="2910316"/>
              <a:ext cx="9827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76AC235A-D858-4E4D-A089-C23AD0A3BDC5}"/>
                    </a:ext>
                  </a:extLst>
                </p:cNvPr>
                <p:cNvSpPr txBox="1"/>
                <p:nvPr/>
              </p:nvSpPr>
              <p:spPr>
                <a:xfrm>
                  <a:off x="8368937" y="4116625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E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V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76AC235A-D858-4E4D-A089-C23AD0A3B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8937" y="4116625"/>
                  <a:ext cx="182880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DC34BE73-818B-45E4-BCCB-A74A53D0E9DF}"/>
                    </a:ext>
                  </a:extLst>
                </p:cNvPr>
                <p:cNvSpPr txBox="1"/>
                <p:nvPr/>
              </p:nvSpPr>
              <p:spPr>
                <a:xfrm>
                  <a:off x="1954198" y="1391524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I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lang="fr-FR" sz="20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DC34BE73-818B-45E4-BCCB-A74A53D0E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198" y="1391524"/>
                  <a:ext cx="182880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E0673A4C-F1B5-41F8-8CA5-7032D99EFA3B}"/>
                    </a:ext>
                  </a:extLst>
                </p:cNvPr>
                <p:cNvSpPr txBox="1"/>
                <p:nvPr/>
              </p:nvSpPr>
              <p:spPr>
                <a:xfrm>
                  <a:off x="1778275" y="5150320"/>
                  <a:ext cx="1154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Sur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Pt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E0673A4C-F1B5-41F8-8CA5-7032D99EFA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275" y="5150320"/>
                  <a:ext cx="115476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762" t="-10000" b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E7BE1AFA-79FE-45B5-A4EE-98AE54D5409F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55" y="3672242"/>
              <a:ext cx="5904425" cy="1464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013B7D5F-4CF3-47EF-A113-325CD93CC841}"/>
                    </a:ext>
                  </a:extLst>
                </p:cNvPr>
                <p:cNvSpPr txBox="1"/>
                <p:nvPr/>
              </p:nvSpPr>
              <p:spPr>
                <a:xfrm>
                  <a:off x="4427634" y="3163663"/>
                  <a:ext cx="1828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800" b="0" i="0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U</m:t>
                        </m:r>
                        <m:r>
                          <a:rPr lang="fr-FR" sz="2800" b="0" i="0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2800" b="0" i="0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ri</m:t>
                        </m:r>
                      </m:oMath>
                    </m:oMathPara>
                  </a14:m>
                  <a:endParaRPr lang="fr-FR" sz="2800" kern="1200" dirty="0">
                    <a:solidFill>
                      <a:srgbClr val="FF0000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013B7D5F-4CF3-47EF-A113-325CD93CC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634" y="3163663"/>
                  <a:ext cx="182880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0E999C-8486-4F47-A80E-C0A764DB8D2A}"/>
                </a:ext>
              </a:extLst>
            </p:cNvPr>
            <p:cNvCxnSpPr/>
            <p:nvPr/>
          </p:nvCxnSpPr>
          <p:spPr>
            <a:xfrm flipV="1">
              <a:off x="2420983" y="4030318"/>
              <a:ext cx="0" cy="559099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4E7E55EB-27BD-4F36-A9B8-4AC4B9B14F41}"/>
                </a:ext>
              </a:extLst>
            </p:cNvPr>
            <p:cNvCxnSpPr/>
            <p:nvPr/>
          </p:nvCxnSpPr>
          <p:spPr>
            <a:xfrm flipV="1">
              <a:off x="8260080" y="3471219"/>
              <a:ext cx="0" cy="559099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FEABCADF-5C7A-4447-936B-3996998CB705}"/>
                    </a:ext>
                  </a:extLst>
                </p:cNvPr>
                <p:cNvSpPr txBox="1"/>
                <p:nvPr/>
              </p:nvSpPr>
              <p:spPr>
                <a:xfrm>
                  <a:off x="3361230" y="4405653"/>
                  <a:ext cx="3553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FEABCADF-5C7A-4447-936B-3996998CB7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230" y="4405653"/>
                  <a:ext cx="35530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2D45D6EA-4968-482D-974B-42758A387E00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3263963" y="4589417"/>
              <a:ext cx="97267" cy="902"/>
            </a:xfrm>
            <a:prstGeom prst="straightConnector1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C3739704-B78D-49B5-81F1-F4D49787BBB3}"/>
                    </a:ext>
                  </a:extLst>
                </p:cNvPr>
                <p:cNvSpPr txBox="1"/>
                <p:nvPr/>
              </p:nvSpPr>
              <p:spPr>
                <a:xfrm>
                  <a:off x="2782527" y="3285652"/>
                  <a:ext cx="3553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C3739704-B78D-49B5-81F1-F4D49787B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527" y="3285652"/>
                  <a:ext cx="35530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6C483611-11A9-4822-BDA4-1B4A8A1C976F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>
              <a:off x="3137828" y="3470318"/>
              <a:ext cx="120009" cy="0"/>
            </a:xfrm>
            <a:prstGeom prst="straightConnector1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D1184D3-2722-4CB3-ABAA-5FAC21DD6AAD}"/>
              </a:ext>
            </a:extLst>
          </p:cNvPr>
          <p:cNvGrpSpPr/>
          <p:nvPr/>
        </p:nvGrpSpPr>
        <p:grpSpPr>
          <a:xfrm>
            <a:off x="7778554" y="4212493"/>
            <a:ext cx="552893" cy="486416"/>
            <a:chOff x="7778554" y="4212493"/>
            <a:chExt cx="552893" cy="48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BFEA9C46-7CE9-4D26-8B7D-C8D90D0D8F14}"/>
                    </a:ext>
                  </a:extLst>
                </p:cNvPr>
                <p:cNvSpPr txBox="1"/>
                <p:nvPr/>
              </p:nvSpPr>
              <p:spPr>
                <a:xfrm>
                  <a:off x="7778554" y="4237244"/>
                  <a:ext cx="5528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fr-FR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lang="fr-FR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fr-FR" sz="24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BFEA9C46-7CE9-4D26-8B7D-C8D90D0D8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8554" y="4237244"/>
                  <a:ext cx="552893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43ECE5FD-A439-4A6D-9AF8-A7F641B2A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219" y="4212493"/>
              <a:ext cx="0" cy="863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A37B8C39-B78C-4F49-95C8-5CDD9345A176}"/>
              </a:ext>
            </a:extLst>
          </p:cNvPr>
          <p:cNvGrpSpPr/>
          <p:nvPr/>
        </p:nvGrpSpPr>
        <p:grpSpPr>
          <a:xfrm>
            <a:off x="3818934" y="4177291"/>
            <a:ext cx="552893" cy="461665"/>
            <a:chOff x="7938351" y="4182024"/>
            <a:chExt cx="55289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882F7EFB-D538-4DCD-9611-E38801FAE4D2}"/>
                    </a:ext>
                  </a:extLst>
                </p:cNvPr>
                <p:cNvSpPr txBox="1"/>
                <p:nvPr/>
              </p:nvSpPr>
              <p:spPr>
                <a:xfrm>
                  <a:off x="7938351" y="4182024"/>
                  <a:ext cx="5528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fr-FR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lang="fr-FR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fr-FR" sz="24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882F7EFB-D538-4DCD-9611-E38801FAE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8351" y="4182024"/>
                  <a:ext cx="552893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A749D9E4-0ADD-42B1-B1B3-AAD9B1D04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219" y="4212493"/>
              <a:ext cx="0" cy="863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F00691F-51AD-4414-ABE6-17B99EE38870}"/>
              </a:ext>
            </a:extLst>
          </p:cNvPr>
          <p:cNvGrpSpPr/>
          <p:nvPr/>
        </p:nvGrpSpPr>
        <p:grpSpPr>
          <a:xfrm>
            <a:off x="8004218" y="3946458"/>
            <a:ext cx="876964" cy="461665"/>
            <a:chOff x="8004218" y="3946458"/>
            <a:chExt cx="876964" cy="461665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F6D85FF-A6A8-449A-B7B9-79E90108254E}"/>
                </a:ext>
              </a:extLst>
            </p:cNvPr>
            <p:cNvCxnSpPr>
              <a:cxnSpLocks/>
            </p:cNvCxnSpPr>
            <p:nvPr/>
          </p:nvCxnSpPr>
          <p:spPr>
            <a:xfrm>
              <a:off x="8004218" y="4031673"/>
              <a:ext cx="87696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73857723-0F22-4BA9-ADE2-099C6A11AB5A}"/>
                    </a:ext>
                  </a:extLst>
                </p:cNvPr>
                <p:cNvSpPr txBox="1"/>
                <p:nvPr/>
              </p:nvSpPr>
              <p:spPr>
                <a:xfrm>
                  <a:off x="8398699" y="3946458"/>
                  <a:ext cx="453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kern="120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fr-FR" sz="2400" b="0" i="1" kern="120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𝜂</m:t>
                            </m:r>
                          </m:e>
                          <m:sub>
                            <m:r>
                              <a:rPr lang="fr-FR" sz="2400" b="0" i="1" kern="120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fr-FR" sz="2400" kern="1200" dirty="0">
                    <a:solidFill>
                      <a:srgbClr val="7030A0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73857723-0F22-4BA9-ADE2-099C6A11A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8699" y="3946458"/>
                  <a:ext cx="453018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4054" b="-105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AB74960B-B6A7-4687-9991-5F5CD646071F}"/>
              </a:ext>
            </a:extLst>
          </p:cNvPr>
          <p:cNvGrpSpPr/>
          <p:nvPr/>
        </p:nvGrpSpPr>
        <p:grpSpPr>
          <a:xfrm>
            <a:off x="3034816" y="3958007"/>
            <a:ext cx="847291" cy="461665"/>
            <a:chOff x="8037059" y="3977360"/>
            <a:chExt cx="847291" cy="461665"/>
          </a:xfrm>
        </p:grpSpPr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C0424A31-0475-467B-9317-D0608C5EA8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7059" y="4083128"/>
              <a:ext cx="847291" cy="74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8A1FC5AF-4892-4D26-925A-1120D4B60013}"/>
                    </a:ext>
                  </a:extLst>
                </p:cNvPr>
                <p:cNvSpPr txBox="1"/>
                <p:nvPr/>
              </p:nvSpPr>
              <p:spPr>
                <a:xfrm>
                  <a:off x="8058372" y="3977360"/>
                  <a:ext cx="453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kern="120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fr-FR" sz="2400" b="0" i="1" kern="120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𝜂</m:t>
                            </m:r>
                          </m:e>
                          <m:sub>
                            <m:r>
                              <a:rPr lang="fr-FR" sz="2400" b="0" i="1" kern="120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fr-FR" sz="2400" kern="1200" dirty="0">
                    <a:solidFill>
                      <a:srgbClr val="7030A0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8A1FC5AF-4892-4D26-925A-1120D4B60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372" y="3977360"/>
                  <a:ext cx="453018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4000" b="-105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437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B9405-98F0-4BAE-A24C-DEB14972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Procédé chlore-soude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6C737C-C987-4772-ADC0-5EBBF709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F6DB7B22-2859-4AEA-B8D8-2636033B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AC562C98-E82B-4CE4-94C7-5D9BB7118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978"/>
          <a:stretch/>
        </p:blipFill>
        <p:spPr>
          <a:xfrm>
            <a:off x="1640607" y="1428750"/>
            <a:ext cx="8971111" cy="44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5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4D595-23EF-441F-AF91-1EF89567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Accumulateur Li-ion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CD9EC54-FC12-4F11-9FB4-1F44B4D2D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539"/>
          <a:stretch/>
        </p:blipFill>
        <p:spPr>
          <a:xfrm>
            <a:off x="2932960" y="1685330"/>
            <a:ext cx="6386406" cy="304194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E0B10-7CD7-45EA-8958-65B3AD4F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D630267A-4ADD-4E85-9650-2352F985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6CBEA84-A062-48BA-92AB-4B0E71297D9F}"/>
                  </a:ext>
                </a:extLst>
              </p:cNvPr>
              <p:cNvSpPr txBox="1"/>
              <p:nvPr/>
            </p:nvSpPr>
            <p:spPr>
              <a:xfrm>
                <a:off x="2122099" y="4947197"/>
                <a:ext cx="2225615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Anode en graphite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fr-FR" b="0" dirty="0"/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Li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6CBEA84-A062-48BA-92AB-4B0E7129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099" y="4947197"/>
                <a:ext cx="2225615" cy="646331"/>
              </a:xfrm>
              <a:prstGeom prst="rect">
                <a:avLst/>
              </a:prstGeom>
              <a:blipFill>
                <a:blip r:embed="rId3"/>
                <a:stretch>
                  <a:fillRect t="-4587" b="-119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FA959CB-ED1F-4F9D-B3DC-5949E4E9EAD8}"/>
                  </a:ext>
                </a:extLst>
              </p:cNvPr>
              <p:cNvSpPr txBox="1"/>
              <p:nvPr/>
            </p:nvSpPr>
            <p:spPr>
              <a:xfrm>
                <a:off x="7396181" y="4947196"/>
                <a:ext cx="2225615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Cathode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LiCoO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Co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FA959CB-ED1F-4F9D-B3DC-5949E4E9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181" y="4947196"/>
                <a:ext cx="2225615" cy="646331"/>
              </a:xfrm>
              <a:prstGeom prst="rect">
                <a:avLst/>
              </a:prstGeom>
              <a:blipFill>
                <a:blip r:embed="rId4"/>
                <a:stretch>
                  <a:fillRect t="-4587" b="-119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EBC8474-CF68-49FB-9180-62E4509226F4}"/>
                  </a:ext>
                </a:extLst>
              </p:cNvPr>
              <p:cNvSpPr txBox="1"/>
              <p:nvPr/>
            </p:nvSpPr>
            <p:spPr>
              <a:xfrm>
                <a:off x="4758906" y="4947196"/>
                <a:ext cx="2225615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Électrolyte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LiP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fr-FR" dirty="0"/>
                  <a:t> et solvant orga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EBC8474-CF68-49FB-9180-62E450922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906" y="4947196"/>
                <a:ext cx="2225615" cy="646331"/>
              </a:xfrm>
              <a:prstGeom prst="rect">
                <a:avLst/>
              </a:prstGeom>
              <a:blipFill>
                <a:blip r:embed="rId5"/>
                <a:stretch>
                  <a:fillRect t="-4587" b="-119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6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844CE-C7D0-4618-9257-4D70971B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Accumulateur Li-ion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4FD685-245C-4235-8DFB-BA109126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6F8394-3C0B-411D-92BF-8BC2A35C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A52B88F-C840-454E-AEBF-6950965F8342}"/>
                  </a:ext>
                </a:extLst>
              </p:cNvPr>
              <p:cNvSpPr txBox="1"/>
              <p:nvPr/>
            </p:nvSpPr>
            <p:spPr>
              <a:xfrm>
                <a:off x="1440611" y="2221302"/>
                <a:ext cx="4123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</m:t>
                      </m:r>
                      <m:sSup>
                        <m:sSupPr>
                          <m:ctrlPr>
                            <a:rPr lang="fr-FR" sz="2400" b="0" i="1" kern="12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kern="12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</m:e>
                        <m:sup>
                          <m:r>
                            <a:rPr lang="fr-FR" sz="2400" b="0" i="0" kern="12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p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lang="fr-FR" sz="24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e</m:t>
                          </m:r>
                        </m:e>
                        <m:sup>
                          <m:r>
                            <a:rPr lang="fr-FR" sz="2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p>
                      </m:sSup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</m:t>
                      </m:r>
                      <m:d>
                        <m:dPr>
                          <m:ctrlPr>
                            <a:rPr lang="fr-FR" sz="24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</m:e>
                      </m:d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fr-FR" sz="24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</m:t>
                      </m:r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</m:t>
                      </m:r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fr-FR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A52B88F-C840-454E-AEBF-6950965F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11" y="2221302"/>
                <a:ext cx="4123427" cy="461665"/>
              </a:xfrm>
              <a:prstGeom prst="rect">
                <a:avLst/>
              </a:prstGeom>
              <a:blipFill>
                <a:blip r:embed="rId2"/>
                <a:stretch>
                  <a:fillRect r="-295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D50A8BD-1A1E-48F4-8E4F-9930C33D088B}"/>
                  </a:ext>
                </a:extLst>
              </p:cNvPr>
              <p:cNvSpPr txBox="1"/>
              <p:nvPr/>
            </p:nvSpPr>
            <p:spPr>
              <a:xfrm>
                <a:off x="1354347" y="3805687"/>
                <a:ext cx="4209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i="0" dirty="0" smtClean="0">
                              <a:latin typeface="Cambria Math" panose="02040503050406030204" pitchFamily="18" charset="0"/>
                            </a:rPr>
                            <m:t>Li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i="0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fr-FR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fr-FR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sSup>
                        <m:sSupPr>
                          <m:ctrlPr>
                            <a:rPr lang="fr-FR" sz="2400" b="0" i="1" kern="120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kern="120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 sz="2400" b="0" i="0" kern="120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24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fr-FR" sz="2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fr-FR" sz="24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fr-FR" sz="24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D50A8BD-1A1E-48F4-8E4F-9930C33D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47" y="3805687"/>
                <a:ext cx="420969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F60C5AC-8C58-470D-9ECA-6A064122860F}"/>
                  </a:ext>
                </a:extLst>
              </p:cNvPr>
              <p:cNvSpPr txBox="1"/>
              <p:nvPr/>
            </p:nvSpPr>
            <p:spPr>
              <a:xfrm>
                <a:off x="6627964" y="2221302"/>
                <a:ext cx="5072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LiCo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L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Co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 sz="2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F60C5AC-8C58-470D-9ECA-6A0641228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964" y="2221302"/>
                <a:ext cx="507233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2B7C4D2-3809-4A7B-8084-3FE52738E5D3}"/>
                  </a:ext>
                </a:extLst>
              </p:cNvPr>
              <p:cNvSpPr txBox="1"/>
              <p:nvPr/>
            </p:nvSpPr>
            <p:spPr>
              <a:xfrm>
                <a:off x="6627964" y="3805687"/>
                <a:ext cx="5072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L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Co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LiCo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2B7C4D2-3809-4A7B-8084-3FE52738E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964" y="3805687"/>
                <a:ext cx="507233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265B4BC-8A09-463C-A2BF-3472CABDDA70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5564038" y="2452135"/>
            <a:ext cx="1063926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A79F5D1-D158-449A-BF38-B0C015238C0B}"/>
              </a:ext>
            </a:extLst>
          </p:cNvPr>
          <p:cNvSpPr txBox="1"/>
          <p:nvPr/>
        </p:nvSpPr>
        <p:spPr>
          <a:xfrm>
            <a:off x="15817" y="2221302"/>
            <a:ext cx="140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/>
                </a:solidFill>
              </a:rPr>
              <a:t>Charge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0B8366A-BEA1-4810-9B9C-69322AD15CA4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564038" y="4036520"/>
            <a:ext cx="106392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982EC0F-5963-481A-8CC5-A92E658DC5BA}"/>
              </a:ext>
            </a:extLst>
          </p:cNvPr>
          <p:cNvSpPr txBox="1"/>
          <p:nvPr/>
        </p:nvSpPr>
        <p:spPr>
          <a:xfrm>
            <a:off x="15817" y="3791065"/>
            <a:ext cx="140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Décharge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au 26">
                <a:extLst>
                  <a:ext uri="{FF2B5EF4-FFF2-40B4-BE49-F238E27FC236}">
                    <a16:creationId xmlns:a16="http://schemas.microsoft.com/office/drawing/2014/main" id="{0651E423-355E-43A4-81DA-BB905CB02C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0944702"/>
                  </p:ext>
                </p:extLst>
              </p:nvPr>
            </p:nvGraphicFramePr>
            <p:xfrm>
              <a:off x="1084292" y="4994695"/>
              <a:ext cx="10023416" cy="989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5854">
                      <a:extLst>
                        <a:ext uri="{9D8B030D-6E8A-4147-A177-3AD203B41FA5}">
                          <a16:colId xmlns:a16="http://schemas.microsoft.com/office/drawing/2014/main" val="2259611521"/>
                        </a:ext>
                      </a:extLst>
                    </a:gridCol>
                    <a:gridCol w="2505854">
                      <a:extLst>
                        <a:ext uri="{9D8B030D-6E8A-4147-A177-3AD203B41FA5}">
                          <a16:colId xmlns:a16="http://schemas.microsoft.com/office/drawing/2014/main" val="3949654245"/>
                        </a:ext>
                      </a:extLst>
                    </a:gridCol>
                    <a:gridCol w="2505854">
                      <a:extLst>
                        <a:ext uri="{9D8B030D-6E8A-4147-A177-3AD203B41FA5}">
                          <a16:colId xmlns:a16="http://schemas.microsoft.com/office/drawing/2014/main" val="289728150"/>
                        </a:ext>
                      </a:extLst>
                    </a:gridCol>
                    <a:gridCol w="2505854">
                      <a:extLst>
                        <a:ext uri="{9D8B030D-6E8A-4147-A177-3AD203B41FA5}">
                          <a16:colId xmlns:a16="http://schemas.microsoft.com/office/drawing/2014/main" val="440273998"/>
                        </a:ext>
                      </a:extLst>
                    </a:gridCol>
                  </a:tblGrid>
                  <a:tr h="592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i="0" dirty="0"/>
                            <a:t>Énergie massique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i="0" dirty="0"/>
                            <a:t>Puissance massique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i="0" dirty="0"/>
                            <a:t>Force électromotrice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i="0" dirty="0" err="1"/>
                            <a:t>Cyclabilité</a:t>
                          </a:r>
                          <a:endParaRPr lang="fr-FR" sz="20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4398411"/>
                      </a:ext>
                    </a:extLst>
                  </a:tr>
                  <a:tr h="3351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120 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Wh</m:t>
                                </m:r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p>
                                    <m: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250 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p>
                                    <m: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4,30 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1200</m:t>
                                </m:r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6400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au 26">
                <a:extLst>
                  <a:ext uri="{FF2B5EF4-FFF2-40B4-BE49-F238E27FC236}">
                    <a16:creationId xmlns:a16="http://schemas.microsoft.com/office/drawing/2014/main" id="{0651E423-355E-43A4-81DA-BB905CB02C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0944702"/>
                  </p:ext>
                </p:extLst>
              </p:nvPr>
            </p:nvGraphicFramePr>
            <p:xfrm>
              <a:off x="1084292" y="4994695"/>
              <a:ext cx="10023416" cy="989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5854">
                      <a:extLst>
                        <a:ext uri="{9D8B030D-6E8A-4147-A177-3AD203B41FA5}">
                          <a16:colId xmlns:a16="http://schemas.microsoft.com/office/drawing/2014/main" val="2259611521"/>
                        </a:ext>
                      </a:extLst>
                    </a:gridCol>
                    <a:gridCol w="2505854">
                      <a:extLst>
                        <a:ext uri="{9D8B030D-6E8A-4147-A177-3AD203B41FA5}">
                          <a16:colId xmlns:a16="http://schemas.microsoft.com/office/drawing/2014/main" val="3949654245"/>
                        </a:ext>
                      </a:extLst>
                    </a:gridCol>
                    <a:gridCol w="2505854">
                      <a:extLst>
                        <a:ext uri="{9D8B030D-6E8A-4147-A177-3AD203B41FA5}">
                          <a16:colId xmlns:a16="http://schemas.microsoft.com/office/drawing/2014/main" val="289728150"/>
                        </a:ext>
                      </a:extLst>
                    </a:gridCol>
                    <a:gridCol w="2505854">
                      <a:extLst>
                        <a:ext uri="{9D8B030D-6E8A-4147-A177-3AD203B41FA5}">
                          <a16:colId xmlns:a16="http://schemas.microsoft.com/office/drawing/2014/main" val="440273998"/>
                        </a:ext>
                      </a:extLst>
                    </a:gridCol>
                  </a:tblGrid>
                  <a:tr h="592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i="0" dirty="0"/>
                            <a:t>Énergie massique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i="0" dirty="0"/>
                            <a:t>Puissance massique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i="0" dirty="0"/>
                            <a:t>Force électromotrice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i="0" dirty="0" err="1"/>
                            <a:t>Cyclabilité</a:t>
                          </a:r>
                          <a:endParaRPr lang="fr-FR" sz="20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43984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43" t="-152308" r="-30048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487" t="-152308" r="-201217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52308" r="-100728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0730" t="-152308" r="-973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64004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280079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1160</TotalTime>
  <Words>198</Words>
  <Application>Microsoft Office PowerPoint</Application>
  <PresentationFormat>Grand écran</PresentationFormat>
  <Paragraphs>65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Cambria Math</vt:lpstr>
      <vt:lpstr>Rétrospective</vt:lpstr>
      <vt:lpstr>Conversion réciproque d’énergie électrique en énergie chimique</vt:lpstr>
      <vt:lpstr>Pile Daniell</vt:lpstr>
      <vt:lpstr>Résistance interne</vt:lpstr>
      <vt:lpstr>Électrolyse de l’eau</vt:lpstr>
      <vt:lpstr>Procédé chlore-soude</vt:lpstr>
      <vt:lpstr>Accumulateur Li-ion</vt:lpstr>
      <vt:lpstr>Accumulateur Li-ion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108</cp:revision>
  <dcterms:created xsi:type="dcterms:W3CDTF">2019-04-06T14:18:31Z</dcterms:created>
  <dcterms:modified xsi:type="dcterms:W3CDTF">2019-06-25T21:03:20Z</dcterms:modified>
</cp:coreProperties>
</file>