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604"/>
    <a:srgbClr val="9900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18:43:39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0,'725'732,"-716"-723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18:43:39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0,'827'875,"-817"-865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2B77-E064-4CC8-9600-9E30D93E2AB9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222F-9705-49A4-94BA-9AB82295FA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8BE1-D6BD-4879-BC6B-A036CBDAEF30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E2FB-CB4C-446F-8EF6-F61E682E1A1A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4924-8B9C-44F5-8816-3B5D6A21B8F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685-0316-45D2-B70B-F7FB81BE24C2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5035-0155-4367-8F3D-62991FD197CC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CB08-2461-4430-9436-A0D8290D501B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9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379D-990D-4ABD-B9CD-3C42DBAFAFB5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E10-08E2-4561-B814-80CC0A016510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2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643E7585-DF02-45EE-AE09-D67C6B788ACC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0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3B3CD4-EDEB-438D-9420-7EC098112EC8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D7E1-36A2-418A-87CE-04544F94E25B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91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85402C-4272-460E-B193-186CE4237864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7BDABB97-2182-46FF-8048-69B56B3288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10" Type="http://schemas.openxmlformats.org/officeDocument/2006/relationships/image" Target="../media/image2.jpe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25 – Optimisation d’un procédé chimique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6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Synthèse de l’ammoniac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82445" y="1597433"/>
                <a:ext cx="4888069" cy="624786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sz="3200" i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sz="32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i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45" y="1597433"/>
                <a:ext cx="4888069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183DBB5C-B43A-4D61-93B1-7DE0D60E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69573"/>
              </p:ext>
            </p:extLst>
          </p:nvPr>
        </p:nvGraphicFramePr>
        <p:xfrm>
          <a:off x="2062479" y="3690079"/>
          <a:ext cx="8128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6895092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162947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Température</a:t>
                      </a:r>
                      <a:endParaRPr lang="fr-FR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smtClean="0"/>
                        <a:t>350 – 500 °C</a:t>
                      </a:r>
                      <a:endParaRPr lang="fr-FR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21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Pression</a:t>
                      </a:r>
                      <a:endParaRPr lang="fr-FR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8 – 30 </a:t>
                      </a:r>
                      <a:r>
                        <a:rPr lang="fr-FR" sz="2800" dirty="0" err="1" smtClean="0"/>
                        <a:t>MPa</a:t>
                      </a:r>
                      <a:endParaRPr lang="fr-FR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732163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80571" y="2841752"/>
            <a:ext cx="531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Procédé Haber-Bosch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0044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II.2) Modification de la constante d’équilibre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082704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:a16="http://schemas.microsoft.com/office/drawing/2014/main" xmlns="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𝑃𝑏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begChr m:val=""/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                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bSup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          </m:t>
                                </m:r>
                                <m:r>
                                  <a:rPr lang="fr-FR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54334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082704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414" t="-29245" r="-403" b="-3273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42" t="-79191" r="-101208" b="-100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242" t="-79191" r="-1208" b="-100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42" t="-180233" r="-1012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242" t="-180233" r="-1208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543341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96358" y="4479636"/>
                <a:ext cx="2820964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58" y="4479636"/>
                <a:ext cx="2820964" cy="4070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blipFill rotWithShape="0"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4249" y="286603"/>
            <a:ext cx="10519464" cy="691297"/>
          </a:xfrm>
        </p:spPr>
        <p:txBody>
          <a:bodyPr>
            <a:normAutofit/>
          </a:bodyPr>
          <a:lstStyle/>
          <a:p>
            <a:r>
              <a:rPr lang="fr-FR" sz="4200" dirty="0" smtClean="0"/>
              <a:t>III.1) Influence de la température sur la cinétique</a:t>
            </a:r>
            <a:endParaRPr lang="fr-FR" sz="4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7DE5FA28-2915-46D5-96B5-AAD49FD72BD3}"/>
                  </a:ext>
                </a:extLst>
              </p:cNvPr>
              <p:cNvSpPr txBox="1"/>
              <p:nvPr/>
            </p:nvSpPr>
            <p:spPr>
              <a:xfrm>
                <a:off x="1857721" y="1218554"/>
                <a:ext cx="8808373" cy="43883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)+2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E5FA28-2915-46D5-96B5-AAD49FD72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1" y="1218554"/>
                <a:ext cx="8808373" cy="438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ciel, obje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0B5C8E2D-1C8B-454E-831D-2F1B0BC91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15" y="2104443"/>
            <a:ext cx="1899242" cy="275780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49A544A8-DFB8-47CE-AC6B-E0CC7C1312DC}"/>
              </a:ext>
            </a:extLst>
          </p:cNvPr>
          <p:cNvCxnSpPr/>
          <p:nvPr/>
        </p:nvCxnSpPr>
        <p:spPr>
          <a:xfrm>
            <a:off x="5438813" y="3781531"/>
            <a:ext cx="11933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4E1D542C-5A7A-485B-A141-B20BEBE5D90B}"/>
              </a:ext>
            </a:extLst>
          </p:cNvPr>
          <p:cNvGrpSpPr/>
          <p:nvPr/>
        </p:nvGrpSpPr>
        <p:grpSpPr>
          <a:xfrm>
            <a:off x="4889791" y="5002493"/>
            <a:ext cx="2114566" cy="400110"/>
            <a:chOff x="2674625" y="5622481"/>
            <a:chExt cx="2114566" cy="400110"/>
          </a:xfrm>
        </p:grpSpPr>
        <p:sp>
          <p:nvSpPr>
            <p:cNvPr id="12" name="Organigramme : Données 11">
              <a:extLst>
                <a:ext uri="{FF2B5EF4-FFF2-40B4-BE49-F238E27FC236}">
                  <a16:creationId xmlns:a16="http://schemas.microsoft.com/office/drawing/2014/main" xmlns="" id="{355E689D-ED4A-4815-838D-789CB6F20446}"/>
                </a:ext>
              </a:extLst>
            </p:cNvPr>
            <p:cNvSpPr/>
            <p:nvPr/>
          </p:nvSpPr>
          <p:spPr>
            <a:xfrm>
              <a:off x="2674625" y="5622481"/>
              <a:ext cx="2114566" cy="400110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xmlns="" id="{16515A92-FF83-4729-89D3-D983943505D3}"/>
                    </a:ext>
                  </a:extLst>
                </p14:cNvPr>
                <p14:cNvContentPartPr/>
                <p14:nvPr/>
              </p14:nvContentPartPr>
              <p14:xfrm rot="20175704">
                <a:off x="3583200" y="5678527"/>
                <a:ext cx="264960" cy="266943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16515A92-FF83-4729-89D3-D983943505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0175704">
                  <a:off x="3574188" y="5669533"/>
                  <a:ext cx="282984" cy="284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xmlns="" id="{B7B4E6F8-4622-4E93-9D40-E80B6A30C6D5}"/>
                    </a:ext>
                  </a:extLst>
                </p14:cNvPr>
                <p14:cNvContentPartPr/>
                <p14:nvPr/>
              </p14:nvContentPartPr>
              <p14:xfrm rot="18359906">
                <a:off x="3581056" y="5647299"/>
                <a:ext cx="301705" cy="318999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7B4E6F8-4622-4E93-9D40-E80B6A30C6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8359906">
                  <a:off x="3572055" y="5638298"/>
                  <a:ext cx="319706" cy="33700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F361AE69-3309-4136-A0A0-807EBA4D826E}"/>
              </a:ext>
            </a:extLst>
          </p:cNvPr>
          <p:cNvSpPr txBox="1"/>
          <p:nvPr/>
        </p:nvSpPr>
        <p:spPr>
          <a:xfrm>
            <a:off x="4407209" y="5551069"/>
            <a:ext cx="356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Différentes températures</a:t>
            </a:r>
            <a:endParaRPr lang="fr-FR" sz="2400" b="1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4610637" y="4224270"/>
            <a:ext cx="1145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40219" y="2915599"/>
                <a:ext cx="2867808" cy="213641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 smtClean="0"/>
                  <a:t>Ion thiosulfate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=0,25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u="sng" dirty="0" smtClean="0"/>
                  <a:t>Eau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19" y="2915599"/>
                <a:ext cx="2867808" cy="2136419"/>
              </a:xfrm>
              <a:prstGeom prst="rect">
                <a:avLst/>
              </a:prstGeom>
              <a:blipFill rotWithShape="0">
                <a:blip r:embed="rId8"/>
                <a:stretch>
                  <a:fillRect t="-11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 rot="19507964">
            <a:off x="5554199" y="2069876"/>
            <a:ext cx="1917286" cy="1378901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stCxn id="54" idx="0"/>
          </p:cNvCxnSpPr>
          <p:nvPr/>
        </p:nvCxnSpPr>
        <p:spPr>
          <a:xfrm flipV="1">
            <a:off x="6118699" y="2104443"/>
            <a:ext cx="46082" cy="892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54" idx="0"/>
          </p:cNvCxnSpPr>
          <p:nvPr/>
        </p:nvCxnSpPr>
        <p:spPr>
          <a:xfrm flipV="1">
            <a:off x="6118699" y="2149045"/>
            <a:ext cx="135282" cy="44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7183432" y="2253552"/>
                <a:ext cx="2614411" cy="9711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 smtClean="0"/>
                  <a:t>Acide chlorhydrique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32" y="2253552"/>
                <a:ext cx="2614411" cy="971100"/>
              </a:xfrm>
              <a:prstGeom prst="rect">
                <a:avLst/>
              </a:prstGeom>
              <a:blipFill rotWithShape="0">
                <a:blip r:embed="rId9"/>
                <a:stretch>
                  <a:fillRect t="-310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Ã©sultat de recherche d'images pour &quot;image chronometre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62" y="3322927"/>
            <a:ext cx="961302" cy="99577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1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550" y="279988"/>
            <a:ext cx="10738405" cy="6912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 - Optimisation d’un procédé chimique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63902FC-E428-4D29-9F49-37CB240FE6EF}"/>
              </a:ext>
            </a:extLst>
          </p:cNvPr>
          <p:cNvSpPr txBox="1"/>
          <p:nvPr/>
        </p:nvSpPr>
        <p:spPr>
          <a:xfrm>
            <a:off x="1547559" y="1212653"/>
            <a:ext cx="3621315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Thermodynamiquement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E2AD407-FD97-46FC-89BF-2FCC0559EAC8}"/>
              </a:ext>
            </a:extLst>
          </p:cNvPr>
          <p:cNvSpPr txBox="1"/>
          <p:nvPr/>
        </p:nvSpPr>
        <p:spPr>
          <a:xfrm>
            <a:off x="8532559" y="1212652"/>
            <a:ext cx="236945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Cinétiquement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C76EBF9-8347-41A7-84C1-5DC9DBD4BECC}"/>
              </a:ext>
            </a:extLst>
          </p:cNvPr>
          <p:cNvSpPr txBox="1"/>
          <p:nvPr/>
        </p:nvSpPr>
        <p:spPr>
          <a:xfrm>
            <a:off x="8886346" y="2679419"/>
            <a:ext cx="168365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Abaisser </a:t>
            </a:r>
            <a:r>
              <a:rPr lang="fr-FR" sz="2400" dirty="0" err="1"/>
              <a:t>E</a:t>
            </a:r>
            <a:r>
              <a:rPr lang="fr-FR" sz="2400" baseline="-25000" dirty="0" err="1"/>
              <a:t>a</a:t>
            </a:r>
            <a:endParaRPr lang="fr-FR" sz="2400" baseline="-25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6A11D53-48B2-4F90-89A7-6A42995510C9}"/>
              </a:ext>
            </a:extLst>
          </p:cNvPr>
          <p:cNvSpPr txBox="1"/>
          <p:nvPr/>
        </p:nvSpPr>
        <p:spPr>
          <a:xfrm>
            <a:off x="10450043" y="4338769"/>
            <a:ext cx="1273630" cy="46166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Catalyse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C6C810F8-B818-4891-926E-7DC079FC5788}"/>
              </a:ext>
            </a:extLst>
          </p:cNvPr>
          <p:cNvGrpSpPr/>
          <p:nvPr/>
        </p:nvGrpSpPr>
        <p:grpSpPr>
          <a:xfrm>
            <a:off x="227353" y="2855869"/>
            <a:ext cx="6940747" cy="3270572"/>
            <a:chOff x="379634" y="3588739"/>
            <a:chExt cx="6376768" cy="287744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044EB97C-0990-4898-B3DA-A666C1435853}"/>
                </a:ext>
              </a:extLst>
            </p:cNvPr>
            <p:cNvSpPr txBox="1"/>
            <p:nvPr/>
          </p:nvSpPr>
          <p:spPr>
            <a:xfrm>
              <a:off x="662213" y="3588739"/>
              <a:ext cx="1669142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Rupture d’équilibre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9F7C9AE7-1FDC-4110-9ADC-BCC6C4224EEE}"/>
                </a:ext>
              </a:extLst>
            </p:cNvPr>
            <p:cNvSpPr txBox="1"/>
            <p:nvPr/>
          </p:nvSpPr>
          <p:spPr>
            <a:xfrm>
              <a:off x="3820966" y="3645087"/>
              <a:ext cx="1959430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Déplacement d’équilibre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B4B50B7B-3742-434A-9CC7-D0556FE1A380}"/>
                </a:ext>
              </a:extLst>
            </p:cNvPr>
            <p:cNvSpPr txBox="1"/>
            <p:nvPr/>
          </p:nvSpPr>
          <p:spPr>
            <a:xfrm>
              <a:off x="379634" y="4833421"/>
              <a:ext cx="2425861" cy="120032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Apparition ou disparition d’un constituant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3D671276-FE8F-4DBB-A437-468341D5B886}"/>
                </a:ext>
              </a:extLst>
            </p:cNvPr>
            <p:cNvSpPr txBox="1"/>
            <p:nvPr/>
          </p:nvSpPr>
          <p:spPr>
            <a:xfrm>
              <a:off x="3195036" y="4876640"/>
              <a:ext cx="1810658" cy="830997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K°(T)</a:t>
              </a:r>
            </a:p>
            <a:p>
              <a:pPr algn="ctr"/>
              <a:r>
                <a:rPr lang="fr-FR" sz="2400" dirty="0"/>
                <a:t>Température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F885655C-D046-404D-995F-275A56AD7C85}"/>
                </a:ext>
              </a:extLst>
            </p:cNvPr>
            <p:cNvSpPr txBox="1"/>
            <p:nvPr/>
          </p:nvSpPr>
          <p:spPr>
            <a:xfrm>
              <a:off x="5132696" y="4876640"/>
              <a:ext cx="1273630" cy="830997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Q </a:t>
              </a:r>
            </a:p>
            <a:p>
              <a:pPr algn="ctr"/>
              <a:r>
                <a:rPr lang="fr-FR" sz="2400" dirty="0"/>
                <a:t>Pression</a:t>
              </a:r>
            </a:p>
          </p:txBody>
        </p:sp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xmlns="" id="{41D79418-6D80-48AD-918A-7E894CC99DA8}"/>
                </a:ext>
              </a:extLst>
            </p:cNvPr>
            <p:cNvSpPr/>
            <p:nvPr/>
          </p:nvSpPr>
          <p:spPr>
            <a:xfrm rot="5400000">
              <a:off x="4686856" y="4312218"/>
              <a:ext cx="296430" cy="3211290"/>
            </a:xfrm>
            <a:prstGeom prst="righ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F24CCDD5-72D5-4CFB-94F1-D44C8D3A5B63}"/>
                </a:ext>
              </a:extLst>
            </p:cNvPr>
            <p:cNvSpPr txBox="1"/>
            <p:nvPr/>
          </p:nvSpPr>
          <p:spPr>
            <a:xfrm>
              <a:off x="2913742" y="6066078"/>
              <a:ext cx="3842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Loi de modération de Le Chatelier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9BF8131-A6DA-4702-BEED-72C1FA6754CA}"/>
              </a:ext>
            </a:extLst>
          </p:cNvPr>
          <p:cNvSpPr txBox="1"/>
          <p:nvPr/>
        </p:nvSpPr>
        <p:spPr>
          <a:xfrm>
            <a:off x="1216232" y="1681620"/>
            <a:ext cx="42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Variance = degré de liberté du système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9717289" y="1736741"/>
            <a:ext cx="0" cy="75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879574" y="4338769"/>
            <a:ext cx="1858995" cy="46166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Température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8886346" y="3141084"/>
            <a:ext cx="734172" cy="99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2"/>
          </p:cNvCxnSpPr>
          <p:nvPr/>
        </p:nvCxnSpPr>
        <p:spPr>
          <a:xfrm>
            <a:off x="9728175" y="3141084"/>
            <a:ext cx="1038563" cy="100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1547559" y="2152836"/>
            <a:ext cx="938064" cy="595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4108361" y="2144521"/>
            <a:ext cx="695459" cy="647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52</TotalTime>
  <Words>115</Words>
  <Application>Microsoft Office PowerPoint</Application>
  <PresentationFormat>Grand écran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Thèmediapo</vt:lpstr>
      <vt:lpstr>LC 25 – Optimisation d’un procédé chimique</vt:lpstr>
      <vt:lpstr>Synthèse de l’ammoniac</vt:lpstr>
      <vt:lpstr>II.2) Modification de la constante d’équilibre</vt:lpstr>
      <vt:lpstr>III.1) Influence de la température sur la cinétique</vt:lpstr>
      <vt:lpstr>Conclusion - Optimisation d’un procédé chimique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25 – Optimisation d’un procédé chimique</dc:title>
  <dc:creator>alexandra d'arco</dc:creator>
  <cp:lastModifiedBy>alexandra d'arco</cp:lastModifiedBy>
  <cp:revision>9</cp:revision>
  <dcterms:created xsi:type="dcterms:W3CDTF">2019-05-06T18:34:13Z</dcterms:created>
  <dcterms:modified xsi:type="dcterms:W3CDTF">2019-05-20T15:16:15Z</dcterms:modified>
</cp:coreProperties>
</file>