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75" r:id="rId3"/>
    <p:sldId id="259" r:id="rId4"/>
    <p:sldId id="263" r:id="rId5"/>
    <p:sldId id="264" r:id="rId6"/>
    <p:sldId id="273" r:id="rId7"/>
    <p:sldId id="276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F01C-BC14-4F81-87AE-D5D26E359E8E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9472F-C389-4AF2-BA24-C1FF8F94A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88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B33F-87D8-4BFE-BCBF-731AD622E09E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5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C754-28B9-41E4-AE10-BE433397311B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3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81CE-1004-4FD8-A91E-F417EDBE9258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7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EB24-1155-4371-B688-DDAD01CF823D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3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47B3-5A91-453A-92FD-677E850FA3A5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43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60206"/>
            <a:ext cx="4937760" cy="44088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60205"/>
            <a:ext cx="4937760" cy="44088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384B-D365-439B-B9FB-A10B3FA0B79A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80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7B8B-BEB2-49C1-8BB4-8D396D554AA6}" type="datetime1">
              <a:rPr lang="fr-FR" smtClean="0"/>
              <a:t>16/06/2019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32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237-6937-4077-8416-FFF866A41361}" type="datetime1">
              <a:rPr lang="fr-FR" smtClean="0"/>
              <a:t>16/06/2019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82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E37A-26D6-4DCD-AF35-3F127425D5BF}" type="datetime1">
              <a:rPr lang="fr-FR" smtClean="0"/>
              <a:t>16/06/2019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45A67E-4DF6-4C8F-B8DA-2D1171F57B74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19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725-0123-4CE3-85B9-619490EE40F6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2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17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28237"/>
            <a:ext cx="10058400" cy="44408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3DEDF1-3E42-46F1-803C-3F81A5B34212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6925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20284-6E28-4815-81F6-68D3A0402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Optimisation d’un procédé chimique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CEC554-AF82-49BC-9FF3-978A8522E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AGREGATION 2019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437BC0-A1E8-4D84-AFC7-4F650B5D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08AC17-FBA1-49AF-9262-771D8578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6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5D3FC7-AC70-4D7B-86EA-E1DCF8A0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au XXème siècle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E79F812-AF4C-4F5B-94B8-36E85BA8D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54" y="1169367"/>
            <a:ext cx="7527998" cy="5222549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3BD672-79F5-4FB1-9E49-CBD4552E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67E085-BFC8-486A-B09F-7FB3C745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88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E40716-955D-4BA6-9FB0-D8F9D2E1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Variation avec la pression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10B06B-7C98-4ACF-AC19-B1B6902E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3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738602-390A-4D7C-8981-4269FD038593}"/>
              </a:ext>
            </a:extLst>
          </p:cNvPr>
          <p:cNvSpPr/>
          <p:nvPr/>
        </p:nvSpPr>
        <p:spPr>
          <a:xfrm>
            <a:off x="1369218" y="3588601"/>
            <a:ext cx="2714317" cy="548054"/>
          </a:xfrm>
          <a:prstGeom prst="rect">
            <a:avLst/>
          </a:prstGeom>
          <a:solidFill>
            <a:srgbClr val="A42F0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D6AD0C-34E5-447B-A2C5-55DD85762574}"/>
              </a:ext>
            </a:extLst>
          </p:cNvPr>
          <p:cNvSpPr/>
          <p:nvPr/>
        </p:nvSpPr>
        <p:spPr>
          <a:xfrm>
            <a:off x="9764466" y="3587339"/>
            <a:ext cx="874629" cy="548054"/>
          </a:xfrm>
          <a:prstGeom prst="rect">
            <a:avLst/>
          </a:prstGeom>
          <a:solidFill>
            <a:srgbClr val="A42F0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5D2C03-6381-490C-9F50-53F5BA0E74FB}"/>
              </a:ext>
            </a:extLst>
          </p:cNvPr>
          <p:cNvSpPr/>
          <p:nvPr/>
        </p:nvSpPr>
        <p:spPr>
          <a:xfrm>
            <a:off x="6485828" y="3587339"/>
            <a:ext cx="874629" cy="548054"/>
          </a:xfrm>
          <a:prstGeom prst="rect">
            <a:avLst/>
          </a:prstGeom>
          <a:solidFill>
            <a:srgbClr val="A42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391EA67-D96C-40E6-8173-38768512D2A6}"/>
                  </a:ext>
                </a:extLst>
              </p:cNvPr>
              <p:cNvSpPr txBox="1"/>
              <p:nvPr/>
            </p:nvSpPr>
            <p:spPr>
              <a:xfrm>
                <a:off x="3693797" y="1681123"/>
                <a:ext cx="41806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32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N</m:t>
                          </m:r>
                        </m:e>
                        <m:sub>
                          <m:r>
                            <a:rPr lang="fr-FR" sz="32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32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32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O</m:t>
                          </m:r>
                        </m:e>
                        <m:sub>
                          <m:r>
                            <a:rPr lang="fr-FR" sz="32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fr-FR" sz="32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32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g</m:t>
                          </m:r>
                        </m:e>
                      </m:d>
                      <m:r>
                        <a:rPr lang="fr-FR" sz="32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 </m:t>
                      </m:r>
                      <m:r>
                        <m:rPr>
                          <m:sty m:val="p"/>
                        </m:rPr>
                        <a:rPr lang="fr-FR" sz="32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N</m:t>
                      </m:r>
                      <m:sSub>
                        <m:sSubPr>
                          <m:ctrlPr>
                            <a:rPr lang="fr-FR" sz="32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32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O</m:t>
                          </m:r>
                        </m:e>
                        <m:sub>
                          <m:r>
                            <a:rPr lang="fr-FR" sz="32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lang="fr-FR" sz="32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sz="32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g</m:t>
                      </m:r>
                      <m:r>
                        <a:rPr lang="fr-FR" sz="32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fr-FR" sz="3200" kern="1200" dirty="0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391EA67-D96C-40E6-8173-38768512D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797" y="1681123"/>
                <a:ext cx="418062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er 114">
            <a:extLst>
              <a:ext uri="{FF2B5EF4-FFF2-40B4-BE49-F238E27FC236}">
                <a16:creationId xmlns:a16="http://schemas.microsoft.com/office/drawing/2014/main" id="{F049E063-1BF4-40CD-B0ED-9F440AD7DBA2}"/>
              </a:ext>
            </a:extLst>
          </p:cNvPr>
          <p:cNvGrpSpPr/>
          <p:nvPr/>
        </p:nvGrpSpPr>
        <p:grpSpPr>
          <a:xfrm rot="5400000">
            <a:off x="5547453" y="2505073"/>
            <a:ext cx="913422" cy="2712586"/>
            <a:chOff x="0" y="195946"/>
            <a:chExt cx="1028700" cy="2743201"/>
          </a:xfrm>
        </p:grpSpPr>
        <p:grpSp>
          <p:nvGrpSpPr>
            <p:cNvPr id="10" name="Grouper 156">
              <a:extLst>
                <a:ext uri="{FF2B5EF4-FFF2-40B4-BE49-F238E27FC236}">
                  <a16:creationId xmlns:a16="http://schemas.microsoft.com/office/drawing/2014/main" id="{F17E688D-F0CA-4ED0-BCB0-8FBD4074E87E}"/>
                </a:ext>
              </a:extLst>
            </p:cNvPr>
            <p:cNvGrpSpPr/>
            <p:nvPr/>
          </p:nvGrpSpPr>
          <p:grpSpPr>
            <a:xfrm>
              <a:off x="0" y="195946"/>
              <a:ext cx="1028700" cy="2743201"/>
              <a:chOff x="0" y="130629"/>
              <a:chExt cx="571500" cy="18288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066FA82-BB96-4B0C-9782-D480280B0841}"/>
                  </a:ext>
                </a:extLst>
              </p:cNvPr>
              <p:cNvSpPr/>
              <p:nvPr/>
            </p:nvSpPr>
            <p:spPr>
              <a:xfrm>
                <a:off x="114300" y="130629"/>
                <a:ext cx="342900" cy="18288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12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fr-FR" sz="1200">
                  <a:effectLst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1903CC34-486C-450F-899E-F6AF44D7D716}"/>
                  </a:ext>
                </a:extLst>
              </p:cNvPr>
              <p:cNvCxnSpPr/>
              <p:nvPr/>
            </p:nvCxnSpPr>
            <p:spPr>
              <a:xfrm>
                <a:off x="0" y="1959429"/>
                <a:ext cx="57150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er 160">
              <a:extLst>
                <a:ext uri="{FF2B5EF4-FFF2-40B4-BE49-F238E27FC236}">
                  <a16:creationId xmlns:a16="http://schemas.microsoft.com/office/drawing/2014/main" id="{C73C38B8-2159-4762-A00B-344D55BA98D7}"/>
                </a:ext>
              </a:extLst>
            </p:cNvPr>
            <p:cNvGrpSpPr/>
            <p:nvPr/>
          </p:nvGrpSpPr>
          <p:grpSpPr>
            <a:xfrm>
              <a:off x="571500" y="1910441"/>
              <a:ext cx="251460" cy="457200"/>
              <a:chOff x="571500" y="1910444"/>
              <a:chExt cx="251460" cy="457200"/>
            </a:xfrm>
          </p:grpSpPr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EE0E7744-CECE-46E1-9FB3-356546232865}"/>
                  </a:ext>
                </a:extLst>
              </p:cNvPr>
              <p:cNvCxnSpPr/>
              <p:nvPr/>
            </p:nvCxnSpPr>
            <p:spPr>
              <a:xfrm>
                <a:off x="571500" y="19104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0EDC8340-62E7-46F9-B695-5C1F5CE0C765}"/>
                  </a:ext>
                </a:extLst>
              </p:cNvPr>
              <p:cNvCxnSpPr/>
              <p:nvPr/>
            </p:nvCxnSpPr>
            <p:spPr>
              <a:xfrm>
                <a:off x="685800" y="23676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53636C4-99BE-42FC-8318-CEC91294B2DD}"/>
                  </a:ext>
                </a:extLst>
              </p:cNvPr>
              <p:cNvCxnSpPr/>
              <p:nvPr/>
            </p:nvCxnSpPr>
            <p:spPr>
              <a:xfrm>
                <a:off x="685800" y="22533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DB92831-B38D-4C8B-81E0-E2C42354D4BC}"/>
                  </a:ext>
                </a:extLst>
              </p:cNvPr>
              <p:cNvCxnSpPr/>
              <p:nvPr/>
            </p:nvCxnSpPr>
            <p:spPr>
              <a:xfrm>
                <a:off x="685800" y="21390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56CDC2-F25A-4996-9569-275D453651B8}"/>
                  </a:ext>
                </a:extLst>
              </p:cNvPr>
              <p:cNvCxnSpPr/>
              <p:nvPr/>
            </p:nvCxnSpPr>
            <p:spPr>
              <a:xfrm>
                <a:off x="685800" y="20247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er 166">
              <a:extLst>
                <a:ext uri="{FF2B5EF4-FFF2-40B4-BE49-F238E27FC236}">
                  <a16:creationId xmlns:a16="http://schemas.microsoft.com/office/drawing/2014/main" id="{6D5F202D-6BC8-4D4D-8CD9-E8D47996FC1D}"/>
                </a:ext>
              </a:extLst>
            </p:cNvPr>
            <p:cNvGrpSpPr/>
            <p:nvPr/>
          </p:nvGrpSpPr>
          <p:grpSpPr>
            <a:xfrm>
              <a:off x="571500" y="2481941"/>
              <a:ext cx="251460" cy="457200"/>
              <a:chOff x="571500" y="2481944"/>
              <a:chExt cx="251460" cy="457200"/>
            </a:xfrm>
          </p:grpSpPr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7905A172-B30D-48A1-8958-EBED79C301C1}"/>
                  </a:ext>
                </a:extLst>
              </p:cNvPr>
              <p:cNvCxnSpPr/>
              <p:nvPr/>
            </p:nvCxnSpPr>
            <p:spPr>
              <a:xfrm>
                <a:off x="571500" y="24819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AF70C68A-257F-421D-9A39-E49DF3BDA02A}"/>
                  </a:ext>
                </a:extLst>
              </p:cNvPr>
              <p:cNvCxnSpPr/>
              <p:nvPr/>
            </p:nvCxnSpPr>
            <p:spPr>
              <a:xfrm>
                <a:off x="685800" y="2939144"/>
                <a:ext cx="13716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DAEE1844-4E14-4696-9015-6E56DC43050B}"/>
                  </a:ext>
                </a:extLst>
              </p:cNvPr>
              <p:cNvCxnSpPr/>
              <p:nvPr/>
            </p:nvCxnSpPr>
            <p:spPr>
              <a:xfrm>
                <a:off x="685800" y="28248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61E82A76-78C0-4D15-BD5B-64B95DC095E0}"/>
                  </a:ext>
                </a:extLst>
              </p:cNvPr>
              <p:cNvCxnSpPr/>
              <p:nvPr/>
            </p:nvCxnSpPr>
            <p:spPr>
              <a:xfrm>
                <a:off x="685800" y="27105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B8DE3075-B35D-4C17-88A0-4DEEC6C5961B}"/>
                  </a:ext>
                </a:extLst>
              </p:cNvPr>
              <p:cNvCxnSpPr/>
              <p:nvPr/>
            </p:nvCxnSpPr>
            <p:spPr>
              <a:xfrm>
                <a:off x="685800" y="25962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er 172">
              <a:extLst>
                <a:ext uri="{FF2B5EF4-FFF2-40B4-BE49-F238E27FC236}">
                  <a16:creationId xmlns:a16="http://schemas.microsoft.com/office/drawing/2014/main" id="{F98883FD-7AD4-40B3-8339-6A0B001CA1C5}"/>
                </a:ext>
              </a:extLst>
            </p:cNvPr>
            <p:cNvGrpSpPr/>
            <p:nvPr/>
          </p:nvGrpSpPr>
          <p:grpSpPr>
            <a:xfrm>
              <a:off x="571500" y="1338942"/>
              <a:ext cx="251460" cy="457200"/>
              <a:chOff x="571500" y="1338944"/>
              <a:chExt cx="251460" cy="457200"/>
            </a:xfrm>
          </p:grpSpPr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83248CC4-541A-4ACF-8C6C-1E1B8B4132CC}"/>
                  </a:ext>
                </a:extLst>
              </p:cNvPr>
              <p:cNvCxnSpPr/>
              <p:nvPr/>
            </p:nvCxnSpPr>
            <p:spPr>
              <a:xfrm>
                <a:off x="571500" y="13389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A13F8D1C-F29F-4A70-8310-37902F08AE5E}"/>
                  </a:ext>
                </a:extLst>
              </p:cNvPr>
              <p:cNvCxnSpPr/>
              <p:nvPr/>
            </p:nvCxnSpPr>
            <p:spPr>
              <a:xfrm>
                <a:off x="685800" y="17961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1D392689-F1BD-4055-B6B5-B62E97631B60}"/>
                  </a:ext>
                </a:extLst>
              </p:cNvPr>
              <p:cNvCxnSpPr/>
              <p:nvPr/>
            </p:nvCxnSpPr>
            <p:spPr>
              <a:xfrm>
                <a:off x="685800" y="16818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EEFC7F65-C590-4286-952B-21DA438CEBE7}"/>
                  </a:ext>
                </a:extLst>
              </p:cNvPr>
              <p:cNvCxnSpPr/>
              <p:nvPr/>
            </p:nvCxnSpPr>
            <p:spPr>
              <a:xfrm>
                <a:off x="685800" y="15675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E17F7920-8F36-45CB-9F82-078DCEF292DD}"/>
                  </a:ext>
                </a:extLst>
              </p:cNvPr>
              <p:cNvCxnSpPr/>
              <p:nvPr/>
            </p:nvCxnSpPr>
            <p:spPr>
              <a:xfrm>
                <a:off x="685800" y="14532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er 178">
              <a:extLst>
                <a:ext uri="{FF2B5EF4-FFF2-40B4-BE49-F238E27FC236}">
                  <a16:creationId xmlns:a16="http://schemas.microsoft.com/office/drawing/2014/main" id="{85AAC06F-D3B3-4452-B9B0-F3A282D4B6C1}"/>
                </a:ext>
              </a:extLst>
            </p:cNvPr>
            <p:cNvGrpSpPr/>
            <p:nvPr/>
          </p:nvGrpSpPr>
          <p:grpSpPr>
            <a:xfrm>
              <a:off x="571500" y="767443"/>
              <a:ext cx="251460" cy="457200"/>
              <a:chOff x="571500" y="767444"/>
              <a:chExt cx="251460" cy="457200"/>
            </a:xfrm>
          </p:grpSpPr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8CE54C53-5165-4311-966E-9A92837BFF60}"/>
                  </a:ext>
                </a:extLst>
              </p:cNvPr>
              <p:cNvCxnSpPr/>
              <p:nvPr/>
            </p:nvCxnSpPr>
            <p:spPr>
              <a:xfrm>
                <a:off x="571500" y="7674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83237CFA-2347-43F1-99DE-C293D274DDC3}"/>
                  </a:ext>
                </a:extLst>
              </p:cNvPr>
              <p:cNvCxnSpPr/>
              <p:nvPr/>
            </p:nvCxnSpPr>
            <p:spPr>
              <a:xfrm>
                <a:off x="685800" y="12246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45D595B8-8B8B-43A5-9EE8-B85A4C68A014}"/>
                  </a:ext>
                </a:extLst>
              </p:cNvPr>
              <p:cNvCxnSpPr/>
              <p:nvPr/>
            </p:nvCxnSpPr>
            <p:spPr>
              <a:xfrm>
                <a:off x="685800" y="11103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62390EEE-5894-4FC4-962F-EECF8AFC270D}"/>
                  </a:ext>
                </a:extLst>
              </p:cNvPr>
              <p:cNvCxnSpPr/>
              <p:nvPr/>
            </p:nvCxnSpPr>
            <p:spPr>
              <a:xfrm>
                <a:off x="685800" y="9960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F7B7E6BA-61D8-4B60-ABCB-38E6CE3DAA74}"/>
                  </a:ext>
                </a:extLst>
              </p:cNvPr>
              <p:cNvCxnSpPr/>
              <p:nvPr/>
            </p:nvCxnSpPr>
            <p:spPr>
              <a:xfrm>
                <a:off x="685800" y="8817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er 114">
            <a:extLst>
              <a:ext uri="{FF2B5EF4-FFF2-40B4-BE49-F238E27FC236}">
                <a16:creationId xmlns:a16="http://schemas.microsoft.com/office/drawing/2014/main" id="{CD2D93A9-5ED9-403B-A351-4A55DE1299D9}"/>
              </a:ext>
            </a:extLst>
          </p:cNvPr>
          <p:cNvGrpSpPr/>
          <p:nvPr/>
        </p:nvGrpSpPr>
        <p:grpSpPr>
          <a:xfrm rot="5400000">
            <a:off x="2269747" y="2505073"/>
            <a:ext cx="913422" cy="2712586"/>
            <a:chOff x="0" y="195946"/>
            <a:chExt cx="1028700" cy="2743201"/>
          </a:xfrm>
        </p:grpSpPr>
        <p:grpSp>
          <p:nvGrpSpPr>
            <p:cNvPr id="38" name="Grouper 156">
              <a:extLst>
                <a:ext uri="{FF2B5EF4-FFF2-40B4-BE49-F238E27FC236}">
                  <a16:creationId xmlns:a16="http://schemas.microsoft.com/office/drawing/2014/main" id="{8C6DF750-1CE6-4447-A2F9-59F8F8BC5F06}"/>
                </a:ext>
              </a:extLst>
            </p:cNvPr>
            <p:cNvGrpSpPr/>
            <p:nvPr/>
          </p:nvGrpSpPr>
          <p:grpSpPr>
            <a:xfrm>
              <a:off x="0" y="195946"/>
              <a:ext cx="1028700" cy="2743201"/>
              <a:chOff x="0" y="130629"/>
              <a:chExt cx="571500" cy="182880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E7194A9-598A-4270-A0D1-F5143FA64661}"/>
                  </a:ext>
                </a:extLst>
              </p:cNvPr>
              <p:cNvSpPr/>
              <p:nvPr/>
            </p:nvSpPr>
            <p:spPr>
              <a:xfrm>
                <a:off x="114300" y="130629"/>
                <a:ext cx="342900" cy="18288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12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fr-FR" sz="1200">
                  <a:effectLst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785D9399-801A-4124-AF79-A4ED739DB250}"/>
                  </a:ext>
                </a:extLst>
              </p:cNvPr>
              <p:cNvCxnSpPr/>
              <p:nvPr/>
            </p:nvCxnSpPr>
            <p:spPr>
              <a:xfrm>
                <a:off x="0" y="1959429"/>
                <a:ext cx="57150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r 160">
              <a:extLst>
                <a:ext uri="{FF2B5EF4-FFF2-40B4-BE49-F238E27FC236}">
                  <a16:creationId xmlns:a16="http://schemas.microsoft.com/office/drawing/2014/main" id="{87AE109F-7418-4335-8984-E296AA98596A}"/>
                </a:ext>
              </a:extLst>
            </p:cNvPr>
            <p:cNvGrpSpPr/>
            <p:nvPr/>
          </p:nvGrpSpPr>
          <p:grpSpPr>
            <a:xfrm>
              <a:off x="571500" y="1910441"/>
              <a:ext cx="251460" cy="457200"/>
              <a:chOff x="571500" y="1910444"/>
              <a:chExt cx="251460" cy="457200"/>
            </a:xfrm>
          </p:grpSpPr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B4664E94-82F1-4C57-9125-34E2B05C3E8C}"/>
                  </a:ext>
                </a:extLst>
              </p:cNvPr>
              <p:cNvCxnSpPr/>
              <p:nvPr/>
            </p:nvCxnSpPr>
            <p:spPr>
              <a:xfrm>
                <a:off x="571500" y="19104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945B8FC1-C2D9-4950-AED6-F78DBABF68D1}"/>
                  </a:ext>
                </a:extLst>
              </p:cNvPr>
              <p:cNvCxnSpPr/>
              <p:nvPr/>
            </p:nvCxnSpPr>
            <p:spPr>
              <a:xfrm>
                <a:off x="685800" y="23676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390D1A51-CA2E-4A3E-A316-A17EA77774B6}"/>
                  </a:ext>
                </a:extLst>
              </p:cNvPr>
              <p:cNvCxnSpPr/>
              <p:nvPr/>
            </p:nvCxnSpPr>
            <p:spPr>
              <a:xfrm>
                <a:off x="685800" y="22533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92ED13F1-1BD9-4F08-9503-ACC151C3FE0C}"/>
                  </a:ext>
                </a:extLst>
              </p:cNvPr>
              <p:cNvCxnSpPr/>
              <p:nvPr/>
            </p:nvCxnSpPr>
            <p:spPr>
              <a:xfrm>
                <a:off x="685800" y="21390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32C1E86D-6C38-411F-BB0E-53030829ABA6}"/>
                  </a:ext>
                </a:extLst>
              </p:cNvPr>
              <p:cNvCxnSpPr/>
              <p:nvPr/>
            </p:nvCxnSpPr>
            <p:spPr>
              <a:xfrm>
                <a:off x="685800" y="20247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er 166">
              <a:extLst>
                <a:ext uri="{FF2B5EF4-FFF2-40B4-BE49-F238E27FC236}">
                  <a16:creationId xmlns:a16="http://schemas.microsoft.com/office/drawing/2014/main" id="{D22E942D-2EF5-47B8-87E8-D8C7B453DF70}"/>
                </a:ext>
              </a:extLst>
            </p:cNvPr>
            <p:cNvGrpSpPr/>
            <p:nvPr/>
          </p:nvGrpSpPr>
          <p:grpSpPr>
            <a:xfrm>
              <a:off x="571500" y="2481941"/>
              <a:ext cx="251460" cy="457200"/>
              <a:chOff x="571500" y="2481944"/>
              <a:chExt cx="251460" cy="4572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8D40BDCB-9F68-4F0F-9F57-B1210F65610F}"/>
                  </a:ext>
                </a:extLst>
              </p:cNvPr>
              <p:cNvCxnSpPr/>
              <p:nvPr/>
            </p:nvCxnSpPr>
            <p:spPr>
              <a:xfrm>
                <a:off x="571500" y="24819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CC8E1078-6187-4A06-8673-53E3483FEF85}"/>
                  </a:ext>
                </a:extLst>
              </p:cNvPr>
              <p:cNvCxnSpPr/>
              <p:nvPr/>
            </p:nvCxnSpPr>
            <p:spPr>
              <a:xfrm>
                <a:off x="685800" y="2939144"/>
                <a:ext cx="13716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92E49CE5-6754-43C9-9636-E80B8FBCE29B}"/>
                  </a:ext>
                </a:extLst>
              </p:cNvPr>
              <p:cNvCxnSpPr/>
              <p:nvPr/>
            </p:nvCxnSpPr>
            <p:spPr>
              <a:xfrm>
                <a:off x="685800" y="28248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4CACA5CA-87BB-4637-9928-B38048CE19CC}"/>
                  </a:ext>
                </a:extLst>
              </p:cNvPr>
              <p:cNvCxnSpPr/>
              <p:nvPr/>
            </p:nvCxnSpPr>
            <p:spPr>
              <a:xfrm>
                <a:off x="685800" y="27105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EFAA50A8-C981-4AC7-92B6-564F2A71CC88}"/>
                  </a:ext>
                </a:extLst>
              </p:cNvPr>
              <p:cNvCxnSpPr/>
              <p:nvPr/>
            </p:nvCxnSpPr>
            <p:spPr>
              <a:xfrm>
                <a:off x="685800" y="25962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er 172">
              <a:extLst>
                <a:ext uri="{FF2B5EF4-FFF2-40B4-BE49-F238E27FC236}">
                  <a16:creationId xmlns:a16="http://schemas.microsoft.com/office/drawing/2014/main" id="{45D9B019-EF7F-4B50-8C35-38134AFF8F86}"/>
                </a:ext>
              </a:extLst>
            </p:cNvPr>
            <p:cNvGrpSpPr/>
            <p:nvPr/>
          </p:nvGrpSpPr>
          <p:grpSpPr>
            <a:xfrm>
              <a:off x="571500" y="1338942"/>
              <a:ext cx="251460" cy="457200"/>
              <a:chOff x="571500" y="1338944"/>
              <a:chExt cx="251460" cy="45720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CA68288C-4781-4913-9516-2649BB2506C4}"/>
                  </a:ext>
                </a:extLst>
              </p:cNvPr>
              <p:cNvCxnSpPr/>
              <p:nvPr/>
            </p:nvCxnSpPr>
            <p:spPr>
              <a:xfrm>
                <a:off x="571500" y="13389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3CBAC930-1636-4FCB-AEE6-2F364D66FF04}"/>
                  </a:ext>
                </a:extLst>
              </p:cNvPr>
              <p:cNvCxnSpPr/>
              <p:nvPr/>
            </p:nvCxnSpPr>
            <p:spPr>
              <a:xfrm>
                <a:off x="685800" y="17961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A1AB02F3-8831-43F5-BB11-C5E12A3150B4}"/>
                  </a:ext>
                </a:extLst>
              </p:cNvPr>
              <p:cNvCxnSpPr/>
              <p:nvPr/>
            </p:nvCxnSpPr>
            <p:spPr>
              <a:xfrm>
                <a:off x="685800" y="16818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29724030-267C-439C-9F61-C4080C433A10}"/>
                  </a:ext>
                </a:extLst>
              </p:cNvPr>
              <p:cNvCxnSpPr/>
              <p:nvPr/>
            </p:nvCxnSpPr>
            <p:spPr>
              <a:xfrm>
                <a:off x="685800" y="15675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DFD5E62-F2D6-436D-8BDE-F016C5D854CE}"/>
                  </a:ext>
                </a:extLst>
              </p:cNvPr>
              <p:cNvCxnSpPr/>
              <p:nvPr/>
            </p:nvCxnSpPr>
            <p:spPr>
              <a:xfrm>
                <a:off x="685800" y="14532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er 178">
              <a:extLst>
                <a:ext uri="{FF2B5EF4-FFF2-40B4-BE49-F238E27FC236}">
                  <a16:creationId xmlns:a16="http://schemas.microsoft.com/office/drawing/2014/main" id="{AB7949E6-E173-4CC9-8794-B29AFC6458DA}"/>
                </a:ext>
              </a:extLst>
            </p:cNvPr>
            <p:cNvGrpSpPr/>
            <p:nvPr/>
          </p:nvGrpSpPr>
          <p:grpSpPr>
            <a:xfrm>
              <a:off x="571500" y="767443"/>
              <a:ext cx="251460" cy="457200"/>
              <a:chOff x="571500" y="767444"/>
              <a:chExt cx="251460" cy="457200"/>
            </a:xfrm>
          </p:grpSpPr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01D2B013-546E-42AD-A1AC-AB40C2183D53}"/>
                  </a:ext>
                </a:extLst>
              </p:cNvPr>
              <p:cNvCxnSpPr/>
              <p:nvPr/>
            </p:nvCxnSpPr>
            <p:spPr>
              <a:xfrm>
                <a:off x="571500" y="7674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7F1C6406-EFC8-46E0-B1DB-DF160E6773BC}"/>
                  </a:ext>
                </a:extLst>
              </p:cNvPr>
              <p:cNvCxnSpPr/>
              <p:nvPr/>
            </p:nvCxnSpPr>
            <p:spPr>
              <a:xfrm>
                <a:off x="685800" y="12246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3ADD724A-278D-4560-8C04-4E6A53EEFD70}"/>
                  </a:ext>
                </a:extLst>
              </p:cNvPr>
              <p:cNvCxnSpPr/>
              <p:nvPr/>
            </p:nvCxnSpPr>
            <p:spPr>
              <a:xfrm>
                <a:off x="685800" y="11103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B362FE4E-6387-41F3-9390-AB31CE7EC5C6}"/>
                  </a:ext>
                </a:extLst>
              </p:cNvPr>
              <p:cNvCxnSpPr/>
              <p:nvPr/>
            </p:nvCxnSpPr>
            <p:spPr>
              <a:xfrm>
                <a:off x="685800" y="9960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1C0A9DEE-76A2-4A9E-A6EA-0E7AFD0C705B}"/>
                  </a:ext>
                </a:extLst>
              </p:cNvPr>
              <p:cNvCxnSpPr/>
              <p:nvPr/>
            </p:nvCxnSpPr>
            <p:spPr>
              <a:xfrm>
                <a:off x="685800" y="8817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er 114">
            <a:extLst>
              <a:ext uri="{FF2B5EF4-FFF2-40B4-BE49-F238E27FC236}">
                <a16:creationId xmlns:a16="http://schemas.microsoft.com/office/drawing/2014/main" id="{348F7BB8-DA61-4BA7-9FB0-FE88C5D34A18}"/>
              </a:ext>
            </a:extLst>
          </p:cNvPr>
          <p:cNvGrpSpPr/>
          <p:nvPr/>
        </p:nvGrpSpPr>
        <p:grpSpPr>
          <a:xfrm rot="5400000">
            <a:off x="8825152" y="2505073"/>
            <a:ext cx="913422" cy="2712586"/>
            <a:chOff x="0" y="195946"/>
            <a:chExt cx="1028700" cy="2743201"/>
          </a:xfrm>
        </p:grpSpPr>
        <p:grpSp>
          <p:nvGrpSpPr>
            <p:cNvPr id="66" name="Grouper 156">
              <a:extLst>
                <a:ext uri="{FF2B5EF4-FFF2-40B4-BE49-F238E27FC236}">
                  <a16:creationId xmlns:a16="http://schemas.microsoft.com/office/drawing/2014/main" id="{05A7879B-A2B7-48E9-B59A-5A6D325BFED9}"/>
                </a:ext>
              </a:extLst>
            </p:cNvPr>
            <p:cNvGrpSpPr/>
            <p:nvPr/>
          </p:nvGrpSpPr>
          <p:grpSpPr>
            <a:xfrm>
              <a:off x="0" y="195946"/>
              <a:ext cx="1028700" cy="2743201"/>
              <a:chOff x="0" y="130629"/>
              <a:chExt cx="571500" cy="182880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861E449-791C-4935-9C03-0065E8230B33}"/>
                  </a:ext>
                </a:extLst>
              </p:cNvPr>
              <p:cNvSpPr/>
              <p:nvPr/>
            </p:nvSpPr>
            <p:spPr>
              <a:xfrm>
                <a:off x="114300" y="130629"/>
                <a:ext cx="342900" cy="18288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12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fr-FR" sz="1200">
                  <a:effectLst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8FF0EB5C-86D7-494D-885D-8A34263228FD}"/>
                  </a:ext>
                </a:extLst>
              </p:cNvPr>
              <p:cNvCxnSpPr/>
              <p:nvPr/>
            </p:nvCxnSpPr>
            <p:spPr>
              <a:xfrm>
                <a:off x="0" y="1959429"/>
                <a:ext cx="57150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er 160">
              <a:extLst>
                <a:ext uri="{FF2B5EF4-FFF2-40B4-BE49-F238E27FC236}">
                  <a16:creationId xmlns:a16="http://schemas.microsoft.com/office/drawing/2014/main" id="{475FE4AD-0C83-48DA-9F0B-4455FB2C7C80}"/>
                </a:ext>
              </a:extLst>
            </p:cNvPr>
            <p:cNvGrpSpPr/>
            <p:nvPr/>
          </p:nvGrpSpPr>
          <p:grpSpPr>
            <a:xfrm>
              <a:off x="571500" y="1910441"/>
              <a:ext cx="251460" cy="457200"/>
              <a:chOff x="571500" y="1910444"/>
              <a:chExt cx="251460" cy="457200"/>
            </a:xfrm>
          </p:grpSpPr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FADAD973-CAF8-470B-864A-61408555FFDD}"/>
                  </a:ext>
                </a:extLst>
              </p:cNvPr>
              <p:cNvCxnSpPr/>
              <p:nvPr/>
            </p:nvCxnSpPr>
            <p:spPr>
              <a:xfrm>
                <a:off x="571500" y="19104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F6542604-BB61-4A7A-AD0A-6CF83F2BBA2A}"/>
                  </a:ext>
                </a:extLst>
              </p:cNvPr>
              <p:cNvCxnSpPr/>
              <p:nvPr/>
            </p:nvCxnSpPr>
            <p:spPr>
              <a:xfrm>
                <a:off x="685800" y="23676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323079FB-78C7-488C-9DA5-5A74CE59BBBD}"/>
                  </a:ext>
                </a:extLst>
              </p:cNvPr>
              <p:cNvCxnSpPr/>
              <p:nvPr/>
            </p:nvCxnSpPr>
            <p:spPr>
              <a:xfrm>
                <a:off x="685800" y="22533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id="{443CD2ED-918A-49BB-B75E-0A47DDE0535B}"/>
                  </a:ext>
                </a:extLst>
              </p:cNvPr>
              <p:cNvCxnSpPr/>
              <p:nvPr/>
            </p:nvCxnSpPr>
            <p:spPr>
              <a:xfrm>
                <a:off x="685800" y="21390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3B65F0A2-5668-4E41-ADCF-D4A8B6CD3A09}"/>
                  </a:ext>
                </a:extLst>
              </p:cNvPr>
              <p:cNvCxnSpPr/>
              <p:nvPr/>
            </p:nvCxnSpPr>
            <p:spPr>
              <a:xfrm>
                <a:off x="685800" y="20247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er 166">
              <a:extLst>
                <a:ext uri="{FF2B5EF4-FFF2-40B4-BE49-F238E27FC236}">
                  <a16:creationId xmlns:a16="http://schemas.microsoft.com/office/drawing/2014/main" id="{3E18FCD8-D4F5-4605-9637-A7461B3F4CF5}"/>
                </a:ext>
              </a:extLst>
            </p:cNvPr>
            <p:cNvGrpSpPr/>
            <p:nvPr/>
          </p:nvGrpSpPr>
          <p:grpSpPr>
            <a:xfrm>
              <a:off x="571500" y="2481941"/>
              <a:ext cx="251460" cy="457200"/>
              <a:chOff x="571500" y="2481944"/>
              <a:chExt cx="251460" cy="457200"/>
            </a:xfrm>
          </p:grpSpPr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C46CA3CB-2258-4CF5-A1CC-150911946731}"/>
                  </a:ext>
                </a:extLst>
              </p:cNvPr>
              <p:cNvCxnSpPr/>
              <p:nvPr/>
            </p:nvCxnSpPr>
            <p:spPr>
              <a:xfrm>
                <a:off x="571500" y="24819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>
                <a:extLst>
                  <a:ext uri="{FF2B5EF4-FFF2-40B4-BE49-F238E27FC236}">
                    <a16:creationId xmlns:a16="http://schemas.microsoft.com/office/drawing/2014/main" id="{B8D24ABD-169F-4E4D-9494-A6D5385A7194}"/>
                  </a:ext>
                </a:extLst>
              </p:cNvPr>
              <p:cNvCxnSpPr/>
              <p:nvPr/>
            </p:nvCxnSpPr>
            <p:spPr>
              <a:xfrm>
                <a:off x="685800" y="2939144"/>
                <a:ext cx="13716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>
                <a:extLst>
                  <a:ext uri="{FF2B5EF4-FFF2-40B4-BE49-F238E27FC236}">
                    <a16:creationId xmlns:a16="http://schemas.microsoft.com/office/drawing/2014/main" id="{C805D2BF-6B7A-480C-B3C6-B6A034A5C5D9}"/>
                  </a:ext>
                </a:extLst>
              </p:cNvPr>
              <p:cNvCxnSpPr/>
              <p:nvPr/>
            </p:nvCxnSpPr>
            <p:spPr>
              <a:xfrm>
                <a:off x="685800" y="28248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BA7BF6E9-9628-4CA6-8707-127DA101292A}"/>
                  </a:ext>
                </a:extLst>
              </p:cNvPr>
              <p:cNvCxnSpPr/>
              <p:nvPr/>
            </p:nvCxnSpPr>
            <p:spPr>
              <a:xfrm>
                <a:off x="685800" y="27105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>
                <a:extLst>
                  <a:ext uri="{FF2B5EF4-FFF2-40B4-BE49-F238E27FC236}">
                    <a16:creationId xmlns:a16="http://schemas.microsoft.com/office/drawing/2014/main" id="{9ADB1623-8C94-406A-843B-DE26135D915D}"/>
                  </a:ext>
                </a:extLst>
              </p:cNvPr>
              <p:cNvCxnSpPr/>
              <p:nvPr/>
            </p:nvCxnSpPr>
            <p:spPr>
              <a:xfrm>
                <a:off x="685800" y="25962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er 172">
              <a:extLst>
                <a:ext uri="{FF2B5EF4-FFF2-40B4-BE49-F238E27FC236}">
                  <a16:creationId xmlns:a16="http://schemas.microsoft.com/office/drawing/2014/main" id="{AB914DB5-63F0-45F1-961E-811C75F07EBC}"/>
                </a:ext>
              </a:extLst>
            </p:cNvPr>
            <p:cNvGrpSpPr/>
            <p:nvPr/>
          </p:nvGrpSpPr>
          <p:grpSpPr>
            <a:xfrm>
              <a:off x="571500" y="1338942"/>
              <a:ext cx="251460" cy="457200"/>
              <a:chOff x="571500" y="1338944"/>
              <a:chExt cx="251460" cy="457200"/>
            </a:xfrm>
          </p:grpSpPr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2D8388B5-DBF9-4E38-AEF3-AB0117935AEA}"/>
                  </a:ext>
                </a:extLst>
              </p:cNvPr>
              <p:cNvCxnSpPr/>
              <p:nvPr/>
            </p:nvCxnSpPr>
            <p:spPr>
              <a:xfrm>
                <a:off x="571500" y="13389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A9C1BDA9-43A9-426E-8CFB-528B382D7E9A}"/>
                  </a:ext>
                </a:extLst>
              </p:cNvPr>
              <p:cNvCxnSpPr/>
              <p:nvPr/>
            </p:nvCxnSpPr>
            <p:spPr>
              <a:xfrm>
                <a:off x="685800" y="17961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750A90DA-5CEE-4D7E-BCF3-DF27E8945667}"/>
                  </a:ext>
                </a:extLst>
              </p:cNvPr>
              <p:cNvCxnSpPr/>
              <p:nvPr/>
            </p:nvCxnSpPr>
            <p:spPr>
              <a:xfrm>
                <a:off x="685800" y="16818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618C12F-6BA1-49FA-99E7-CA34A3BD3236}"/>
                  </a:ext>
                </a:extLst>
              </p:cNvPr>
              <p:cNvCxnSpPr/>
              <p:nvPr/>
            </p:nvCxnSpPr>
            <p:spPr>
              <a:xfrm>
                <a:off x="685800" y="15675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B85B5D87-EFEB-4CFC-8D8C-0AECE11892B4}"/>
                  </a:ext>
                </a:extLst>
              </p:cNvPr>
              <p:cNvCxnSpPr/>
              <p:nvPr/>
            </p:nvCxnSpPr>
            <p:spPr>
              <a:xfrm>
                <a:off x="685800" y="14532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er 178">
              <a:extLst>
                <a:ext uri="{FF2B5EF4-FFF2-40B4-BE49-F238E27FC236}">
                  <a16:creationId xmlns:a16="http://schemas.microsoft.com/office/drawing/2014/main" id="{39CAF77D-FBF9-4D6C-8509-8F1DFCCD7B68}"/>
                </a:ext>
              </a:extLst>
            </p:cNvPr>
            <p:cNvGrpSpPr/>
            <p:nvPr/>
          </p:nvGrpSpPr>
          <p:grpSpPr>
            <a:xfrm>
              <a:off x="571500" y="767443"/>
              <a:ext cx="251460" cy="457200"/>
              <a:chOff x="571500" y="767444"/>
              <a:chExt cx="251460" cy="45720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DC5284E-EE87-4FC3-8FF5-FF946011BD12}"/>
                  </a:ext>
                </a:extLst>
              </p:cNvPr>
              <p:cNvCxnSpPr/>
              <p:nvPr/>
            </p:nvCxnSpPr>
            <p:spPr>
              <a:xfrm>
                <a:off x="571500" y="7674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8FF609A7-7CCA-440C-8AE0-315E2ADD4CE6}"/>
                  </a:ext>
                </a:extLst>
              </p:cNvPr>
              <p:cNvCxnSpPr/>
              <p:nvPr/>
            </p:nvCxnSpPr>
            <p:spPr>
              <a:xfrm>
                <a:off x="685800" y="12246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44158656-1628-4880-BDA3-133972F5F364}"/>
                  </a:ext>
                </a:extLst>
              </p:cNvPr>
              <p:cNvCxnSpPr/>
              <p:nvPr/>
            </p:nvCxnSpPr>
            <p:spPr>
              <a:xfrm>
                <a:off x="685800" y="11103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3CA1728D-E894-40D9-A8B9-667D4A17B6E6}"/>
                  </a:ext>
                </a:extLst>
              </p:cNvPr>
              <p:cNvCxnSpPr/>
              <p:nvPr/>
            </p:nvCxnSpPr>
            <p:spPr>
              <a:xfrm>
                <a:off x="685800" y="9960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9108E081-81A8-47E2-8E75-AF5B17746951}"/>
                  </a:ext>
                </a:extLst>
              </p:cNvPr>
              <p:cNvCxnSpPr/>
              <p:nvPr/>
            </p:nvCxnSpPr>
            <p:spPr>
              <a:xfrm>
                <a:off x="685800" y="8817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128E8D5A-BC40-43E1-880F-C2CE81E05710}"/>
              </a:ext>
            </a:extLst>
          </p:cNvPr>
          <p:cNvSpPr/>
          <p:nvPr/>
        </p:nvSpPr>
        <p:spPr>
          <a:xfrm>
            <a:off x="6446221" y="3587339"/>
            <a:ext cx="39607" cy="5480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D8F870B-4E98-4D1E-99E2-D6888F98A972}"/>
              </a:ext>
            </a:extLst>
          </p:cNvPr>
          <p:cNvSpPr/>
          <p:nvPr/>
        </p:nvSpPr>
        <p:spPr>
          <a:xfrm>
            <a:off x="4647869" y="3841041"/>
            <a:ext cx="1808378" cy="262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19954E9-707C-4E5C-89A2-666EB3E1EEA6}"/>
              </a:ext>
            </a:extLst>
          </p:cNvPr>
          <p:cNvSpPr/>
          <p:nvPr/>
        </p:nvSpPr>
        <p:spPr>
          <a:xfrm>
            <a:off x="9723913" y="3587339"/>
            <a:ext cx="39607" cy="5480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B2CBEF4-3425-4969-A6E8-116EA38F0FBB}"/>
              </a:ext>
            </a:extLst>
          </p:cNvPr>
          <p:cNvSpPr/>
          <p:nvPr/>
        </p:nvSpPr>
        <p:spPr>
          <a:xfrm>
            <a:off x="7925561" y="3841041"/>
            <a:ext cx="1808378" cy="262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Flèche : courbe vers le haut 96">
            <a:extLst>
              <a:ext uri="{FF2B5EF4-FFF2-40B4-BE49-F238E27FC236}">
                <a16:creationId xmlns:a16="http://schemas.microsoft.com/office/drawing/2014/main" id="{89B013CB-3D8B-4C06-8437-4D1A6258B8E4}"/>
              </a:ext>
            </a:extLst>
          </p:cNvPr>
          <p:cNvSpPr/>
          <p:nvPr/>
        </p:nvSpPr>
        <p:spPr>
          <a:xfrm>
            <a:off x="3065535" y="4433637"/>
            <a:ext cx="2373487" cy="44516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D006437-DFD3-4B6A-A3E5-67D5C73BD62F}"/>
              </a:ext>
            </a:extLst>
          </p:cNvPr>
          <p:cNvSpPr txBox="1"/>
          <p:nvPr/>
        </p:nvSpPr>
        <p:spPr>
          <a:xfrm>
            <a:off x="3404608" y="4994365"/>
            <a:ext cx="169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Compression</a:t>
            </a:r>
          </a:p>
        </p:txBody>
      </p:sp>
      <p:sp>
        <p:nvSpPr>
          <p:cNvPr id="99" name="Flèche : courbe vers le haut 98">
            <a:extLst>
              <a:ext uri="{FF2B5EF4-FFF2-40B4-BE49-F238E27FC236}">
                <a16:creationId xmlns:a16="http://schemas.microsoft.com/office/drawing/2014/main" id="{D8B20FE0-F64D-430B-BFF5-46F4B85B40CB}"/>
              </a:ext>
            </a:extLst>
          </p:cNvPr>
          <p:cNvSpPr/>
          <p:nvPr/>
        </p:nvSpPr>
        <p:spPr>
          <a:xfrm>
            <a:off x="6413907" y="4433637"/>
            <a:ext cx="2373487" cy="44516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B0680CD1-B8F1-46D0-A477-5DD5CCE0C7D7}"/>
              </a:ext>
            </a:extLst>
          </p:cNvPr>
          <p:cNvSpPr txBox="1"/>
          <p:nvPr/>
        </p:nvSpPr>
        <p:spPr>
          <a:xfrm>
            <a:off x="6752980" y="4994365"/>
            <a:ext cx="169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Équilibre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6E03CD5-BAE8-4E75-80EE-B62AFD44009C}"/>
              </a:ext>
            </a:extLst>
          </p:cNvPr>
          <p:cNvSpPr/>
          <p:nvPr/>
        </p:nvSpPr>
        <p:spPr>
          <a:xfrm>
            <a:off x="4092177" y="3771774"/>
            <a:ext cx="72000" cy="180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90B8212-398F-429D-82EE-A0D9D9A8CE9B}"/>
              </a:ext>
            </a:extLst>
          </p:cNvPr>
          <p:cNvSpPr/>
          <p:nvPr/>
        </p:nvSpPr>
        <p:spPr>
          <a:xfrm>
            <a:off x="7355750" y="3751041"/>
            <a:ext cx="72000" cy="180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D102E7E-2917-4310-9E53-554295A92DC7}"/>
              </a:ext>
            </a:extLst>
          </p:cNvPr>
          <p:cNvSpPr/>
          <p:nvPr/>
        </p:nvSpPr>
        <p:spPr>
          <a:xfrm>
            <a:off x="10638141" y="3764160"/>
            <a:ext cx="72000" cy="180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Espace réservé du pied de page 3">
            <a:extLst>
              <a:ext uri="{FF2B5EF4-FFF2-40B4-BE49-F238E27FC236}">
                <a16:creationId xmlns:a16="http://schemas.microsoft.com/office/drawing/2014/main" id="{2B4F4CD9-A36C-45CE-A003-18A98298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430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E8A57F0-BC88-49C8-A323-C2AE25133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308" y="1544069"/>
            <a:ext cx="4940035" cy="468410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362C895-2D91-41F6-8F9F-5350AE80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22764"/>
          </a:xfrm>
        </p:spPr>
        <p:txBody>
          <a:bodyPr/>
          <a:lstStyle/>
          <a:p>
            <a:r>
              <a:rPr lang="fr-FR" dirty="0"/>
              <a:t>Produit de solubilité de l’acide benzoïque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C405D1-6B07-4F81-806B-1809C7E3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4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04D4097-7756-4C48-A92F-14540B3CA8AE}"/>
                  </a:ext>
                </a:extLst>
              </p:cNvPr>
              <p:cNvSpPr txBox="1"/>
              <p:nvPr/>
            </p:nvSpPr>
            <p:spPr>
              <a:xfrm>
                <a:off x="6096000" y="2049920"/>
                <a:ext cx="2009676" cy="147732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p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i="1" dirty="0"/>
              </a:p>
              <a:p>
                <a:pPr algn="r"/>
                <a:r>
                  <a:rPr lang="fr-FR" dirty="0"/>
                  <a:t>Concentration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fr-FR" b="0" dirty="0"/>
              </a:p>
              <a:p>
                <a:pPr algn="r"/>
                <a:endParaRPr lang="fr-FR" dirty="0"/>
              </a:p>
              <a:p>
                <a:pPr algn="r"/>
                <a:endParaRPr lang="fr-FR" dirty="0"/>
              </a:p>
              <a:p>
                <a:pPr algn="r"/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04D4097-7756-4C48-A92F-14540B3CA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49920"/>
                <a:ext cx="2009676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r 482">
            <a:extLst>
              <a:ext uri="{FF2B5EF4-FFF2-40B4-BE49-F238E27FC236}">
                <a16:creationId xmlns:a16="http://schemas.microsoft.com/office/drawing/2014/main" id="{34240D56-911B-4CFA-9968-A669E24FDAD0}"/>
              </a:ext>
            </a:extLst>
          </p:cNvPr>
          <p:cNvGrpSpPr/>
          <p:nvPr/>
        </p:nvGrpSpPr>
        <p:grpSpPr>
          <a:xfrm>
            <a:off x="964096" y="3799003"/>
            <a:ext cx="3382199" cy="1592678"/>
            <a:chOff x="0" y="0"/>
            <a:chExt cx="571500" cy="824230"/>
          </a:xfrm>
        </p:grpSpPr>
        <p:grpSp>
          <p:nvGrpSpPr>
            <p:cNvPr id="12" name="Grouper 483">
              <a:extLst>
                <a:ext uri="{FF2B5EF4-FFF2-40B4-BE49-F238E27FC236}">
                  <a16:creationId xmlns:a16="http://schemas.microsoft.com/office/drawing/2014/main" id="{FA137963-9C44-46EF-96C5-56BA88E354C3}"/>
                </a:ext>
              </a:extLst>
            </p:cNvPr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14" name="Arrondir un rectangle avec un coin du même côté 484">
                <a:extLst>
                  <a:ext uri="{FF2B5EF4-FFF2-40B4-BE49-F238E27FC236}">
                    <a16:creationId xmlns:a16="http://schemas.microsoft.com/office/drawing/2014/main" id="{F34F0D50-ED40-4BF6-A55E-BA99A83BB542}"/>
                  </a:ext>
                </a:extLst>
              </p:cNvPr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5" name="Arrondir un rectangle avec un coin du même côté 485">
                <a:extLst>
                  <a:ext uri="{FF2B5EF4-FFF2-40B4-BE49-F238E27FC236}">
                    <a16:creationId xmlns:a16="http://schemas.microsoft.com/office/drawing/2014/main" id="{5C30B27A-F160-4597-A9AA-A52024EB204C}"/>
                  </a:ext>
                </a:extLst>
              </p:cNvPr>
              <p:cNvSpPr/>
              <p:nvPr/>
            </p:nvSpPr>
            <p:spPr>
              <a:xfrm rot="10800000">
                <a:off x="0" y="206375"/>
                <a:ext cx="571500" cy="593725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1AD546-F53B-4040-A86E-81B8C1641462}"/>
                </a:ext>
              </a:extLst>
            </p:cNvPr>
            <p:cNvSpPr/>
            <p:nvPr/>
          </p:nvSpPr>
          <p:spPr>
            <a:xfrm flipV="1">
              <a:off x="0" y="0"/>
              <a:ext cx="571500" cy="4508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16" name="Grouper 444">
            <a:extLst>
              <a:ext uri="{FF2B5EF4-FFF2-40B4-BE49-F238E27FC236}">
                <a16:creationId xmlns:a16="http://schemas.microsoft.com/office/drawing/2014/main" id="{AEC54AE2-A3C9-4E44-BA7F-082F3ECED6F3}"/>
              </a:ext>
            </a:extLst>
          </p:cNvPr>
          <p:cNvGrpSpPr/>
          <p:nvPr/>
        </p:nvGrpSpPr>
        <p:grpSpPr>
          <a:xfrm>
            <a:off x="2164605" y="3690288"/>
            <a:ext cx="795959" cy="1477327"/>
            <a:chOff x="-421" y="0"/>
            <a:chExt cx="571921" cy="824230"/>
          </a:xfrm>
        </p:grpSpPr>
        <p:sp>
          <p:nvSpPr>
            <p:cNvPr id="17" name="Arrondir un rectangle avec un coin du même côté 49">
              <a:extLst>
                <a:ext uri="{FF2B5EF4-FFF2-40B4-BE49-F238E27FC236}">
                  <a16:creationId xmlns:a16="http://schemas.microsoft.com/office/drawing/2014/main" id="{32ABA185-F8B3-48A5-B263-9F580B14ECF3}"/>
                </a:ext>
              </a:extLst>
            </p:cNvPr>
            <p:cNvSpPr/>
            <p:nvPr/>
          </p:nvSpPr>
          <p:spPr>
            <a:xfrm rot="10800000">
              <a:off x="-421" y="481330"/>
              <a:ext cx="571500" cy="342900"/>
            </a:xfrm>
            <a:prstGeom prst="round2SameRect">
              <a:avLst/>
            </a:prstGeom>
            <a:solidFill>
              <a:srgbClr val="FFC000">
                <a:alpha val="10196"/>
              </a:srgb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grpSp>
          <p:nvGrpSpPr>
            <p:cNvPr id="18" name="Grouper 441">
              <a:extLst>
                <a:ext uri="{FF2B5EF4-FFF2-40B4-BE49-F238E27FC236}">
                  <a16:creationId xmlns:a16="http://schemas.microsoft.com/office/drawing/2014/main" id="{879151D6-946F-4ECA-8E97-D55D9DB7DC66}"/>
                </a:ext>
              </a:extLst>
            </p:cNvPr>
            <p:cNvGrpSpPr/>
            <p:nvPr/>
          </p:nvGrpSpPr>
          <p:grpSpPr>
            <a:xfrm>
              <a:off x="0" y="0"/>
              <a:ext cx="571500" cy="824230"/>
              <a:chOff x="0" y="0"/>
              <a:chExt cx="571500" cy="824230"/>
            </a:xfrm>
          </p:grpSpPr>
          <p:sp>
            <p:nvSpPr>
              <p:cNvPr id="19" name="Arrondir un rectangle avec un coin du même côté 442">
                <a:extLst>
                  <a:ext uri="{FF2B5EF4-FFF2-40B4-BE49-F238E27FC236}">
                    <a16:creationId xmlns:a16="http://schemas.microsoft.com/office/drawing/2014/main" id="{EEB39DA7-20AC-405C-87A7-17DF97D14098}"/>
                  </a:ext>
                </a:extLst>
              </p:cNvPr>
              <p:cNvSpPr/>
              <p:nvPr/>
            </p:nvSpPr>
            <p:spPr>
              <a:xfrm rot="10800000">
                <a:off x="0" y="2413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E9CF19E-3512-4DDC-9C5A-8A730EEF2EEA}"/>
                  </a:ext>
                </a:extLst>
              </p:cNvPr>
              <p:cNvSpPr/>
              <p:nvPr/>
            </p:nvSpPr>
            <p:spPr>
              <a:xfrm flipV="1">
                <a:off x="0" y="0"/>
                <a:ext cx="571500" cy="4508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  <p:sp>
        <p:nvSpPr>
          <p:cNvPr id="21" name="Forme libre 1">
            <a:extLst>
              <a:ext uri="{FF2B5EF4-FFF2-40B4-BE49-F238E27FC236}">
                <a16:creationId xmlns:a16="http://schemas.microsoft.com/office/drawing/2014/main" id="{F5B26606-95CD-4026-8BBD-1F37D70A8AB4}"/>
              </a:ext>
            </a:extLst>
          </p:cNvPr>
          <p:cNvSpPr/>
          <p:nvPr/>
        </p:nvSpPr>
        <p:spPr>
          <a:xfrm>
            <a:off x="2213235" y="5046818"/>
            <a:ext cx="44196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2" name="Forme libre 1">
            <a:extLst>
              <a:ext uri="{FF2B5EF4-FFF2-40B4-BE49-F238E27FC236}">
                <a16:creationId xmlns:a16="http://schemas.microsoft.com/office/drawing/2014/main" id="{4DC4D77A-16A4-439B-9399-0FB2A93DAFBD}"/>
              </a:ext>
            </a:extLst>
          </p:cNvPr>
          <p:cNvSpPr/>
          <p:nvPr/>
        </p:nvSpPr>
        <p:spPr>
          <a:xfrm flipV="1">
            <a:off x="2449430" y="5046817"/>
            <a:ext cx="44196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3" name="Triangle isocèle 22">
            <a:extLst>
              <a:ext uri="{FF2B5EF4-FFF2-40B4-BE49-F238E27FC236}">
                <a16:creationId xmlns:a16="http://schemas.microsoft.com/office/drawing/2014/main" id="{3B5CE0DF-C14D-485B-BDE7-9EA3B63A3FF9}"/>
              </a:ext>
            </a:extLst>
          </p:cNvPr>
          <p:cNvSpPr/>
          <p:nvPr/>
        </p:nvSpPr>
        <p:spPr>
          <a:xfrm flipV="1">
            <a:off x="2188919" y="4140507"/>
            <a:ext cx="771059" cy="829000"/>
          </a:xfrm>
          <a:prstGeom prst="triangle">
            <a:avLst/>
          </a:prstGeom>
          <a:solidFill>
            <a:srgbClr val="FFFFFF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emi-tour 23">
            <a:extLst>
              <a:ext uri="{FF2B5EF4-FFF2-40B4-BE49-F238E27FC236}">
                <a16:creationId xmlns:a16="http://schemas.microsoft.com/office/drawing/2014/main" id="{ADE0E6AF-D5E6-45CF-8A2A-488544A770EF}"/>
              </a:ext>
            </a:extLst>
          </p:cNvPr>
          <p:cNvSpPr/>
          <p:nvPr/>
        </p:nvSpPr>
        <p:spPr>
          <a:xfrm>
            <a:off x="2534003" y="3396850"/>
            <a:ext cx="4236074" cy="829000"/>
          </a:xfrm>
          <a:prstGeom prst="uturnArrow">
            <a:avLst>
              <a:gd name="adj1" fmla="val 11812"/>
              <a:gd name="adj2" fmla="val 25000"/>
              <a:gd name="adj3" fmla="val 23801"/>
              <a:gd name="adj4" fmla="val 76199"/>
              <a:gd name="adj5" fmla="val 10000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6C1861-FE6C-4103-B53F-C22BABC941D3}"/>
                  </a:ext>
                </a:extLst>
              </p:cNvPr>
              <p:cNvSpPr txBox="1"/>
              <p:nvPr/>
            </p:nvSpPr>
            <p:spPr>
              <a:xfrm>
                <a:off x="2332082" y="2973120"/>
                <a:ext cx="4199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Prélèvement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mL</m:t>
                    </m:r>
                  </m:oMath>
                </a14:m>
                <a:r>
                  <a:rPr lang="fr-FR" dirty="0"/>
                  <a:t> de surnageant</a:t>
                </a: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6C1861-FE6C-4103-B53F-C22BABC94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082" y="2973120"/>
                <a:ext cx="4199676" cy="369332"/>
              </a:xfrm>
              <a:prstGeom prst="rect">
                <a:avLst/>
              </a:prstGeom>
              <a:blipFill>
                <a:blip r:embed="rId4"/>
                <a:stretch>
                  <a:fillRect l="-1308" t="-10000" r="-581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403D0EDB-01D1-4C67-B394-8670C7AA4C6B}"/>
              </a:ext>
            </a:extLst>
          </p:cNvPr>
          <p:cNvCxnSpPr>
            <a:cxnSpLocks/>
          </p:cNvCxnSpPr>
          <p:nvPr/>
        </p:nvCxnSpPr>
        <p:spPr>
          <a:xfrm flipV="1">
            <a:off x="1610139" y="5167615"/>
            <a:ext cx="0" cy="70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14368752-E1FD-41CB-9EAF-5384582DA869}"/>
                  </a:ext>
                </a:extLst>
              </p:cNvPr>
              <p:cNvSpPr txBox="1"/>
              <p:nvPr/>
            </p:nvSpPr>
            <p:spPr>
              <a:xfrm>
                <a:off x="513946" y="5866622"/>
                <a:ext cx="2167453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Bain thermostaté 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14368752-E1FD-41CB-9EAF-5384582DA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46" y="5866622"/>
                <a:ext cx="2167453" cy="369332"/>
              </a:xfrm>
              <a:prstGeom prst="rect">
                <a:avLst/>
              </a:prstGeom>
              <a:blipFill>
                <a:blip r:embed="rId5"/>
                <a:stretch>
                  <a:fillRect l="-1950" t="-6250" b="-2031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space réservé du pied de page 3">
            <a:extLst>
              <a:ext uri="{FF2B5EF4-FFF2-40B4-BE49-F238E27FC236}">
                <a16:creationId xmlns:a16="http://schemas.microsoft.com/office/drawing/2014/main" id="{85E34055-CB77-43E4-A444-B6A60F819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CFA5E48D-D0AC-4A4B-8498-A667FE399295}"/>
                  </a:ext>
                </a:extLst>
              </p:cNvPr>
              <p:cNvSpPr txBox="1"/>
              <p:nvPr/>
            </p:nvSpPr>
            <p:spPr>
              <a:xfrm>
                <a:off x="5952895" y="4714549"/>
                <a:ext cx="2009676" cy="12003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𝑃h</m:t>
                      </m:r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COOH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mL</m:t>
                      </m:r>
                    </m:oMath>
                  </m:oMathPara>
                </a14:m>
                <a:endParaRPr lang="fr-FR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fr-FR" b="0" dirty="0"/>
              </a:p>
              <a:p>
                <a:pPr algn="r"/>
                <a:r>
                  <a:rPr lang="fr-FR" dirty="0"/>
                  <a:t>Phénolphtaléine</a:t>
                </a:r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CFA5E48D-D0AC-4A4B-8498-A667FE399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895" y="4714549"/>
                <a:ext cx="2009676" cy="1200329"/>
              </a:xfrm>
              <a:prstGeom prst="rect">
                <a:avLst/>
              </a:prstGeom>
              <a:blipFill>
                <a:blip r:embed="rId6"/>
                <a:stretch>
                  <a:fillRect r="-2432" b="-71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47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>
            <a:extLst>
              <a:ext uri="{FF2B5EF4-FFF2-40B4-BE49-F238E27FC236}">
                <a16:creationId xmlns:a16="http://schemas.microsoft.com/office/drawing/2014/main" id="{48A3FC00-390A-4736-A59A-0C83CC58D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308" y="1544069"/>
            <a:ext cx="4940035" cy="468410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362C895-2D91-41F6-8F9F-5350AE80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22764"/>
          </a:xfrm>
        </p:spPr>
        <p:txBody>
          <a:bodyPr/>
          <a:lstStyle/>
          <a:p>
            <a:r>
              <a:rPr lang="fr-FR" dirty="0"/>
              <a:t>Produit de solubilité de l’acide benzoïque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C405D1-6B07-4F81-806B-1809C7E3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5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04D4097-7756-4C48-A92F-14540B3CA8AE}"/>
                  </a:ext>
                </a:extLst>
              </p:cNvPr>
              <p:cNvSpPr txBox="1"/>
              <p:nvPr/>
            </p:nvSpPr>
            <p:spPr>
              <a:xfrm>
                <a:off x="6096000" y="2049920"/>
                <a:ext cx="2009676" cy="147732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p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i="1" dirty="0"/>
              </a:p>
              <a:p>
                <a:pPr algn="r"/>
                <a:r>
                  <a:rPr lang="fr-FR" dirty="0"/>
                  <a:t>Concentration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fr-FR" b="0" dirty="0"/>
              </a:p>
              <a:p>
                <a:pPr algn="r"/>
                <a:endParaRPr lang="fr-FR" dirty="0"/>
              </a:p>
              <a:p>
                <a:pPr algn="r"/>
                <a:endParaRPr lang="fr-FR" dirty="0"/>
              </a:p>
              <a:p>
                <a:pPr algn="r"/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04D4097-7756-4C48-A92F-14540B3CA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49920"/>
                <a:ext cx="2009676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F2F45A3A-20A1-40A8-B424-F4872DD62C9D}"/>
                  </a:ext>
                </a:extLst>
              </p:cNvPr>
              <p:cNvSpPr txBox="1"/>
              <p:nvPr/>
            </p:nvSpPr>
            <p:spPr>
              <a:xfrm>
                <a:off x="5952895" y="4714549"/>
                <a:ext cx="2009676" cy="12003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𝑃h</m:t>
                      </m:r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COOH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mL</m:t>
                      </m:r>
                    </m:oMath>
                  </m:oMathPara>
                </a14:m>
                <a:endParaRPr lang="fr-FR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fr-FR" b="0" dirty="0"/>
              </a:p>
              <a:p>
                <a:pPr algn="r"/>
                <a:r>
                  <a:rPr lang="fr-FR" dirty="0"/>
                  <a:t>Phénolphtaléine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F2F45A3A-20A1-40A8-B424-F4872DD62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895" y="4714549"/>
                <a:ext cx="2009676" cy="1200329"/>
              </a:xfrm>
              <a:prstGeom prst="rect">
                <a:avLst/>
              </a:prstGeom>
              <a:blipFill>
                <a:blip r:embed="rId4"/>
                <a:stretch>
                  <a:fillRect r="-2432" b="-71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er 444">
            <a:extLst>
              <a:ext uri="{FF2B5EF4-FFF2-40B4-BE49-F238E27FC236}">
                <a16:creationId xmlns:a16="http://schemas.microsoft.com/office/drawing/2014/main" id="{AEC54AE2-A3C9-4E44-BA7F-082F3ECED6F3}"/>
              </a:ext>
            </a:extLst>
          </p:cNvPr>
          <p:cNvGrpSpPr/>
          <p:nvPr/>
        </p:nvGrpSpPr>
        <p:grpSpPr>
          <a:xfrm>
            <a:off x="2164605" y="3690288"/>
            <a:ext cx="795959" cy="1477327"/>
            <a:chOff x="-421" y="0"/>
            <a:chExt cx="571921" cy="824230"/>
          </a:xfrm>
        </p:grpSpPr>
        <p:sp>
          <p:nvSpPr>
            <p:cNvPr id="17" name="Arrondir un rectangle avec un coin du même côté 49">
              <a:extLst>
                <a:ext uri="{FF2B5EF4-FFF2-40B4-BE49-F238E27FC236}">
                  <a16:creationId xmlns:a16="http://schemas.microsoft.com/office/drawing/2014/main" id="{32ABA185-F8B3-48A5-B263-9F580B14ECF3}"/>
                </a:ext>
              </a:extLst>
            </p:cNvPr>
            <p:cNvSpPr/>
            <p:nvPr/>
          </p:nvSpPr>
          <p:spPr>
            <a:xfrm rot="10800000">
              <a:off x="-421" y="481330"/>
              <a:ext cx="571500" cy="342900"/>
            </a:xfrm>
            <a:prstGeom prst="round2SameRect">
              <a:avLst/>
            </a:prstGeom>
            <a:solidFill>
              <a:srgbClr val="FFC000">
                <a:alpha val="10196"/>
              </a:srgb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grpSp>
          <p:nvGrpSpPr>
            <p:cNvPr id="18" name="Grouper 441">
              <a:extLst>
                <a:ext uri="{FF2B5EF4-FFF2-40B4-BE49-F238E27FC236}">
                  <a16:creationId xmlns:a16="http://schemas.microsoft.com/office/drawing/2014/main" id="{879151D6-946F-4ECA-8E97-D55D9DB7DC66}"/>
                </a:ext>
              </a:extLst>
            </p:cNvPr>
            <p:cNvGrpSpPr/>
            <p:nvPr/>
          </p:nvGrpSpPr>
          <p:grpSpPr>
            <a:xfrm>
              <a:off x="0" y="0"/>
              <a:ext cx="571500" cy="824230"/>
              <a:chOff x="0" y="0"/>
              <a:chExt cx="571500" cy="824230"/>
            </a:xfrm>
          </p:grpSpPr>
          <p:sp>
            <p:nvSpPr>
              <p:cNvPr id="19" name="Arrondir un rectangle avec un coin du même côté 442">
                <a:extLst>
                  <a:ext uri="{FF2B5EF4-FFF2-40B4-BE49-F238E27FC236}">
                    <a16:creationId xmlns:a16="http://schemas.microsoft.com/office/drawing/2014/main" id="{EEB39DA7-20AC-405C-87A7-17DF97D14098}"/>
                  </a:ext>
                </a:extLst>
              </p:cNvPr>
              <p:cNvSpPr/>
              <p:nvPr/>
            </p:nvSpPr>
            <p:spPr>
              <a:xfrm rot="10800000">
                <a:off x="0" y="2413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E9CF19E-3512-4DDC-9C5A-8A730EEF2EEA}"/>
                  </a:ext>
                </a:extLst>
              </p:cNvPr>
              <p:cNvSpPr/>
              <p:nvPr/>
            </p:nvSpPr>
            <p:spPr>
              <a:xfrm flipV="1">
                <a:off x="0" y="0"/>
                <a:ext cx="571500" cy="4508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  <p:sp>
        <p:nvSpPr>
          <p:cNvPr id="21" name="Forme libre 1">
            <a:extLst>
              <a:ext uri="{FF2B5EF4-FFF2-40B4-BE49-F238E27FC236}">
                <a16:creationId xmlns:a16="http://schemas.microsoft.com/office/drawing/2014/main" id="{F5B26606-95CD-4026-8BBD-1F37D70A8AB4}"/>
              </a:ext>
            </a:extLst>
          </p:cNvPr>
          <p:cNvSpPr/>
          <p:nvPr/>
        </p:nvSpPr>
        <p:spPr>
          <a:xfrm>
            <a:off x="2213235" y="5046818"/>
            <a:ext cx="44196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2" name="Forme libre 1">
            <a:extLst>
              <a:ext uri="{FF2B5EF4-FFF2-40B4-BE49-F238E27FC236}">
                <a16:creationId xmlns:a16="http://schemas.microsoft.com/office/drawing/2014/main" id="{4DC4D77A-16A4-439B-9399-0FB2A93DAFBD}"/>
              </a:ext>
            </a:extLst>
          </p:cNvPr>
          <p:cNvSpPr/>
          <p:nvPr/>
        </p:nvSpPr>
        <p:spPr>
          <a:xfrm flipV="1">
            <a:off x="2449430" y="5046817"/>
            <a:ext cx="44196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3" name="Triangle isocèle 22">
            <a:extLst>
              <a:ext uri="{FF2B5EF4-FFF2-40B4-BE49-F238E27FC236}">
                <a16:creationId xmlns:a16="http://schemas.microsoft.com/office/drawing/2014/main" id="{3B5CE0DF-C14D-485B-BDE7-9EA3B63A3FF9}"/>
              </a:ext>
            </a:extLst>
          </p:cNvPr>
          <p:cNvSpPr/>
          <p:nvPr/>
        </p:nvSpPr>
        <p:spPr>
          <a:xfrm flipV="1">
            <a:off x="2188919" y="4140507"/>
            <a:ext cx="771059" cy="829000"/>
          </a:xfrm>
          <a:prstGeom prst="triangle">
            <a:avLst/>
          </a:prstGeom>
          <a:solidFill>
            <a:srgbClr val="FFFFFF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emi-tour 23">
            <a:extLst>
              <a:ext uri="{FF2B5EF4-FFF2-40B4-BE49-F238E27FC236}">
                <a16:creationId xmlns:a16="http://schemas.microsoft.com/office/drawing/2014/main" id="{ADE0E6AF-D5E6-45CF-8A2A-488544A770EF}"/>
              </a:ext>
            </a:extLst>
          </p:cNvPr>
          <p:cNvSpPr/>
          <p:nvPr/>
        </p:nvSpPr>
        <p:spPr>
          <a:xfrm>
            <a:off x="2534003" y="3396850"/>
            <a:ext cx="4236074" cy="829000"/>
          </a:xfrm>
          <a:prstGeom prst="uturnArrow">
            <a:avLst>
              <a:gd name="adj1" fmla="val 11812"/>
              <a:gd name="adj2" fmla="val 25000"/>
              <a:gd name="adj3" fmla="val 23801"/>
              <a:gd name="adj4" fmla="val 76199"/>
              <a:gd name="adj5" fmla="val 10000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6C1861-FE6C-4103-B53F-C22BABC941D3}"/>
                  </a:ext>
                </a:extLst>
              </p:cNvPr>
              <p:cNvSpPr txBox="1"/>
              <p:nvPr/>
            </p:nvSpPr>
            <p:spPr>
              <a:xfrm>
                <a:off x="2332082" y="2973120"/>
                <a:ext cx="4199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Prélèvement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mL</m:t>
                    </m:r>
                  </m:oMath>
                </a14:m>
                <a:r>
                  <a:rPr lang="fr-FR" dirty="0"/>
                  <a:t> de surnageant</a:t>
                </a: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6C1861-FE6C-4103-B53F-C22BABC94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082" y="2973120"/>
                <a:ext cx="4199676" cy="369332"/>
              </a:xfrm>
              <a:prstGeom prst="rect">
                <a:avLst/>
              </a:prstGeom>
              <a:blipFill>
                <a:blip r:embed="rId5"/>
                <a:stretch>
                  <a:fillRect l="-1308" t="-10000" r="-581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9CF70585-0416-4B79-AB97-D40AF367324E}"/>
              </a:ext>
            </a:extLst>
          </p:cNvPr>
          <p:cNvSpPr txBox="1"/>
          <p:nvPr/>
        </p:nvSpPr>
        <p:spPr>
          <a:xfrm>
            <a:off x="1470754" y="5318305"/>
            <a:ext cx="212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Solution saturée d’acide benzoïque</a:t>
            </a:r>
          </a:p>
        </p:txBody>
      </p:sp>
      <p:sp>
        <p:nvSpPr>
          <p:cNvPr id="26" name="Espace réservé du pied de page 3">
            <a:extLst>
              <a:ext uri="{FF2B5EF4-FFF2-40B4-BE49-F238E27FC236}">
                <a16:creationId xmlns:a16="http://schemas.microsoft.com/office/drawing/2014/main" id="{660E9882-4120-4071-BB98-995BEE67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8697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C142839-AF0B-452B-BAA6-31870B243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7BE5B33-1113-4998-86D9-5ED02DA1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6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49FA49E-E30E-4386-AA8C-D05268A28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133" y="33090"/>
            <a:ext cx="5264128" cy="6234545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83652AB4-1D96-4427-888A-EED57D57BF3F}"/>
              </a:ext>
            </a:extLst>
          </p:cNvPr>
          <p:cNvSpPr txBox="1">
            <a:spLocks/>
          </p:cNvSpPr>
          <p:nvPr/>
        </p:nvSpPr>
        <p:spPr>
          <a:xfrm>
            <a:off x="219740" y="1193916"/>
            <a:ext cx="5424022" cy="10172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Procédé Haber-Bosch</a:t>
            </a:r>
            <a:endParaRPr lang="fr-FR" baseline="-25000" dirty="0"/>
          </a:p>
        </p:txBody>
      </p:sp>
    </p:spTree>
    <p:extLst>
      <p:ext uri="{BB962C8B-B14F-4D97-AF65-F5344CB8AC3E}">
        <p14:creationId xmlns:p14="http://schemas.microsoft.com/office/powerpoint/2010/main" val="414378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0F3FC-6257-423C-A8D8-0EE16616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Dismutation</a:t>
            </a:r>
            <a:r>
              <a:rPr lang="fr-FR" dirty="0"/>
              <a:t> des ions thiosulfate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85FE152-D20D-457F-AFE8-24C5A192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439BDD-130E-444D-BA53-80FD8361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7</a:t>
            </a:fld>
            <a:endParaRPr lang="fr-FR"/>
          </a:p>
        </p:txBody>
      </p:sp>
      <p:grpSp>
        <p:nvGrpSpPr>
          <p:cNvPr id="6" name="Grouper 482">
            <a:extLst>
              <a:ext uri="{FF2B5EF4-FFF2-40B4-BE49-F238E27FC236}">
                <a16:creationId xmlns:a16="http://schemas.microsoft.com/office/drawing/2014/main" id="{F969DA98-E786-4BF8-B86D-AF5391712F3E}"/>
              </a:ext>
            </a:extLst>
          </p:cNvPr>
          <p:cNvGrpSpPr/>
          <p:nvPr/>
        </p:nvGrpSpPr>
        <p:grpSpPr>
          <a:xfrm>
            <a:off x="1547430" y="3274463"/>
            <a:ext cx="3382199" cy="1592678"/>
            <a:chOff x="0" y="0"/>
            <a:chExt cx="571500" cy="824230"/>
          </a:xfrm>
        </p:grpSpPr>
        <p:grpSp>
          <p:nvGrpSpPr>
            <p:cNvPr id="7" name="Grouper 483">
              <a:extLst>
                <a:ext uri="{FF2B5EF4-FFF2-40B4-BE49-F238E27FC236}">
                  <a16:creationId xmlns:a16="http://schemas.microsoft.com/office/drawing/2014/main" id="{9F493CCB-9DA0-4F11-B685-53A471575065}"/>
                </a:ext>
              </a:extLst>
            </p:cNvPr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9" name="Arrondir un rectangle avec un coin du même côté 484">
                <a:extLst>
                  <a:ext uri="{FF2B5EF4-FFF2-40B4-BE49-F238E27FC236}">
                    <a16:creationId xmlns:a16="http://schemas.microsoft.com/office/drawing/2014/main" id="{282783D5-DDD5-4213-80A8-7C5452AE5F04}"/>
                  </a:ext>
                </a:extLst>
              </p:cNvPr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0" name="Arrondir un rectangle avec un coin du même côté 485">
                <a:extLst>
                  <a:ext uri="{FF2B5EF4-FFF2-40B4-BE49-F238E27FC236}">
                    <a16:creationId xmlns:a16="http://schemas.microsoft.com/office/drawing/2014/main" id="{6E2BE45F-04C3-4F31-B54E-D2B0A3FC6B23}"/>
                  </a:ext>
                </a:extLst>
              </p:cNvPr>
              <p:cNvSpPr/>
              <p:nvPr/>
            </p:nvSpPr>
            <p:spPr>
              <a:xfrm rot="10800000">
                <a:off x="0" y="206375"/>
                <a:ext cx="571500" cy="593725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7BD55CE-837B-4609-BF80-B608AA6C6C6F}"/>
                </a:ext>
              </a:extLst>
            </p:cNvPr>
            <p:cNvSpPr/>
            <p:nvPr/>
          </p:nvSpPr>
          <p:spPr>
            <a:xfrm flipV="1">
              <a:off x="0" y="0"/>
              <a:ext cx="571500" cy="4508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11" name="Grouper 444">
            <a:extLst>
              <a:ext uri="{FF2B5EF4-FFF2-40B4-BE49-F238E27FC236}">
                <a16:creationId xmlns:a16="http://schemas.microsoft.com/office/drawing/2014/main" id="{232CFCE0-478C-424C-8160-50F55FAA0D3A}"/>
              </a:ext>
            </a:extLst>
          </p:cNvPr>
          <p:cNvGrpSpPr/>
          <p:nvPr/>
        </p:nvGrpSpPr>
        <p:grpSpPr>
          <a:xfrm>
            <a:off x="2747939" y="3165748"/>
            <a:ext cx="795959" cy="1477327"/>
            <a:chOff x="-421" y="0"/>
            <a:chExt cx="571921" cy="824230"/>
          </a:xfrm>
        </p:grpSpPr>
        <p:sp>
          <p:nvSpPr>
            <p:cNvPr id="12" name="Arrondir un rectangle avec un coin du même côté 49">
              <a:extLst>
                <a:ext uri="{FF2B5EF4-FFF2-40B4-BE49-F238E27FC236}">
                  <a16:creationId xmlns:a16="http://schemas.microsoft.com/office/drawing/2014/main" id="{7D6041DF-09C8-4993-981F-A584BE71BD06}"/>
                </a:ext>
              </a:extLst>
            </p:cNvPr>
            <p:cNvSpPr/>
            <p:nvPr/>
          </p:nvSpPr>
          <p:spPr>
            <a:xfrm rot="10800000">
              <a:off x="-421" y="481330"/>
              <a:ext cx="571500" cy="342900"/>
            </a:xfrm>
            <a:prstGeom prst="round2Same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grpSp>
          <p:nvGrpSpPr>
            <p:cNvPr id="13" name="Grouper 441">
              <a:extLst>
                <a:ext uri="{FF2B5EF4-FFF2-40B4-BE49-F238E27FC236}">
                  <a16:creationId xmlns:a16="http://schemas.microsoft.com/office/drawing/2014/main" id="{7093436A-20F5-4E7E-92A1-86D0593D6724}"/>
                </a:ext>
              </a:extLst>
            </p:cNvPr>
            <p:cNvGrpSpPr/>
            <p:nvPr/>
          </p:nvGrpSpPr>
          <p:grpSpPr>
            <a:xfrm>
              <a:off x="0" y="0"/>
              <a:ext cx="571500" cy="824230"/>
              <a:chOff x="0" y="0"/>
              <a:chExt cx="571500" cy="824230"/>
            </a:xfrm>
          </p:grpSpPr>
          <p:sp>
            <p:nvSpPr>
              <p:cNvPr id="14" name="Arrondir un rectangle avec un coin du même côté 442">
                <a:extLst>
                  <a:ext uri="{FF2B5EF4-FFF2-40B4-BE49-F238E27FC236}">
                    <a16:creationId xmlns:a16="http://schemas.microsoft.com/office/drawing/2014/main" id="{A7C745C0-F50D-4124-AAAF-846A0AF00FF3}"/>
                  </a:ext>
                </a:extLst>
              </p:cNvPr>
              <p:cNvSpPr/>
              <p:nvPr/>
            </p:nvSpPr>
            <p:spPr>
              <a:xfrm rot="10800000">
                <a:off x="0" y="2413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D030A8E-7595-4568-9D72-2F8E100E2784}"/>
                  </a:ext>
                </a:extLst>
              </p:cNvPr>
              <p:cNvSpPr/>
              <p:nvPr/>
            </p:nvSpPr>
            <p:spPr>
              <a:xfrm flipV="1">
                <a:off x="0" y="0"/>
                <a:ext cx="571500" cy="4508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6655885-3BD7-4F70-97CA-D8285B8FD912}"/>
              </a:ext>
            </a:extLst>
          </p:cNvPr>
          <p:cNvCxnSpPr>
            <a:cxnSpLocks/>
          </p:cNvCxnSpPr>
          <p:nvPr/>
        </p:nvCxnSpPr>
        <p:spPr>
          <a:xfrm flipV="1">
            <a:off x="2193473" y="4643075"/>
            <a:ext cx="0" cy="70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655603B-9FA8-45B3-B699-17583A1F3954}"/>
                  </a:ext>
                </a:extLst>
              </p:cNvPr>
              <p:cNvSpPr txBox="1"/>
              <p:nvPr/>
            </p:nvSpPr>
            <p:spPr>
              <a:xfrm>
                <a:off x="1097280" y="5342082"/>
                <a:ext cx="2167453" cy="369332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fr-FR" dirty="0"/>
                  <a:t>Bain thermostaté 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655603B-9FA8-45B3-B699-17583A1F3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342082"/>
                <a:ext cx="2167453" cy="369332"/>
              </a:xfrm>
              <a:prstGeom prst="rect">
                <a:avLst/>
              </a:prstGeom>
              <a:blipFill>
                <a:blip r:embed="rId2"/>
                <a:stretch>
                  <a:fillRect l="-1950" t="-6250" b="-20313"/>
                </a:stretch>
              </a:blipFill>
              <a:ln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56FD9096-5764-4370-A959-123A290C1795}"/>
                  </a:ext>
                </a:extLst>
              </p:cNvPr>
              <p:cNvSpPr txBox="1"/>
              <p:nvPr/>
            </p:nvSpPr>
            <p:spPr>
              <a:xfrm>
                <a:off x="2284582" y="1820827"/>
                <a:ext cx="7683795" cy="468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+2 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p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lang="fr-FR" sz="2400" b="0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</m:e>
                      </m:groupCh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+3 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56FD9096-5764-4370-A959-123A290C1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582" y="1820827"/>
                <a:ext cx="7683795" cy="468526"/>
              </a:xfrm>
              <a:prstGeom prst="rect">
                <a:avLst/>
              </a:prstGeom>
              <a:blipFill>
                <a:blip r:embed="rId3"/>
                <a:stretch>
                  <a:fillRect r="-238" b="-168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r 482">
            <a:extLst>
              <a:ext uri="{FF2B5EF4-FFF2-40B4-BE49-F238E27FC236}">
                <a16:creationId xmlns:a16="http://schemas.microsoft.com/office/drawing/2014/main" id="{661572EC-43FE-4667-8536-B581DF481C42}"/>
              </a:ext>
            </a:extLst>
          </p:cNvPr>
          <p:cNvGrpSpPr/>
          <p:nvPr/>
        </p:nvGrpSpPr>
        <p:grpSpPr>
          <a:xfrm>
            <a:off x="7262373" y="3274463"/>
            <a:ext cx="3382199" cy="1592678"/>
            <a:chOff x="0" y="0"/>
            <a:chExt cx="571500" cy="824230"/>
          </a:xfrm>
        </p:grpSpPr>
        <p:grpSp>
          <p:nvGrpSpPr>
            <p:cNvPr id="21" name="Grouper 483">
              <a:extLst>
                <a:ext uri="{FF2B5EF4-FFF2-40B4-BE49-F238E27FC236}">
                  <a16:creationId xmlns:a16="http://schemas.microsoft.com/office/drawing/2014/main" id="{86D6523A-D540-442E-9371-7282C0117A40}"/>
                </a:ext>
              </a:extLst>
            </p:cNvPr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23" name="Arrondir un rectangle avec un coin du même côté 484">
                <a:extLst>
                  <a:ext uri="{FF2B5EF4-FFF2-40B4-BE49-F238E27FC236}">
                    <a16:creationId xmlns:a16="http://schemas.microsoft.com/office/drawing/2014/main" id="{7ECF362F-3E7B-477C-BA31-FC4EBAC060A0}"/>
                  </a:ext>
                </a:extLst>
              </p:cNvPr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4" name="Arrondir un rectangle avec un coin du même côté 485">
                <a:extLst>
                  <a:ext uri="{FF2B5EF4-FFF2-40B4-BE49-F238E27FC236}">
                    <a16:creationId xmlns:a16="http://schemas.microsoft.com/office/drawing/2014/main" id="{2F88631A-B347-4DA0-A720-688297E118ED}"/>
                  </a:ext>
                </a:extLst>
              </p:cNvPr>
              <p:cNvSpPr/>
              <p:nvPr/>
            </p:nvSpPr>
            <p:spPr>
              <a:xfrm rot="10800000">
                <a:off x="0" y="206375"/>
                <a:ext cx="571500" cy="593725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39BF83F-1617-4C19-81B9-FC7DBE48D68F}"/>
                </a:ext>
              </a:extLst>
            </p:cNvPr>
            <p:cNvSpPr/>
            <p:nvPr/>
          </p:nvSpPr>
          <p:spPr>
            <a:xfrm flipV="1">
              <a:off x="0" y="0"/>
              <a:ext cx="571500" cy="4508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25" name="Grouper 444">
            <a:extLst>
              <a:ext uri="{FF2B5EF4-FFF2-40B4-BE49-F238E27FC236}">
                <a16:creationId xmlns:a16="http://schemas.microsoft.com/office/drawing/2014/main" id="{DF28871F-95E7-442E-93B3-FD2027E8013F}"/>
              </a:ext>
            </a:extLst>
          </p:cNvPr>
          <p:cNvGrpSpPr/>
          <p:nvPr/>
        </p:nvGrpSpPr>
        <p:grpSpPr>
          <a:xfrm>
            <a:off x="8462882" y="3201381"/>
            <a:ext cx="795959" cy="1477327"/>
            <a:chOff x="-421" y="0"/>
            <a:chExt cx="571921" cy="824230"/>
          </a:xfrm>
        </p:grpSpPr>
        <p:sp>
          <p:nvSpPr>
            <p:cNvPr id="26" name="Arrondir un rectangle avec un coin du même côté 49">
              <a:extLst>
                <a:ext uri="{FF2B5EF4-FFF2-40B4-BE49-F238E27FC236}">
                  <a16:creationId xmlns:a16="http://schemas.microsoft.com/office/drawing/2014/main" id="{CFD51B50-7E9B-48B3-A8BB-BBDD4EE14A8A}"/>
                </a:ext>
              </a:extLst>
            </p:cNvPr>
            <p:cNvSpPr/>
            <p:nvPr/>
          </p:nvSpPr>
          <p:spPr>
            <a:xfrm rot="10800000">
              <a:off x="-421" y="481330"/>
              <a:ext cx="571500" cy="342900"/>
            </a:xfrm>
            <a:prstGeom prst="round2SameRect">
              <a:avLst/>
            </a:prstGeom>
            <a:solidFill>
              <a:schemeClr val="tx1">
                <a:alpha val="5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grpSp>
          <p:nvGrpSpPr>
            <p:cNvPr id="27" name="Grouper 441">
              <a:extLst>
                <a:ext uri="{FF2B5EF4-FFF2-40B4-BE49-F238E27FC236}">
                  <a16:creationId xmlns:a16="http://schemas.microsoft.com/office/drawing/2014/main" id="{54CC461C-129D-49E4-93BB-8D04CDF0A2A3}"/>
                </a:ext>
              </a:extLst>
            </p:cNvPr>
            <p:cNvGrpSpPr/>
            <p:nvPr/>
          </p:nvGrpSpPr>
          <p:grpSpPr>
            <a:xfrm>
              <a:off x="0" y="0"/>
              <a:ext cx="571500" cy="824230"/>
              <a:chOff x="0" y="0"/>
              <a:chExt cx="571500" cy="824230"/>
            </a:xfrm>
          </p:grpSpPr>
          <p:sp>
            <p:nvSpPr>
              <p:cNvPr id="28" name="Arrondir un rectangle avec un coin du même côté 442">
                <a:extLst>
                  <a:ext uri="{FF2B5EF4-FFF2-40B4-BE49-F238E27FC236}">
                    <a16:creationId xmlns:a16="http://schemas.microsoft.com/office/drawing/2014/main" id="{34796FC1-FFA9-4364-BDBA-2B3E93315FF8}"/>
                  </a:ext>
                </a:extLst>
              </p:cNvPr>
              <p:cNvSpPr/>
              <p:nvPr/>
            </p:nvSpPr>
            <p:spPr>
              <a:xfrm rot="10800000">
                <a:off x="0" y="2413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84BE07E-78F4-4A06-B6E1-A007B832FEE8}"/>
                  </a:ext>
                </a:extLst>
              </p:cNvPr>
              <p:cNvSpPr/>
              <p:nvPr/>
            </p:nvSpPr>
            <p:spPr>
              <a:xfrm flipV="1">
                <a:off x="0" y="0"/>
                <a:ext cx="571500" cy="4508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18D669B9-6305-4A4E-9E37-1883BF75FEAB}"/>
                  </a:ext>
                </a:extLst>
              </p:cNvPr>
              <p:cNvSpPr txBox="1"/>
              <p:nvPr/>
            </p:nvSpPr>
            <p:spPr>
              <a:xfrm>
                <a:off x="3771013" y="5225432"/>
                <a:ext cx="2509281" cy="65146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8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S</m:t>
                        </m:r>
                      </m:e>
                      <m:sub>
                        <m:r>
                          <a:rPr lang="fr-FR" sz="18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fr-FR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fr-FR" sz="18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O</m:t>
                        </m:r>
                      </m:e>
                      <m:sub>
                        <m:r>
                          <a:rPr lang="fr-FR" sz="18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  <m:sup>
                        <m:r>
                          <a:rPr lang="fr-FR" sz="18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2−</m:t>
                        </m:r>
                      </m:sup>
                    </m:sSubSup>
                  </m:oMath>
                </a14:m>
                <a:r>
                  <a:rPr lang="fr-FR" sz="1800" kern="1200" dirty="0">
                    <a:solidFill>
                      <a:schemeClr val="tx1"/>
                    </a:solidFill>
                    <a:ea typeface="+mn-ea"/>
                    <a:cs typeface="+mn-cs"/>
                  </a:rPr>
                  <a:t> : 0,13 mol/L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8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H</m:t>
                        </m:r>
                      </m:e>
                      <m:sub>
                        <m:r>
                          <a:rPr lang="fr-FR" sz="18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fr-FR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8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O</m:t>
                        </m:r>
                      </m:e>
                      <m:sup>
                        <m:r>
                          <a:rPr lang="fr-FR" sz="18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</m:sup>
                    </m:sSup>
                  </m:oMath>
                </a14:m>
                <a:r>
                  <a:rPr lang="fr-FR" sz="1800" kern="1200" dirty="0">
                    <a:solidFill>
                      <a:schemeClr val="tx1"/>
                    </a:solidFill>
                    <a:ea typeface="+mn-ea"/>
                    <a:cs typeface="+mn-cs"/>
                  </a:rPr>
                  <a:t> : 0,1 mol/L</a:t>
                </a: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18D669B9-6305-4A4E-9E37-1883BF75F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013" y="5225432"/>
                <a:ext cx="2509281" cy="651460"/>
              </a:xfrm>
              <a:prstGeom prst="rect">
                <a:avLst/>
              </a:prstGeom>
              <a:blipFill>
                <a:blip r:embed="rId4"/>
                <a:stretch>
                  <a:fillRect l="-1449" t="-2727" b="-118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E35C11F6-7F11-4B6E-A96D-604CA42137A5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3145626" y="4293508"/>
            <a:ext cx="1880028" cy="93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èche : droite 33">
            <a:extLst>
              <a:ext uri="{FF2B5EF4-FFF2-40B4-BE49-F238E27FC236}">
                <a16:creationId xmlns:a16="http://schemas.microsoft.com/office/drawing/2014/main" id="{96447A6B-E871-48AC-BF34-116751ACDD68}"/>
              </a:ext>
            </a:extLst>
          </p:cNvPr>
          <p:cNvSpPr/>
          <p:nvPr/>
        </p:nvSpPr>
        <p:spPr>
          <a:xfrm>
            <a:off x="5025653" y="4064104"/>
            <a:ext cx="2140695" cy="175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06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CAA0A7-738B-409F-83D3-AF93C035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Synthèse de l’eau de Javel </a:t>
            </a:r>
            <a:endParaRPr lang="fr-FR" baseline="-25000" dirty="0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00377A-BF6D-453C-B82B-006972E7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z="1800" smtClean="0"/>
              <a:t>8</a:t>
            </a:fld>
            <a:endParaRPr lang="fr-FR" sz="18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2F4DD1-70EC-4787-B717-0F3487C7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pic>
        <p:nvPicPr>
          <p:cNvPr id="5" name="Espace réservé du contenu 3">
            <a:extLst>
              <a:ext uri="{FF2B5EF4-FFF2-40B4-BE49-F238E27FC236}">
                <a16:creationId xmlns:a16="http://schemas.microsoft.com/office/drawing/2014/main" id="{FAF1B28B-3252-492C-A0FC-CC444BB45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1965290"/>
            <a:ext cx="10058400" cy="378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2922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191</TotalTime>
  <Words>175</Words>
  <Application>Microsoft Office PowerPoint</Application>
  <PresentationFormat>Grand écran</PresentationFormat>
  <Paragraphs>53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Rétrospective</vt:lpstr>
      <vt:lpstr>Optimisation d’un procédé chimique</vt:lpstr>
      <vt:lpstr>Utilisation au XXème siècle</vt:lpstr>
      <vt:lpstr>Variation avec la pression</vt:lpstr>
      <vt:lpstr>Produit de solubilité de l’acide benzoïque</vt:lpstr>
      <vt:lpstr>Produit de solubilité de l’acide benzoïque</vt:lpstr>
      <vt:lpstr>Présentation PowerPoint</vt:lpstr>
      <vt:lpstr>Dismutation des ions thiosulfate</vt:lpstr>
      <vt:lpstr>Synthèse de l’eau de Javel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Chimie durable</dc:title>
  <dc:creator>Hugo Roussille</dc:creator>
  <cp:lastModifiedBy>Hugo Roussille</cp:lastModifiedBy>
  <cp:revision>33</cp:revision>
  <dcterms:created xsi:type="dcterms:W3CDTF">2019-04-06T14:18:31Z</dcterms:created>
  <dcterms:modified xsi:type="dcterms:W3CDTF">2019-06-16T15:48:18Z</dcterms:modified>
</cp:coreProperties>
</file>