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76" r:id="rId5"/>
    <p:sldId id="273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29/04/2020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29/04/2020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29/04/2020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29/04/2020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29/04/2020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29/04/2020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29/04/2020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Histoire_du_proc%C3%A9d%C3%A9_Haber-Bosc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Optimisation d’un procédé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5551B6-1B77-4C12-AFD1-C004BE72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1BEC4B9-5CBB-4DFA-B572-D8DA9B08401D}"/>
                  </a:ext>
                </a:extLst>
              </p:cNvPr>
              <p:cNvSpPr txBox="1"/>
              <p:nvPr/>
            </p:nvSpPr>
            <p:spPr>
              <a:xfrm>
                <a:off x="2576285" y="2640643"/>
                <a:ext cx="7039427" cy="788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𝑞𝑢𝑖𝑙𝑖𝑏𝑟𝑒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𝑎𝑠𝑠𝑜𝑐𝑖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1BEC4B9-5CBB-4DFA-B572-D8DA9B08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5" y="2640643"/>
                <a:ext cx="7039427" cy="788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76FA6-37C0-42A0-BAB8-89173E6B9D06}"/>
                  </a:ext>
                </a:extLst>
              </p:cNvPr>
              <p:cNvSpPr/>
              <p:nvPr/>
            </p:nvSpPr>
            <p:spPr>
              <a:xfrm>
                <a:off x="4060571" y="616868"/>
                <a:ext cx="4070858" cy="429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𝑡𝑢𝑑𝑖𝑒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76FA6-37C0-42A0-BAB8-89173E6B9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71" y="616868"/>
                <a:ext cx="4070858" cy="429413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32DCD3CA-1730-4B0A-BD1A-0A2DADF7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517751"/>
                  </p:ext>
                </p:extLst>
              </p:nvPr>
            </p:nvGraphicFramePr>
            <p:xfrm>
              <a:off x="2031999" y="1229151"/>
              <a:ext cx="8128000" cy="1171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5805007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499820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09915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220925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87106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22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13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d’équilibre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699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32DCD3CA-1730-4B0A-BD1A-0A2DADF7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517751"/>
                  </p:ext>
                </p:extLst>
              </p:nvPr>
            </p:nvGraphicFramePr>
            <p:xfrm>
              <a:off x="2031999" y="1229151"/>
              <a:ext cx="8128000" cy="1171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5805007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499820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09915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220925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87106475"/>
                        </a:ext>
                      </a:extLst>
                    </a:gridCol>
                  </a:tblGrid>
                  <a:tr h="4293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375" t="-1408" r="-300375" b="-1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128" t="-1408" r="-201504" b="-1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408" r="-100749" b="-1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408" r="-749" b="-192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22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375" t="-118033" r="-3003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128" t="-118033" r="-2015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13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d’équilibre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375" t="-218033" r="-3003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128" t="-218033" r="-2015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18033" r="-7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96998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39961B-C4ED-4D9E-9BB9-036EBA2E2B43}"/>
                  </a:ext>
                </a:extLst>
              </p:cNvPr>
              <p:cNvSpPr txBox="1"/>
              <p:nvPr/>
            </p:nvSpPr>
            <p:spPr>
              <a:xfrm>
                <a:off x="4327886" y="3771546"/>
                <a:ext cx="3536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𝑟𝑖𝑣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𝑙𝑜𝑔𝑎𝑟𝑖𝑡h𝑚𝑖𝑞𝑢𝑒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𝑑𝑜𝑛𝑛𝑒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39961B-C4ED-4D9E-9BB9-036EBA2E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86" y="3771546"/>
                <a:ext cx="3536224" cy="276999"/>
              </a:xfrm>
              <a:prstGeom prst="rect">
                <a:avLst/>
              </a:prstGeom>
              <a:blipFill>
                <a:blip r:embed="rId5"/>
                <a:stretch>
                  <a:fillRect l="-1207" t="-4444" r="-345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A49B4F0-126A-41A3-8537-40FF14FD4279}"/>
                  </a:ext>
                </a:extLst>
              </p:cNvPr>
              <p:cNvSpPr txBox="1"/>
              <p:nvPr/>
            </p:nvSpPr>
            <p:spPr>
              <a:xfrm>
                <a:off x="2090755" y="4089604"/>
                <a:ext cx="8465715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func>
                                        <m:func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fr-F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𝑒𝑞</m:t>
                                              </m:r>
                                            </m:sub>
                                          </m:s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°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𝑡𝑜𝑡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A49B4F0-126A-41A3-8537-40FF14FD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55" y="4089604"/>
                <a:ext cx="8465715" cy="736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5F9D82A-1057-4EF8-A12C-29C564E2B582}"/>
                  </a:ext>
                </a:extLst>
              </p:cNvPr>
              <p:cNvSpPr txBox="1"/>
              <p:nvPr/>
            </p:nvSpPr>
            <p:spPr>
              <a:xfrm>
                <a:off x="4902241" y="5013116"/>
                <a:ext cx="2336216" cy="724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5F9D82A-1057-4EF8-A12C-29C564E2B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1" y="5013116"/>
                <a:ext cx="2336216" cy="724878"/>
              </a:xfrm>
              <a:prstGeom prst="rect">
                <a:avLst/>
              </a:prstGeom>
              <a:blipFill>
                <a:blip r:embed="rId7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9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250693-E5EF-4466-BDEA-9C78DE1F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BC1F4E7-5401-4333-86D0-32E11DF7028D}"/>
                  </a:ext>
                </a:extLst>
              </p:cNvPr>
              <p:cNvSpPr/>
              <p:nvPr/>
            </p:nvSpPr>
            <p:spPr>
              <a:xfrm>
                <a:off x="3255703" y="1151207"/>
                <a:ext cx="5680593" cy="45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BC1F4E7-5401-4333-86D0-32E11DF70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03" y="1151207"/>
                <a:ext cx="5680593" cy="450123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08DCCF5-E668-407E-8AEA-CB974CF861BB}"/>
                  </a:ext>
                </a:extLst>
              </p:cNvPr>
              <p:cNvSpPr txBox="1"/>
              <p:nvPr/>
            </p:nvSpPr>
            <p:spPr>
              <a:xfrm>
                <a:off x="144711" y="292226"/>
                <a:ext cx="2336216" cy="724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08DCCF5-E668-407E-8AEA-CB974CF86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1" y="292226"/>
                <a:ext cx="2336216" cy="724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9B610E-D964-44D3-B060-5D7669D2511A}"/>
                  </a:ext>
                </a:extLst>
              </p:cNvPr>
              <p:cNvSpPr txBox="1"/>
              <p:nvPr/>
            </p:nvSpPr>
            <p:spPr>
              <a:xfrm>
                <a:off x="3544956" y="2020957"/>
                <a:ext cx="5586850" cy="731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ù,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9B610E-D964-44D3-B060-5D7669D2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56" y="2020957"/>
                <a:ext cx="5586850" cy="731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D0BD0B-C5BC-4757-B83A-B5332538C09A}"/>
                  </a:ext>
                </a:extLst>
              </p:cNvPr>
              <p:cNvSpPr txBox="1"/>
              <p:nvPr/>
            </p:nvSpPr>
            <p:spPr>
              <a:xfrm>
                <a:off x="4342538" y="3290500"/>
                <a:ext cx="350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𝐴𝑖𝑛𝑠𝑖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D0BD0B-C5BC-4757-B83A-B5332538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38" y="3290500"/>
                <a:ext cx="3506922" cy="276999"/>
              </a:xfrm>
              <a:prstGeom prst="rect">
                <a:avLst/>
              </a:prstGeom>
              <a:blipFill>
                <a:blip r:embed="rId5"/>
                <a:stretch>
                  <a:fillRect l="-1215" t="-2222" r="-104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4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0F3FC-6257-423C-A8D8-0EE16616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Dismutation des ions thiosulfate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439BDD-130E-444D-BA53-80FD8361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grpSp>
        <p:nvGrpSpPr>
          <p:cNvPr id="6" name="Grouper 482">
            <a:extLst>
              <a:ext uri="{FF2B5EF4-FFF2-40B4-BE49-F238E27FC236}">
                <a16:creationId xmlns:a16="http://schemas.microsoft.com/office/drawing/2014/main" id="{F969DA98-E786-4BF8-B86D-AF5391712F3E}"/>
              </a:ext>
            </a:extLst>
          </p:cNvPr>
          <p:cNvGrpSpPr/>
          <p:nvPr/>
        </p:nvGrpSpPr>
        <p:grpSpPr>
          <a:xfrm>
            <a:off x="1547430" y="3274463"/>
            <a:ext cx="3382199" cy="1592678"/>
            <a:chOff x="0" y="0"/>
            <a:chExt cx="571500" cy="824230"/>
          </a:xfrm>
        </p:grpSpPr>
        <p:grpSp>
          <p:nvGrpSpPr>
            <p:cNvPr id="7" name="Grouper 483">
              <a:extLst>
                <a:ext uri="{FF2B5EF4-FFF2-40B4-BE49-F238E27FC236}">
                  <a16:creationId xmlns:a16="http://schemas.microsoft.com/office/drawing/2014/main" id="{9F493CCB-9DA0-4F11-B685-53A471575065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484">
                <a:extLst>
                  <a:ext uri="{FF2B5EF4-FFF2-40B4-BE49-F238E27FC236}">
                    <a16:creationId xmlns:a16="http://schemas.microsoft.com/office/drawing/2014/main" id="{282783D5-DDD5-4213-80A8-7C5452AE5F04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485">
                <a:extLst>
                  <a:ext uri="{FF2B5EF4-FFF2-40B4-BE49-F238E27FC236}">
                    <a16:creationId xmlns:a16="http://schemas.microsoft.com/office/drawing/2014/main" id="{6E2BE45F-04C3-4F31-B54E-D2B0A3FC6B23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BD55CE-837B-4609-BF80-B608AA6C6C6F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1" name="Grouper 444">
            <a:extLst>
              <a:ext uri="{FF2B5EF4-FFF2-40B4-BE49-F238E27FC236}">
                <a16:creationId xmlns:a16="http://schemas.microsoft.com/office/drawing/2014/main" id="{232CFCE0-478C-424C-8160-50F55FAA0D3A}"/>
              </a:ext>
            </a:extLst>
          </p:cNvPr>
          <p:cNvGrpSpPr/>
          <p:nvPr/>
        </p:nvGrpSpPr>
        <p:grpSpPr>
          <a:xfrm>
            <a:off x="2747939" y="3165748"/>
            <a:ext cx="795959" cy="1477327"/>
            <a:chOff x="-421" y="0"/>
            <a:chExt cx="571921" cy="824230"/>
          </a:xfrm>
        </p:grpSpPr>
        <p:sp>
          <p:nvSpPr>
            <p:cNvPr id="12" name="Arrondir un rectangle avec un coin du même côté 49">
              <a:extLst>
                <a:ext uri="{FF2B5EF4-FFF2-40B4-BE49-F238E27FC236}">
                  <a16:creationId xmlns:a16="http://schemas.microsoft.com/office/drawing/2014/main" id="{7D6041DF-09C8-4993-981F-A584BE71BD06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3" name="Grouper 441">
              <a:extLst>
                <a:ext uri="{FF2B5EF4-FFF2-40B4-BE49-F238E27FC236}">
                  <a16:creationId xmlns:a16="http://schemas.microsoft.com/office/drawing/2014/main" id="{7093436A-20F5-4E7E-92A1-86D0593D6724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4" name="Arrondir un rectangle avec un coin du même côté 442">
                <a:extLst>
                  <a:ext uri="{FF2B5EF4-FFF2-40B4-BE49-F238E27FC236}">
                    <a16:creationId xmlns:a16="http://schemas.microsoft.com/office/drawing/2014/main" id="{A7C745C0-F50D-4124-AAAF-846A0AF00FF3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030A8E-7595-4568-9D72-2F8E100E2784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6655885-3BD7-4F70-97CA-D8285B8FD912}"/>
              </a:ext>
            </a:extLst>
          </p:cNvPr>
          <p:cNvCxnSpPr>
            <a:cxnSpLocks/>
          </p:cNvCxnSpPr>
          <p:nvPr/>
        </p:nvCxnSpPr>
        <p:spPr>
          <a:xfrm flipV="1">
            <a:off x="2193473" y="4643075"/>
            <a:ext cx="0" cy="706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55603B-9FA8-45B3-B699-17583A1F3954}"/>
                  </a:ext>
                </a:extLst>
              </p:cNvPr>
              <p:cNvSpPr txBox="1"/>
              <p:nvPr/>
            </p:nvSpPr>
            <p:spPr>
              <a:xfrm>
                <a:off x="1097280" y="5342082"/>
                <a:ext cx="2167453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55603B-9FA8-45B3-B699-17583A1F3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42082"/>
                <a:ext cx="2167453" cy="369332"/>
              </a:xfrm>
              <a:prstGeom prst="rect">
                <a:avLst/>
              </a:prstGeom>
              <a:blipFill>
                <a:blip r:embed="rId2"/>
                <a:stretch>
                  <a:fillRect l="-1950" t="-6250" b="-20313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FD9096-5764-4370-A959-123A290C1795}"/>
                  </a:ext>
                </a:extLst>
              </p:cNvPr>
              <p:cNvSpPr txBox="1"/>
              <p:nvPr/>
            </p:nvSpPr>
            <p:spPr>
              <a:xfrm>
                <a:off x="2284582" y="2073166"/>
                <a:ext cx="7683795" cy="46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+3 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FD9096-5764-4370-A959-123A290C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82" y="2073166"/>
                <a:ext cx="7683795" cy="468526"/>
              </a:xfrm>
              <a:prstGeom prst="rect">
                <a:avLst/>
              </a:prstGeom>
              <a:blipFill>
                <a:blip r:embed="rId3"/>
                <a:stretch>
                  <a:fillRect r="-238" b="-16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r 482">
            <a:extLst>
              <a:ext uri="{FF2B5EF4-FFF2-40B4-BE49-F238E27FC236}">
                <a16:creationId xmlns:a16="http://schemas.microsoft.com/office/drawing/2014/main" id="{661572EC-43FE-4667-8536-B581DF481C42}"/>
              </a:ext>
            </a:extLst>
          </p:cNvPr>
          <p:cNvGrpSpPr/>
          <p:nvPr/>
        </p:nvGrpSpPr>
        <p:grpSpPr>
          <a:xfrm>
            <a:off x="7262373" y="3274463"/>
            <a:ext cx="3382199" cy="1592678"/>
            <a:chOff x="0" y="0"/>
            <a:chExt cx="571500" cy="824230"/>
          </a:xfrm>
        </p:grpSpPr>
        <p:grpSp>
          <p:nvGrpSpPr>
            <p:cNvPr id="21" name="Grouper 483">
              <a:extLst>
                <a:ext uri="{FF2B5EF4-FFF2-40B4-BE49-F238E27FC236}">
                  <a16:creationId xmlns:a16="http://schemas.microsoft.com/office/drawing/2014/main" id="{86D6523A-D540-442E-9371-7282C0117A40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3" name="Arrondir un rectangle avec un coin du même côté 484">
                <a:extLst>
                  <a:ext uri="{FF2B5EF4-FFF2-40B4-BE49-F238E27FC236}">
                    <a16:creationId xmlns:a16="http://schemas.microsoft.com/office/drawing/2014/main" id="{7ECF362F-3E7B-477C-BA31-FC4EBAC060A0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485">
                <a:extLst>
                  <a:ext uri="{FF2B5EF4-FFF2-40B4-BE49-F238E27FC236}">
                    <a16:creationId xmlns:a16="http://schemas.microsoft.com/office/drawing/2014/main" id="{2F88631A-B347-4DA0-A720-688297E118ED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9BF83F-1617-4C19-81B9-FC7DBE48D68F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25" name="Grouper 444">
            <a:extLst>
              <a:ext uri="{FF2B5EF4-FFF2-40B4-BE49-F238E27FC236}">
                <a16:creationId xmlns:a16="http://schemas.microsoft.com/office/drawing/2014/main" id="{DF28871F-95E7-442E-93B3-FD2027E8013F}"/>
              </a:ext>
            </a:extLst>
          </p:cNvPr>
          <p:cNvGrpSpPr/>
          <p:nvPr/>
        </p:nvGrpSpPr>
        <p:grpSpPr>
          <a:xfrm>
            <a:off x="8462882" y="3201381"/>
            <a:ext cx="795959" cy="1477327"/>
            <a:chOff x="-421" y="0"/>
            <a:chExt cx="571921" cy="824230"/>
          </a:xfrm>
        </p:grpSpPr>
        <p:sp>
          <p:nvSpPr>
            <p:cNvPr id="26" name="Arrondir un rectangle avec un coin du même côté 49">
              <a:extLst>
                <a:ext uri="{FF2B5EF4-FFF2-40B4-BE49-F238E27FC236}">
                  <a16:creationId xmlns:a16="http://schemas.microsoft.com/office/drawing/2014/main" id="{CFD51B50-7E9B-48B3-A8BB-BBDD4EE14A8A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27" name="Grouper 441">
              <a:extLst>
                <a:ext uri="{FF2B5EF4-FFF2-40B4-BE49-F238E27FC236}">
                  <a16:creationId xmlns:a16="http://schemas.microsoft.com/office/drawing/2014/main" id="{54CC461C-129D-49E4-93BB-8D04CDF0A2A3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28" name="Arrondir un rectangle avec un coin du même côté 442">
                <a:extLst>
                  <a:ext uri="{FF2B5EF4-FFF2-40B4-BE49-F238E27FC236}">
                    <a16:creationId xmlns:a16="http://schemas.microsoft.com/office/drawing/2014/main" id="{34796FC1-FFA9-4364-BDBA-2B3E93315FF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BE07E-78F4-4A06-B6E1-A007B832FEE8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8D669B9-6305-4A4E-9E37-1883BF75FEAB}"/>
                  </a:ext>
                </a:extLst>
              </p:cNvPr>
              <p:cNvSpPr txBox="1"/>
              <p:nvPr/>
            </p:nvSpPr>
            <p:spPr>
              <a:xfrm>
                <a:off x="3771013" y="5225432"/>
                <a:ext cx="3716461" cy="9284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: 10 </a:t>
                </a:r>
                <a:r>
                  <a:rPr lang="fr-FR" sz="1800" kern="1200" dirty="0" err="1">
                    <a:solidFill>
                      <a:schemeClr val="tx1"/>
                    </a:solidFill>
                    <a:ea typeface="+mn-ea"/>
                    <a:cs typeface="+mn-cs"/>
                  </a:rPr>
                  <a:t>mL</a:t>
                </a:r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à 0,25 mol/L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e>
                      <m:sup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: 5 </a:t>
                </a:r>
                <a:r>
                  <a:rPr lang="fr-FR" sz="1800" kern="1200" dirty="0" err="1">
                    <a:solidFill>
                      <a:schemeClr val="tx1"/>
                    </a:solidFill>
                    <a:ea typeface="+mn-ea"/>
                    <a:cs typeface="+mn-cs"/>
                  </a:rPr>
                  <a:t>mL</a:t>
                </a:r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à 0,1 mol/L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fr-FR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: 40 </a:t>
                </a:r>
                <a:r>
                  <a:rPr lang="fr-FR" sz="1800" kern="1200" dirty="0" err="1">
                    <a:solidFill>
                      <a:schemeClr val="tx1"/>
                    </a:solidFill>
                    <a:ea typeface="+mn-ea"/>
                    <a:cs typeface="+mn-cs"/>
                  </a:rPr>
                  <a:t>mL</a:t>
                </a:r>
                <a:endParaRPr lang="fr-FR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8D669B9-6305-4A4E-9E37-1883BF75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13" y="5225432"/>
                <a:ext cx="3716461" cy="928459"/>
              </a:xfrm>
              <a:prstGeom prst="rect">
                <a:avLst/>
              </a:prstGeom>
              <a:blipFill>
                <a:blip r:embed="rId4"/>
                <a:stretch>
                  <a:fillRect l="-980" t="-1935" b="-8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35C11F6-7F11-4B6E-A96D-604CA42137A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45626" y="4293508"/>
            <a:ext cx="2483618" cy="931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96447A6B-E871-48AC-BF34-116751ACDD68}"/>
              </a:ext>
            </a:extLst>
          </p:cNvPr>
          <p:cNvSpPr/>
          <p:nvPr/>
        </p:nvSpPr>
        <p:spPr>
          <a:xfrm>
            <a:off x="5025653" y="4064104"/>
            <a:ext cx="2140695" cy="17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BE5B33-1113-4998-86D9-5ED02DA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9FA49E-E30E-4386-AA8C-D05268A2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74" y="308146"/>
            <a:ext cx="4694009" cy="555932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3652AB4-1D96-4427-888A-EED57D57BF3F}"/>
              </a:ext>
            </a:extLst>
          </p:cNvPr>
          <p:cNvSpPr txBox="1">
            <a:spLocks/>
          </p:cNvSpPr>
          <p:nvPr/>
        </p:nvSpPr>
        <p:spPr>
          <a:xfrm>
            <a:off x="219740" y="1193916"/>
            <a:ext cx="5424022" cy="10172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Procédé Haber-Bosch</a:t>
            </a:r>
            <a:endParaRPr lang="fr-FR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C71E6-E564-404E-B0FF-432D8B91354E}"/>
              </a:ext>
            </a:extLst>
          </p:cNvPr>
          <p:cNvSpPr/>
          <p:nvPr/>
        </p:nvSpPr>
        <p:spPr>
          <a:xfrm>
            <a:off x="2835965" y="5941800"/>
            <a:ext cx="9594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Jean BOTTIN, Jean-Claude MALLET et Roger FOURNIÉ. Cours de chimie 2ème année. Dunod, 1991.</a:t>
            </a:r>
          </a:p>
        </p:txBody>
      </p:sp>
    </p:spTree>
    <p:extLst>
      <p:ext uri="{BB962C8B-B14F-4D97-AF65-F5344CB8AC3E}">
        <p14:creationId xmlns:p14="http://schemas.microsoft.com/office/powerpoint/2010/main" val="41437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E9D9B-A867-44BC-82B4-0A4E53A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procédé Haber-Bosch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7EBD26-6E23-406E-92F4-9CD2A5A2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A4FD4A1D-342B-4011-ABE3-9B9840B9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9" y="1737360"/>
            <a:ext cx="6252342" cy="4337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90069-7467-43B2-A8C2-95B65206FCE9}"/>
              </a:ext>
            </a:extLst>
          </p:cNvPr>
          <p:cNvSpPr/>
          <p:nvPr/>
        </p:nvSpPr>
        <p:spPr>
          <a:xfrm>
            <a:off x="3483427" y="6069896"/>
            <a:ext cx="901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https://fr.wikipedia.org/wiki/Histoire_du_proc%C3%A9d%C3%A9_Haber-Bosch</a:t>
            </a:r>
            <a:r>
              <a:rPr lang="fr-FR" sz="1600" dirty="0"/>
              <a:t>, consulté le 29/04/2020</a:t>
            </a:r>
          </a:p>
        </p:txBody>
      </p:sp>
    </p:spTree>
    <p:extLst>
      <p:ext uri="{BB962C8B-B14F-4D97-AF65-F5344CB8AC3E}">
        <p14:creationId xmlns:p14="http://schemas.microsoft.com/office/powerpoint/2010/main" val="412408027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9508</TotalTime>
  <Words>238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Optimisation d’un procédé chimique</vt:lpstr>
      <vt:lpstr>Présentation PowerPoint</vt:lpstr>
      <vt:lpstr>Présentation PowerPoint</vt:lpstr>
      <vt:lpstr>Dismutation des ions thiosulfate</vt:lpstr>
      <vt:lpstr>Présentation PowerPoint</vt:lpstr>
      <vt:lpstr>Le procédé Haber-Bosch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383</cp:revision>
  <dcterms:created xsi:type="dcterms:W3CDTF">2020-03-15T13:11:31Z</dcterms:created>
  <dcterms:modified xsi:type="dcterms:W3CDTF">2020-04-29T12:04:54Z</dcterms:modified>
</cp:coreProperties>
</file>