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211E9B-98AE-4E0A-9873-61A060107E9C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32687-5001-47C9-B2C1-EA49F52642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2FC9C9-73DF-4A31-A6DB-84B0A4EBAB41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E75B3-29E2-4AA6-9A9A-BF2C6D7AB29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4D194-25FF-4086-A244-988B2C456040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93502-77D6-4F7E-AC6E-8A638A2E7E9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1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E12AF3-1DAC-48AE-96CE-96783C79D584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87063-2BA7-4575-A1C4-F7DF7ABD552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40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127B59-DD40-4BA6-B643-DF4120AD3EFF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A352AD-7EB2-4656-8B53-C41EFBEF48B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31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F9042-24EA-4F2D-A67F-982250D1341D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385ED1-E2FD-4B2C-AD27-6E7F4706DAE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7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BAD233-94BB-4670-9E98-2CBEE2A88B1C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F67C10-A6D7-4492-9EF1-B2C998319F3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33FF6-9590-4F55-A926-3C16FE41E80B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393D9B-E6A4-442A-BC60-3F2B14C661A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9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C1DF43-9D0E-4545-8D03-3DA33AEF6D5B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90B138-374B-413F-B1E3-B2DAE5E59FA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1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ED6041-A596-4DE6-A35F-6786529F5C89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9C077F-4B08-4D44-AB58-5F79451BF19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03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2F019A-BAA2-4655-97A2-420752A9C936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68BDD3-5F5E-4B4E-95F5-C783BD960B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8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48963B6-CE53-4447-B22E-40A30BB11133}" type="datetime1">
              <a:rPr lang="fr-FR"/>
              <a:pPr lvl="0"/>
              <a:t>16/06/2020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DC17DFB-E4DF-4B70-81A9-3527117369EE}" type="slidenum">
              <a:t>‹#›</a:t>
            </a:fld>
            <a:endParaRPr lang="fr-FR"/>
          </a:p>
        </p:txBody>
      </p:sp>
      <p:sp>
        <p:nvSpPr>
          <p:cNvPr id="7" name="MSIPCMContentMarking" descr="{&quot;HashCode&quot;:-1406602145,&quot;Placement&quot;:&quot;Footer&quot;}"/>
          <p:cNvSpPr txBox="1"/>
          <p:nvPr/>
        </p:nvSpPr>
        <p:spPr>
          <a:xfrm>
            <a:off x="5522628" y="6624581"/>
            <a:ext cx="1146739" cy="2334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8000"/>
                </a:solidFill>
                <a:uFillTx/>
                <a:latin typeface="arial" pitchFamily="34"/>
              </a:rPr>
              <a:t> C1 - Internal use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1004550" y="2137894"/>
            <a:ext cx="10367494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LC24 : Optimisation d’un procédé chimique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75276">
            <a:off x="9376751" y="2353071"/>
            <a:ext cx="1606747" cy="562191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1"/>
              <p:cNvSpPr txBox="1"/>
              <p:nvPr/>
            </p:nvSpPr>
            <p:spPr>
              <a:xfrm>
                <a:off x="502279" y="141658"/>
                <a:ext cx="11500838" cy="49725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b="1" i="0" u="none" strike="noStrike" kern="1200" cap="none" spc="0" baseline="0">
                    <a:solidFill>
                      <a:srgbClr val="0070C0"/>
                    </a:solidFill>
                    <a:uFillTx/>
                    <a:latin typeface="Calibri"/>
                  </a:rPr>
                  <a:t>Expérience 1 : </a:t>
                </a:r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Effet de la pression sur l’équilibre entre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fr-FR" b="0" i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FR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b="1" i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fr-FR" b="0" i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400" b="1" i="0" u="none" strike="noStrike" kern="1200" cap="none" spc="0" baseline="0">
                  <a:solidFill>
                    <a:srgbClr val="0070C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" y="141658"/>
                <a:ext cx="11500838" cy="497250"/>
              </a:xfrm>
              <a:prstGeom prst="rect">
                <a:avLst/>
              </a:prstGeom>
              <a:blipFill rotWithShape="0">
                <a:blip r:embed="rId3"/>
                <a:stretch>
                  <a:fillRect t="-10976" b="-1829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75276">
            <a:off x="5858917" y="2353071"/>
            <a:ext cx="1606747" cy="5621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2"/>
          <p:cNvSpPr/>
          <p:nvPr/>
        </p:nvSpPr>
        <p:spPr>
          <a:xfrm rot="18475276">
            <a:off x="5855597" y="2346264"/>
            <a:ext cx="1624001" cy="562191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4"/>
          <p:cNvSpPr/>
          <p:nvPr/>
        </p:nvSpPr>
        <p:spPr>
          <a:xfrm rot="18475276">
            <a:off x="5804474" y="3387275"/>
            <a:ext cx="451000" cy="117043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rcRect l="10438" t="41335" r="69838" b="41335"/>
          <a:stretch>
            <a:fillRect/>
          </a:stretch>
        </p:blipFill>
        <p:spPr>
          <a:xfrm rot="18475276">
            <a:off x="5812632" y="3380512"/>
            <a:ext cx="460519" cy="974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8"/>
          <p:cNvSpPr/>
          <p:nvPr/>
        </p:nvSpPr>
        <p:spPr>
          <a:xfrm rot="18475276">
            <a:off x="7639197" y="752703"/>
            <a:ext cx="152055" cy="105490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9"/>
          <p:cNvSpPr/>
          <p:nvPr/>
        </p:nvSpPr>
        <p:spPr>
          <a:xfrm rot="18475276">
            <a:off x="6893589" y="1423848"/>
            <a:ext cx="1017763" cy="51546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10"/>
          <p:cNvSpPr/>
          <p:nvPr/>
        </p:nvSpPr>
        <p:spPr>
          <a:xfrm rot="18475276">
            <a:off x="7597121" y="884759"/>
            <a:ext cx="85523" cy="72472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 15"/>
          <p:cNvSpPr/>
          <p:nvPr/>
        </p:nvSpPr>
        <p:spPr>
          <a:xfrm rot="18475276">
            <a:off x="9363336" y="2357905"/>
            <a:ext cx="1624001" cy="562191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16"/>
          <p:cNvSpPr/>
          <p:nvPr/>
        </p:nvSpPr>
        <p:spPr>
          <a:xfrm rot="18475276">
            <a:off x="9312213" y="3398924"/>
            <a:ext cx="451000" cy="117043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8"/>
          <p:cNvSpPr/>
          <p:nvPr/>
        </p:nvSpPr>
        <p:spPr>
          <a:xfrm rot="18475276">
            <a:off x="10686133" y="1356060"/>
            <a:ext cx="152055" cy="105490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 19"/>
          <p:cNvSpPr/>
          <p:nvPr/>
        </p:nvSpPr>
        <p:spPr>
          <a:xfrm rot="18475276">
            <a:off x="9940525" y="2027215"/>
            <a:ext cx="1017763" cy="51546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20"/>
          <p:cNvSpPr/>
          <p:nvPr/>
        </p:nvSpPr>
        <p:spPr>
          <a:xfrm rot="18475276">
            <a:off x="10644057" y="1488126"/>
            <a:ext cx="85523" cy="72472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16" name="Groupe 28"/>
          <p:cNvGrpSpPr/>
          <p:nvPr/>
        </p:nvGrpSpPr>
        <p:grpSpPr>
          <a:xfrm>
            <a:off x="1279766" y="1942112"/>
            <a:ext cx="2906036" cy="1859350"/>
            <a:chOff x="1279766" y="1942112"/>
            <a:chExt cx="2906036" cy="18593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21"/>
                <p:cNvSpPr txBox="1"/>
                <p:nvPr/>
              </p:nvSpPr>
              <p:spPr>
                <a:xfrm>
                  <a:off x="1530294" y="2578132"/>
                  <a:ext cx="2555190" cy="404914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fr-FR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4(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7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294" y="2578132"/>
                  <a:ext cx="2555190" cy="4049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ccolade fermante 22"/>
            <p:cNvSpPr/>
            <p:nvPr/>
          </p:nvSpPr>
          <p:spPr>
            <a:xfrm rot="5400013">
              <a:off x="1846333" y="2526254"/>
              <a:ext cx="400836" cy="117164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50000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60 0 f1"/>
                <a:gd name="f64" fmla="+- f56 0 f59"/>
                <a:gd name="f65" fmla="+- f42 0 f59"/>
                <a:gd name="f66" fmla="*/ f59 f37 1"/>
                <a:gd name="f67" fmla="cos 1 f63"/>
                <a:gd name="f68" fmla="sin 1 f63"/>
                <a:gd name="f69" fmla="*/ f64 f37 1"/>
                <a:gd name="f70" fmla="*/ f65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Accolade fermante 23"/>
            <p:cNvSpPr/>
            <p:nvPr/>
          </p:nvSpPr>
          <p:spPr>
            <a:xfrm rot="5400013">
              <a:off x="3152449" y="2718337"/>
              <a:ext cx="400836" cy="78748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50000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60 0 f1"/>
                <a:gd name="f64" fmla="+- f56 0 f59"/>
                <a:gd name="f65" fmla="+- f42 0 f59"/>
                <a:gd name="f66" fmla="*/ f59 f37 1"/>
                <a:gd name="f67" fmla="cos 1 f63"/>
                <a:gd name="f68" fmla="sin 1 f63"/>
                <a:gd name="f69" fmla="*/ f64 f37 1"/>
                <a:gd name="f70" fmla="*/ f65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ZoneTexte 24"/>
            <p:cNvSpPr txBox="1"/>
            <p:nvPr/>
          </p:nvSpPr>
          <p:spPr>
            <a:xfrm>
              <a:off x="1645892" y="3283336"/>
              <a:ext cx="108976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F5881A"/>
                  </a:solidFill>
                  <a:uFillTx/>
                  <a:latin typeface="Calibri"/>
                </a:rPr>
                <a:t>roux</a:t>
              </a:r>
            </a:p>
          </p:txBody>
        </p:sp>
        <p:sp>
          <p:nvSpPr>
            <p:cNvPr id="21" name="ZoneTexte 25"/>
            <p:cNvSpPr txBox="1"/>
            <p:nvPr/>
          </p:nvSpPr>
          <p:spPr>
            <a:xfrm>
              <a:off x="2802398" y="3293467"/>
              <a:ext cx="126432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AFABAB"/>
                  </a:solidFill>
                  <a:uFillTx/>
                  <a:latin typeface="Calibri"/>
                </a:rPr>
                <a:t>incolore</a:t>
              </a:r>
            </a:p>
          </p:txBody>
        </p:sp>
        <p:sp>
          <p:nvSpPr>
            <p:cNvPr id="22" name="ZoneTexte 26"/>
            <p:cNvSpPr txBox="1"/>
            <p:nvPr/>
          </p:nvSpPr>
          <p:spPr>
            <a:xfrm>
              <a:off x="1974601" y="1992212"/>
              <a:ext cx="170571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Equilibre :</a:t>
              </a: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1279766" y="1942112"/>
              <a:ext cx="2906036" cy="1859350"/>
            </a:xfrm>
            <a:prstGeom prst="rect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24" name="Connecteur droit avec flèche 30"/>
          <p:cNvCxnSpPr/>
          <p:nvPr/>
        </p:nvCxnSpPr>
        <p:spPr>
          <a:xfrm>
            <a:off x="7639876" y="2569134"/>
            <a:ext cx="1559006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31"/>
              <p:cNvSpPr txBox="1"/>
              <p:nvPr/>
            </p:nvSpPr>
            <p:spPr>
              <a:xfrm>
                <a:off x="5484260" y="4103086"/>
                <a:ext cx="925116" cy="145988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𝑒𝑡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5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60" y="4103086"/>
                <a:ext cx="925116" cy="1459885"/>
              </a:xfrm>
              <a:prstGeom prst="rect">
                <a:avLst/>
              </a:prstGeom>
              <a:blipFill rotWithShape="0">
                <a:blip r:embed="rId5"/>
                <a:stretch>
                  <a:fillRect r="-9205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34"/>
          <p:cNvGrpSpPr/>
          <p:nvPr/>
        </p:nvGrpSpPr>
        <p:grpSpPr>
          <a:xfrm>
            <a:off x="10763923" y="1028900"/>
            <a:ext cx="620704" cy="875940"/>
            <a:chOff x="10763923" y="1028900"/>
            <a:chExt cx="620704" cy="875940"/>
          </a:xfrm>
        </p:grpSpPr>
        <p:sp>
          <p:nvSpPr>
            <p:cNvPr id="27" name="Flèche droite 32"/>
            <p:cNvSpPr/>
            <p:nvPr/>
          </p:nvSpPr>
          <p:spPr>
            <a:xfrm rot="7697940">
              <a:off x="10906103" y="1426317"/>
              <a:ext cx="640025" cy="317022"/>
            </a:xfrm>
            <a:custGeom>
              <a:avLst>
                <a:gd name="f0" fmla="val 1625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8" name="Flèche droite 33"/>
            <p:cNvSpPr/>
            <p:nvPr/>
          </p:nvSpPr>
          <p:spPr>
            <a:xfrm rot="7697940">
              <a:off x="10602421" y="1190402"/>
              <a:ext cx="640025" cy="317022"/>
            </a:xfrm>
            <a:custGeom>
              <a:avLst>
                <a:gd name="f0" fmla="val 1625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35"/>
              <p:cNvSpPr txBox="1"/>
              <p:nvPr/>
            </p:nvSpPr>
            <p:spPr>
              <a:xfrm>
                <a:off x="8646566" y="4103086"/>
                <a:ext cx="925116" cy="145988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(&gt;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𝑒𝑡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29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566" y="4103086"/>
                <a:ext cx="925116" cy="1459885"/>
              </a:xfrm>
              <a:prstGeom prst="rect">
                <a:avLst/>
              </a:prstGeom>
              <a:blipFill rotWithShape="0">
                <a:blip r:embed="rId6"/>
                <a:stretch>
                  <a:fillRect r="-9276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33"/>
          <p:cNvPicPr>
            <a:picLocks noChangeAspect="1"/>
          </p:cNvPicPr>
          <p:nvPr/>
        </p:nvPicPr>
        <p:blipFill>
          <a:blip r:embed="rId2"/>
          <a:srcRect l="10438" t="41335" r="69838" b="41335"/>
          <a:stretch>
            <a:fillRect/>
          </a:stretch>
        </p:blipFill>
        <p:spPr>
          <a:xfrm rot="18475276">
            <a:off x="9328601" y="3383950"/>
            <a:ext cx="460519" cy="9744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1" name="Connecteur droit avec flèche 35"/>
          <p:cNvCxnSpPr/>
          <p:nvPr/>
        </p:nvCxnSpPr>
        <p:spPr>
          <a:xfrm flipH="1" flipV="1">
            <a:off x="6838934" y="3168716"/>
            <a:ext cx="1079596" cy="202558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2" name="Connecteur droit avec flèche 37"/>
          <p:cNvCxnSpPr/>
          <p:nvPr/>
        </p:nvCxnSpPr>
        <p:spPr>
          <a:xfrm flipV="1">
            <a:off x="8085609" y="3243596"/>
            <a:ext cx="1324554" cy="193022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33" name="ZoneTexte 42"/>
          <p:cNvSpPr txBox="1"/>
          <p:nvPr/>
        </p:nvSpPr>
        <p:spPr>
          <a:xfrm>
            <a:off x="6333573" y="5282443"/>
            <a:ext cx="327196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même couleur donc déplacement vers la droite</a:t>
            </a:r>
            <a:endParaRPr lang="en-US" sz="1800" b="0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31818" y="193176"/>
            <a:ext cx="1271144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Expérience 2 : </a:t>
            </a: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Evolution du produit de solubilité de l’iodure de plomb(II) avec la température</a:t>
            </a:r>
            <a:endParaRPr lang="fr-FR" sz="24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4"/>
              <p:cNvSpPr txBox="1"/>
              <p:nvPr/>
            </p:nvSpPr>
            <p:spPr>
              <a:xfrm>
                <a:off x="1550858" y="2969477"/>
                <a:ext cx="3028648" cy="7652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𝑃𝑏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58" y="2969477"/>
                <a:ext cx="3028648" cy="7652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5"/>
              <p:cNvSpPr txBox="1"/>
              <p:nvPr/>
            </p:nvSpPr>
            <p:spPr>
              <a:xfrm>
                <a:off x="2575581" y="4154731"/>
                <a:ext cx="2815382" cy="62023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𝑃𝑏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81" y="4154731"/>
                <a:ext cx="2815382" cy="620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6"/>
              <p:cNvSpPr txBox="1"/>
              <p:nvPr/>
            </p:nvSpPr>
            <p:spPr>
              <a:xfrm>
                <a:off x="7014289" y="2536033"/>
                <a:ext cx="4202884" cy="1142103"/>
              </a:xfrm>
              <a:prstGeom prst="rect">
                <a:avLst/>
              </a:prstGeom>
              <a:noFill/>
              <a:ln w="38103" cap="flat">
                <a:solidFill>
                  <a:srgbClr val="FF0000"/>
                </a:solidFill>
                <a:prstDash val="solid"/>
                <a:miter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𝑃𝑏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89" y="2536033"/>
                <a:ext cx="4202884" cy="11421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3" cap="flat">
                <a:solidFill>
                  <a:srgbClr val="FF0000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8"/>
          <p:cNvGrpSpPr/>
          <p:nvPr/>
        </p:nvGrpSpPr>
        <p:grpSpPr>
          <a:xfrm>
            <a:off x="1279766" y="1603912"/>
            <a:ext cx="3818040" cy="1050599"/>
            <a:chOff x="1279766" y="1603912"/>
            <a:chExt cx="3818040" cy="1050599"/>
          </a:xfrm>
        </p:grpSpPr>
        <p:sp>
          <p:nvSpPr>
            <p:cNvPr id="7" name="ZoneTexte 2"/>
            <p:cNvSpPr txBox="1"/>
            <p:nvPr/>
          </p:nvSpPr>
          <p:spPr>
            <a:xfrm>
              <a:off x="2438064" y="1603912"/>
              <a:ext cx="15452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Equilibre 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3"/>
                <p:cNvSpPr txBox="1"/>
                <p:nvPr/>
              </p:nvSpPr>
              <p:spPr>
                <a:xfrm>
                  <a:off x="1550858" y="2065574"/>
                  <a:ext cx="3319628" cy="442240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𝑃𝑏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fr-FR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𝑃𝑏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bSup>
                        <m:r>
                          <a:rPr lang="fr-FR" i="0">
                            <a:latin typeface="Cambria Math" panose="02040503050406030204" pitchFamily="18" charset="0"/>
                          </a:rPr>
                          <m:t>+2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8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58" y="2065574"/>
                  <a:ext cx="3319628" cy="4422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7"/>
            <p:cNvSpPr/>
            <p:nvPr/>
          </p:nvSpPr>
          <p:spPr>
            <a:xfrm>
              <a:off x="1279766" y="1603912"/>
              <a:ext cx="3818040" cy="1050599"/>
            </a:xfrm>
            <a:prstGeom prst="rect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9322" y="4154731"/>
            <a:ext cx="2360898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Loi de Kolrausch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729380" y="4016227"/>
                <a:ext cx="4772701" cy="1200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285750" marR="0" lvl="0" indent="-28575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pour plusieurs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en mesurant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pour des solutions saturées portées à ces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fr-FR" sz="2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0" y="4016227"/>
                <a:ext cx="4772701" cy="1200332"/>
              </a:xfrm>
              <a:prstGeom prst="rect">
                <a:avLst/>
              </a:prstGeom>
              <a:blipFill rotWithShape="0">
                <a:blip r:embed="rId6"/>
                <a:stretch>
                  <a:fillRect l="-383" t="-4061" r="-1916" b="-1066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2279" y="141658"/>
            <a:ext cx="1150083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Expérience 3 : </a:t>
            </a: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Dismutation des ions thiosulfate en milieu acide</a:t>
            </a:r>
            <a:endParaRPr lang="fr-FR" sz="24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365336" y="1584545"/>
                <a:ext cx="6047420" cy="44127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36" y="1584545"/>
                <a:ext cx="6047420" cy="441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688927" y="825520"/>
            <a:ext cx="690184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Réaction de dismutation (lente) :</a:t>
            </a:r>
          </a:p>
        </p:txBody>
      </p:sp>
      <p:sp>
        <p:nvSpPr>
          <p:cNvPr id="5" name="Accolade fermante 5"/>
          <p:cNvSpPr/>
          <p:nvPr/>
        </p:nvSpPr>
        <p:spPr>
          <a:xfrm rot="5400013">
            <a:off x="5669503" y="806020"/>
            <a:ext cx="400836" cy="284042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60 0 f1"/>
              <a:gd name="f64" fmla="+- f56 0 f59"/>
              <a:gd name="f65" fmla="+- f42 0 f59"/>
              <a:gd name="f66" fmla="*/ f59 f37 1"/>
              <a:gd name="f67" fmla="cos 1 f63"/>
              <a:gd name="f68" fmla="sin 1 f63"/>
              <a:gd name="f69" fmla="*/ f64 f37 1"/>
              <a:gd name="f70" fmla="*/ f65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5292025" y="2382514"/>
            <a:ext cx="115581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B050"/>
                </a:solidFill>
                <a:uFillTx/>
                <a:latin typeface="Calibri"/>
              </a:rPr>
              <a:t>opaque</a:t>
            </a:r>
          </a:p>
        </p:txBody>
      </p:sp>
      <p:graphicFrame>
        <p:nvGraphicFramePr>
          <p:cNvPr id="7" name="Tableau 7"/>
          <p:cNvGraphicFramePr>
            <a:graphicFrameLocks noGrp="1"/>
          </p:cNvGraphicFramePr>
          <p:nvPr/>
        </p:nvGraphicFramePr>
        <p:xfrm>
          <a:off x="4718532" y="4018486"/>
          <a:ext cx="7284567" cy="7366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4094"/>
                <a:gridCol w="1214094"/>
                <a:gridCol w="1214094"/>
                <a:gridCol w="1214094"/>
                <a:gridCol w="1214094"/>
                <a:gridCol w="1214094"/>
              </a:tblGrid>
              <a:tr h="144127"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T (°C)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20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30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40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50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b="0"/>
                        <a:t>60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fr-FR"/>
                        <a:t>t (s)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ZoneTexte 8"/>
          <p:cNvSpPr txBox="1"/>
          <p:nvPr/>
        </p:nvSpPr>
        <p:spPr>
          <a:xfrm>
            <a:off x="6375443" y="5006605"/>
            <a:ext cx="397075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 trace t = f(T)</a:t>
            </a:r>
          </a:p>
        </p:txBody>
      </p:sp>
      <p:grpSp>
        <p:nvGrpSpPr>
          <p:cNvPr id="9" name="Groupe 14"/>
          <p:cNvGrpSpPr/>
          <p:nvPr/>
        </p:nvGrpSpPr>
        <p:grpSpPr>
          <a:xfrm>
            <a:off x="658569" y="2844954"/>
            <a:ext cx="3638809" cy="3358298"/>
            <a:chOff x="658569" y="2844954"/>
            <a:chExt cx="3638809" cy="3358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658569" y="2844954"/>
                  <a:ext cx="3638809" cy="830997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1" compatLnSpc="1">
                  <a:sp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mL</m:t>
                      </m:r>
                    </m:oMath>
                  </a14:m>
                  <a:r>
                    <a:rPr lang="fr-FR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 de thiosulfate de sodium à </a:t>
                  </a:r>
                  <a14:m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,25 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69" y="2844954"/>
                  <a:ext cx="3638809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5882" r="-2178" b="-16176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58569" y="4283543"/>
                  <a:ext cx="3556156" cy="830997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1" compatLnSpc="1">
                  <a:sp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mL</m:t>
                      </m:r>
                    </m:oMath>
                  </a14:m>
                  <a:r>
                    <a:rPr lang="fr-FR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 d’acide chlorhydrique concentré</a:t>
                  </a: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69" y="4283543"/>
                  <a:ext cx="3556156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882" b="-16176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1020589" y="5741590"/>
                  <a:ext cx="3194136" cy="461662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1" compatLnSpc="1">
                  <a:sp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mL</m:t>
                      </m:r>
                    </m:oMath>
                  </a14:m>
                  <a:r>
                    <a:rPr lang="fr-FR" sz="24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Calibri"/>
                    </a:rPr>
                    <a:t> d’eau</a:t>
                  </a: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89" y="5741590"/>
                  <a:ext cx="3194136" cy="4616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0526" b="-28947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328894" y="3757507"/>
                  <a:ext cx="298158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894" y="3757507"/>
                  <a:ext cx="298158" cy="369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82" r="-4082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330979" y="5187555"/>
                  <a:ext cx="298158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979" y="5187555"/>
                  <a:ext cx="298158" cy="369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82" r="-4082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5"/>
          <p:cNvSpPr/>
          <p:nvPr/>
        </p:nvSpPr>
        <p:spPr>
          <a:xfrm>
            <a:off x="688927" y="2844177"/>
            <a:ext cx="3608450" cy="3359075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2279" y="141658"/>
            <a:ext cx="1150083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Catalyse hétérogène appliquée à la synthèse de l’ammoniac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901872" y="1089763"/>
                <a:ext cx="9908090" cy="47089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0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Catalyseur : </a:t>
                </a:r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grains poreux d’oxydes de fer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FeO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)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0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Processus réactionnel en trois temps :</a:t>
                </a: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Chimisorption dissociative des molécules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914400" marR="0" lvl="2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Réactions surfaciques entre atomes chimisorbés</a:t>
                </a: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1200150" marR="0" lvl="2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Désorption de la molécule d’ammoniac</a:t>
                </a: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72" y="1089763"/>
                <a:ext cx="9908090" cy="4708977"/>
              </a:xfrm>
              <a:prstGeom prst="rect">
                <a:avLst/>
              </a:prstGeom>
              <a:blipFill rotWithShape="0">
                <a:blip r:embed="rId2"/>
                <a:stretch>
                  <a:fillRect l="-554" t="-777" b="-1425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4114800" y="2818354"/>
                <a:ext cx="3482236" cy="96846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18354"/>
                <a:ext cx="3482236" cy="9684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114800" y="4308552"/>
                <a:ext cx="3482236" cy="1200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08552"/>
                <a:ext cx="3482236" cy="1200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08162" y="5845932"/>
                <a:ext cx="2127443" cy="396008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162" y="5845932"/>
                <a:ext cx="2127443" cy="396008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  <a:ln cap="flat">
                <a:noFill/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 Pooja</dc:creator>
  <cp:lastModifiedBy>Bernard Chelli</cp:lastModifiedBy>
  <cp:revision>8</cp:revision>
  <dcterms:created xsi:type="dcterms:W3CDTF">2020-01-22T20:38:56Z</dcterms:created>
  <dcterms:modified xsi:type="dcterms:W3CDTF">2020-06-16T13:44:26Z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2020-05-27T07:26:29.1906221Z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386acd25-2a71-40f3-b68b-4005ab6d0a66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