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74" r:id="rId3"/>
    <p:sldId id="294" r:id="rId4"/>
    <p:sldId id="278" r:id="rId5"/>
    <p:sldId id="290" r:id="rId6"/>
    <p:sldId id="292" r:id="rId7"/>
    <p:sldId id="276" r:id="rId8"/>
    <p:sldId id="295" r:id="rId9"/>
    <p:sldId id="299" r:id="rId10"/>
    <p:sldId id="296" r:id="rId11"/>
    <p:sldId id="284" r:id="rId12"/>
    <p:sldId id="297" r:id="rId13"/>
    <p:sldId id="285" r:id="rId14"/>
    <p:sldId id="298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Cinétique homogène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fr-FR" dirty="0" smtClean="0"/>
              <a:t>Vitesse d’apparition de diode</a:t>
            </a:r>
            <a:endParaRPr lang="fr-FR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391" t="22682" r="50560" b="40933"/>
          <a:stretch/>
        </p:blipFill>
        <p:spPr bwMode="auto">
          <a:xfrm>
            <a:off x="791579" y="1511623"/>
            <a:ext cx="5534270" cy="48459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799" y="6375933"/>
            <a:ext cx="10398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ea typeface="Arial" panose="020B0604020202020204" pitchFamily="34" charset="0"/>
              </a:rPr>
              <a:t>Jacques MESPLÈDE et Jérôme RANDON. 100 manipulations de chimie générale et analytique. Bréal, 2004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60171" y="3303327"/>
                <a:ext cx="3598301" cy="631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sz="2800" dirty="0" smtClean="0"/>
                  <a:t> mol.</a:t>
                </a:r>
                <a:r>
                  <a:rPr lang="fr-FR" sz="2800" dirty="0"/>
                  <a:t> L</a:t>
                </a:r>
                <a:r>
                  <a:rPr lang="fr-FR" sz="2800" baseline="30000" dirty="0"/>
                  <a:t>-1</a:t>
                </a:r>
                <a:r>
                  <a:rPr lang="fr-FR" sz="2800" dirty="0" smtClean="0"/>
                  <a:t>.s</a:t>
                </a:r>
                <a:r>
                  <a:rPr lang="fr-FR" sz="2800" baseline="30000" dirty="0" smtClean="0"/>
                  <a:t>-1</a:t>
                </a:r>
                <a:endParaRPr lang="fr-FR" sz="2800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71" y="3303327"/>
                <a:ext cx="3598301" cy="631263"/>
              </a:xfrm>
              <a:prstGeom prst="rect">
                <a:avLst/>
              </a:prstGeom>
              <a:blipFill rotWithShape="0">
                <a:blip r:embed="rId3"/>
                <a:stretch>
                  <a:fillRect b="-203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fr-FR" dirty="0"/>
              <a:t>Exploitation du suivie spectroscopique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8E261FC-990F-4D64-BE94-F9E3A8B11C06}"/>
                  </a:ext>
                </a:extLst>
              </p:cNvPr>
              <p:cNvSpPr txBox="1"/>
              <p:nvPr/>
            </p:nvSpPr>
            <p:spPr>
              <a:xfrm>
                <a:off x="1336428" y="5203919"/>
                <a:ext cx="40301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1" dirty="0"/>
                  <a:t>Conditions initiales : </a:t>
                </a:r>
                <a:endParaRPr lang="fr-FR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2,5.10</m:t>
                          </m:r>
                        </m:e>
                        <m:sup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08E261FC-990F-4D64-BE94-F9E3A8B1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8" y="5203919"/>
                <a:ext cx="4030175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1967" t="-38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B5FA03A-FD54-4D08-8604-1854F6F1078E}"/>
                  </a:ext>
                </a:extLst>
              </p:cNvPr>
              <p:cNvSpPr/>
              <p:nvPr/>
            </p:nvSpPr>
            <p:spPr>
              <a:xfrm>
                <a:off x="5697882" y="5167840"/>
                <a:ext cx="3850852" cy="534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1" dirty="0"/>
                  <a:t>Absorbance :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endParaRPr lang="fr-FR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CB5FA03A-FD54-4D08-8604-1854F6F10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82" y="5167840"/>
                <a:ext cx="3850852" cy="534890"/>
              </a:xfrm>
              <a:prstGeom prst="rect">
                <a:avLst/>
              </a:prstGeom>
              <a:blipFill rotWithShape="0">
                <a:blip r:embed="rId3"/>
                <a:stretch>
                  <a:fillRect l="-2060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3">
            <a:extLst>
              <a:ext uri="{FF2B5EF4-FFF2-40B4-BE49-F238E27FC236}">
                <a16:creationId xmlns:a16="http://schemas.microsoft.com/office/drawing/2014/main" xmlns="" id="{E7F804EE-1B61-4ED0-A335-AB2DFCC8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20758"/>
              </p:ext>
            </p:extLst>
          </p:nvPr>
        </p:nvGraphicFramePr>
        <p:xfrm>
          <a:off x="472439" y="1366595"/>
          <a:ext cx="10378986" cy="37888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8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36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5469">
                <a:tc>
                  <a:txBody>
                    <a:bodyPr/>
                    <a:lstStyle/>
                    <a:p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                                  </a:t>
                      </a:r>
                      <a:endParaRPr lang="fr-FR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2 I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    +       S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O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8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         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=       I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                 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+      2 SO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4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	</a:t>
                      </a:r>
                      <a:r>
                        <a:rPr lang="fr-F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596">
                <a:tc>
                  <a:txBody>
                    <a:bodyPr/>
                    <a:lstStyle/>
                    <a:p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Etat 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=excès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2636">
                <a:tc>
                  <a:txBody>
                    <a:bodyPr/>
                    <a:lstStyle/>
                    <a:p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l’instant </a:t>
                      </a:r>
                      <a:r>
                        <a:rPr lang="fr-FR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Avancement = x(</a:t>
                      </a:r>
                      <a:r>
                        <a:rPr lang="fr-FR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-2x 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excès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‘-x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263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FR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l’instant final</a:t>
                      </a:r>
                    </a:p>
                    <a:p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excès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‘-x = 0</a:t>
                      </a:r>
                      <a:endParaRPr lang="fr-FR" sz="2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endParaRPr lang="fr-FR" sz="2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endParaRPr lang="fr-FR" sz="2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00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722" y="365126"/>
            <a:ext cx="11102714" cy="1356360"/>
          </a:xfrm>
        </p:spPr>
        <p:txBody>
          <a:bodyPr/>
          <a:lstStyle/>
          <a:p>
            <a:pPr algn="ctr"/>
            <a:r>
              <a:rPr lang="fr-FR" dirty="0" smtClean="0"/>
              <a:t>Concentration et vitesse de disparition des ions peroxosulfate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893" t="40437" r="45164" b="22842"/>
          <a:stretch/>
        </p:blipFill>
        <p:spPr>
          <a:xfrm>
            <a:off x="588586" y="1931349"/>
            <a:ext cx="5387493" cy="428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0702" y="3387776"/>
                <a:ext cx="4976734" cy="502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fr-FR" sz="2800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fr-FR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800" dirty="0" smtClean="0"/>
                  <a:t>, mol.L</a:t>
                </a:r>
                <a:r>
                  <a:rPr lang="fr-FR" sz="2800" baseline="30000" dirty="0" smtClean="0"/>
                  <a:t>-1</a:t>
                </a:r>
                <a:endParaRPr lang="fr-FR" sz="2800" baseline="30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702" y="3387776"/>
                <a:ext cx="4976734" cy="502510"/>
              </a:xfrm>
              <a:prstGeom prst="rect">
                <a:avLst/>
              </a:prstGeom>
              <a:blipFill rotWithShape="0">
                <a:blip r:embed="rId3"/>
                <a:stretch>
                  <a:fillRect t="-7317" b="-426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85810" y="4330965"/>
                <a:ext cx="5306518" cy="813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sz="3200" dirty="0"/>
                  <a:t> mol. L</a:t>
                </a:r>
                <a:r>
                  <a:rPr lang="fr-FR" sz="3200" baseline="30000" dirty="0"/>
                  <a:t>-1</a:t>
                </a:r>
                <a:r>
                  <a:rPr lang="fr-FR" sz="3200" dirty="0"/>
                  <a:t>.s</a:t>
                </a:r>
                <a:r>
                  <a:rPr lang="fr-FR" sz="3200" baseline="30000" dirty="0"/>
                  <a:t>-1</a:t>
                </a:r>
                <a:endParaRPr lang="fr-FR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810" y="4330965"/>
                <a:ext cx="5306518" cy="813941"/>
              </a:xfrm>
              <a:prstGeom prst="rect">
                <a:avLst/>
              </a:prstGeom>
              <a:blipFill rotWithShape="0">
                <a:blip r:embed="rId4"/>
                <a:stretch>
                  <a:fillRect b="-11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799" y="6375933"/>
            <a:ext cx="10398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ea typeface="Arial" panose="020B0604020202020204" pitchFamily="34" charset="0"/>
              </a:rPr>
              <a:t>Jacques MESPLÈDE et Jérôme RANDON. 100 manipulations de chimie générale et analytique. Bréal, 2004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795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fr-FR" dirty="0"/>
              <a:t>Méthode intégrale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38F1A5C-DCDD-474C-B7B6-1FCAFA128939}"/>
                  </a:ext>
                </a:extLst>
              </p:cNvPr>
              <p:cNvSpPr txBox="1"/>
              <p:nvPr/>
            </p:nvSpPr>
            <p:spPr>
              <a:xfrm>
                <a:off x="768158" y="1781928"/>
                <a:ext cx="913002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1" u="sng" dirty="0"/>
                  <a:t>Réaction </a:t>
                </a:r>
                <a:r>
                  <a:rPr lang="fr-FR" sz="2200" b="0" dirty="0"/>
                  <a:t>: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→…</m:t>
                    </m:r>
                  </m:oMath>
                </a14:m>
                <a:r>
                  <a:rPr lang="fr-FR" sz="2200" dirty="0"/>
                  <a:t>				Loi de vitesse :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sz="2200" dirty="0"/>
              </a:p>
            </p:txBody>
          </p:sp>
        </mc:Choice>
        <mc:Fallback xmlns="">
          <p:sp>
            <p:nvSpPr>
              <p:cNvPr id="5" name="ZoneTexte 5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338F1A5C-DCDD-474C-B7B6-1FCAFA12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8" y="1781928"/>
                <a:ext cx="9130025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1869" t="-25000" b="-48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7">
                <a:extLst>
                  <a:ext uri="{FF2B5EF4-FFF2-40B4-BE49-F238E27FC236}">
                    <a16:creationId xmlns:a16="http://schemas.microsoft.com/office/drawing/2014/main" xmlns="" id="{218605E9-4664-4F62-B233-1115D294E16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8593900"/>
                  </p:ext>
                </p:extLst>
              </p:nvPr>
            </p:nvGraphicFramePr>
            <p:xfrm>
              <a:off x="306361" y="2390788"/>
              <a:ext cx="11610819" cy="309263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2901534">
                      <a:extLst>
                        <a:ext uri="{9D8B030D-6E8A-4147-A177-3AD203B41FA5}">
                          <a16:colId xmlns:a16="http://schemas.microsoft.com/office/drawing/2014/main" xmlns="" val="476309865"/>
                        </a:ext>
                      </a:extLst>
                    </a:gridCol>
                    <a:gridCol w="4212236">
                      <a:extLst>
                        <a:ext uri="{9D8B030D-6E8A-4147-A177-3AD203B41FA5}">
                          <a16:colId xmlns:a16="http://schemas.microsoft.com/office/drawing/2014/main" xmlns="" val="2518987656"/>
                        </a:ext>
                      </a:extLst>
                    </a:gridCol>
                    <a:gridCol w="4497049">
                      <a:extLst>
                        <a:ext uri="{9D8B030D-6E8A-4147-A177-3AD203B41FA5}">
                          <a16:colId xmlns:a16="http://schemas.microsoft.com/office/drawing/2014/main" xmlns="" val="494296842"/>
                        </a:ext>
                      </a:extLst>
                    </a:gridCol>
                  </a:tblGrid>
                  <a:tr h="61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39741980"/>
                      </a:ext>
                    </a:extLst>
                  </a:tr>
                  <a:tr h="2477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𝐝𝐭</m:t>
                                    </m:r>
                                  </m:den>
                                </m:f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  <m:r>
                                      <a:rPr lang="fr-FR" sz="2000" b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fr-FR" sz="20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𝐝𝐭</m:t>
                                    </m:r>
                                  </m:den>
                                </m:f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p>
                                    <m:r>
                                      <a:rPr lang="fr-FR" sz="20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𝐤𝐭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b="1" dirty="0"/>
                        </a:p>
                        <a:p>
                          <a:pPr algn="ctr"/>
                          <a:endParaRPr lang="fr-FR" sz="20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func>
                                      <m:funcPr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𝐥𝐧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sz="20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20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fr-FR" sz="20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fr-FR" sz="2000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fr-FR" sz="2000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𝐀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fr-FR" sz="20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fr-FR" sz="2000" b="1" smtClean="0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𝐝𝐭</m:t>
                                    </m:r>
                                  </m:den>
                                </m:f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sSup>
                                  <m:sSup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f>
                                  <m:f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𝐝𝐭</m:t>
                                </m:r>
                              </m:oMath>
                            </m:oMathPara>
                          </a14:m>
                          <a:endParaRPr lang="fr-FR" sz="2000" b="1" dirty="0"/>
                        </a:p>
                        <a:p>
                          <a:pPr algn="ctr"/>
                          <a:endParaRPr lang="fr-FR" sz="20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f>
                                      <m:fPr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fr-FR" sz="20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sz="20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20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fr-FR" sz="2000" b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499612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8605E9-4664-4F62-B233-1115D294E16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8593900"/>
                  </p:ext>
                </p:extLst>
              </p:nvPr>
            </p:nvGraphicFramePr>
            <p:xfrm>
              <a:off x="306361" y="2390788"/>
              <a:ext cx="11610819" cy="309263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290153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76309865"/>
                        </a:ext>
                      </a:extLst>
                    </a:gridCol>
                    <a:gridCol w="421223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18987656"/>
                        </a:ext>
                      </a:extLst>
                    </a:gridCol>
                    <a:gridCol w="44970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94296842"/>
                        </a:ext>
                      </a:extLst>
                    </a:gridCol>
                  </a:tblGrid>
                  <a:tr h="61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39741980"/>
                      </a:ext>
                    </a:extLst>
                  </a:tr>
                  <a:tr h="24770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0" t="-25061" r="-301050" b="-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9030" t="-25061" r="-107381" b="-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8266" t="-25061" r="-542" b="-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996126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77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fr-FR" dirty="0" smtClean="0"/>
              <a:t>Courbes obtenues </a:t>
            </a:r>
            <a:r>
              <a:rPr lang="fr-FR" smtClean="0"/>
              <a:t>pour ordres 1 et 2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910" t="28197" r="22787" b="29180"/>
          <a:stretch/>
        </p:blipFill>
        <p:spPr>
          <a:xfrm rot="-60000">
            <a:off x="959445" y="1598146"/>
            <a:ext cx="9957531" cy="48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fr-FR" dirty="0"/>
              <a:t>Méthode intégrale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38F1A5C-DCDD-474C-B7B6-1FCAFA128939}"/>
                  </a:ext>
                </a:extLst>
              </p:cNvPr>
              <p:cNvSpPr txBox="1"/>
              <p:nvPr/>
            </p:nvSpPr>
            <p:spPr>
              <a:xfrm>
                <a:off x="768158" y="1781928"/>
                <a:ext cx="913002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1" u="sng" dirty="0"/>
                  <a:t>Réaction </a:t>
                </a:r>
                <a:r>
                  <a:rPr lang="fr-FR" sz="2200" b="0" dirty="0"/>
                  <a:t>: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→…</m:t>
                    </m:r>
                  </m:oMath>
                </a14:m>
                <a:r>
                  <a:rPr lang="fr-FR" sz="2200" dirty="0"/>
                  <a:t>				Loi de vitesse :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fr-FR" sz="2200" dirty="0"/>
              </a:p>
            </p:txBody>
          </p:sp>
        </mc:Choice>
        <mc:Fallback xmlns="">
          <p:sp>
            <p:nvSpPr>
              <p:cNvPr id="5" name="ZoneTexte 5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338F1A5C-DCDD-474C-B7B6-1FCAFA12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8" y="1781928"/>
                <a:ext cx="9130025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1869" t="-25000" b="-48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ce réservé du contenu 7">
                <a:extLst>
                  <a:ext uri="{FF2B5EF4-FFF2-40B4-BE49-F238E27FC236}">
                    <a16:creationId xmlns:a16="http://schemas.microsoft.com/office/drawing/2014/main" xmlns="" id="{BF53DAE1-5BD0-43A7-9C05-4B163A45EA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195926"/>
                  </p:ext>
                </p:extLst>
              </p:nvPr>
            </p:nvGraphicFramePr>
            <p:xfrm>
              <a:off x="285750" y="2390787"/>
              <a:ext cx="11708130" cy="316193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3902710">
                      <a:extLst>
                        <a:ext uri="{9D8B030D-6E8A-4147-A177-3AD203B41FA5}">
                          <a16:colId xmlns:a16="http://schemas.microsoft.com/office/drawing/2014/main" xmlns="" val="476309865"/>
                        </a:ext>
                      </a:extLst>
                    </a:gridCol>
                    <a:gridCol w="3902710">
                      <a:extLst>
                        <a:ext uri="{9D8B030D-6E8A-4147-A177-3AD203B41FA5}">
                          <a16:colId xmlns:a16="http://schemas.microsoft.com/office/drawing/2014/main" xmlns="" val="2518987656"/>
                        </a:ext>
                      </a:extLst>
                    </a:gridCol>
                    <a:gridCol w="3902710">
                      <a:extLst>
                        <a:ext uri="{9D8B030D-6E8A-4147-A177-3AD203B41FA5}">
                          <a16:colId xmlns:a16="http://schemas.microsoft.com/office/drawing/2014/main" xmlns="" val="494296842"/>
                        </a:ext>
                      </a:extLst>
                    </a:gridCol>
                  </a:tblGrid>
                  <a:tr h="431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39741980"/>
                      </a:ext>
                    </a:extLst>
                  </a:tr>
                  <a:tr h="13856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p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𝐤𝐭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1" dirty="0"/>
                        </a:p>
                        <a:p>
                          <a:pPr algn="ctr"/>
                          <a:endParaRPr lang="fr-FR" sz="11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func>
                                      <m:func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𝐥𝐧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fr-FR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fr-FR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𝐀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𝐝𝐭</m:t>
                                    </m:r>
                                  </m:den>
                                </m:f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sSup>
                                  <m:s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𝐝𝐭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  <a:p>
                          <a:pPr algn="ctr"/>
                          <a:endParaRPr lang="fr-FR" sz="1100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f>
                                      <m:f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𝐤𝐭</m:t>
                                    </m:r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499612672"/>
                      </a:ext>
                    </a:extLst>
                  </a:tr>
                  <a:tr h="12308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sub>
                                </m:sSub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den>
                                    </m:f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sub>
                                </m:sSub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𝐥𝐧</m:t>
                                            </m:r>
                                          </m:fName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den>
                                    </m:f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</m:d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sub>
                                </m:sSub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𝐀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fr-FR" b="1" smtClean="0"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borderBox>
                                  <m:borderBox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fr-FR" b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𝐀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rderBox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65673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ce réservé du contenu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F53DAE1-5BD0-43A7-9C05-4B163A45EA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195926"/>
                  </p:ext>
                </p:extLst>
              </p:nvPr>
            </p:nvGraphicFramePr>
            <p:xfrm>
              <a:off x="285750" y="2390787"/>
              <a:ext cx="11708130" cy="316193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39027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76309865"/>
                        </a:ext>
                      </a:extLst>
                    </a:gridCol>
                    <a:gridCol w="39027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18987656"/>
                        </a:ext>
                      </a:extLst>
                    </a:gridCol>
                    <a:gridCol w="39027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94296842"/>
                        </a:ext>
                      </a:extLst>
                    </a:gridCol>
                  </a:tblGrid>
                  <a:tr h="431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Ordre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39741980"/>
                      </a:ext>
                    </a:extLst>
                  </a:tr>
                  <a:tr h="149961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6" t="-29675" r="-200312" b="-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13" t="-29675" r="-100625" b="-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000" t="-29675" r="-468" b="-829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99612672"/>
                      </a:ext>
                    </a:extLst>
                  </a:tr>
                  <a:tr h="123087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6" t="-157921" r="-200312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13" t="-157921" r="-100625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000" t="-157921" r="-468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65673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05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en-US" dirty="0" err="1" smtClean="0"/>
              <a:t>L’eau</a:t>
            </a:r>
            <a:r>
              <a:rPr lang="en-US" dirty="0" smtClean="0"/>
              <a:t> </a:t>
            </a:r>
            <a:r>
              <a:rPr lang="en-US" dirty="0" err="1" smtClean="0"/>
              <a:t>oxygenée</a:t>
            </a:r>
            <a:endParaRPr lang="fr-FR" dirty="0"/>
          </a:p>
        </p:txBody>
      </p:sp>
      <p:sp>
        <p:nvSpPr>
          <p:cNvPr id="31" name="Google Shape;61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6E0182-B2B0-43B9-982B-6601024C70FA}"/>
              </a:ext>
            </a:extLst>
          </p:cNvPr>
          <p:cNvSpPr txBox="1">
            <a:spLocks/>
          </p:cNvSpPr>
          <p:nvPr/>
        </p:nvSpPr>
        <p:spPr>
          <a:xfrm>
            <a:off x="4519097" y="2648617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H</a:t>
            </a:r>
            <a:r>
              <a:rPr lang="pt-BR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(l)</a:t>
            </a: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½ O</a:t>
            </a:r>
            <a:r>
              <a:rPr lang="pt-BR" sz="2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          </a:t>
            </a:r>
            <a:r>
              <a:rPr lang="pt-BR" sz="24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K°(25°C)=3,9.10</a:t>
            </a:r>
            <a:r>
              <a:rPr lang="pt-BR" sz="2400" b="1" baseline="30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lang="pt-BR"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1803" t="12678" r="12459" b="30929"/>
          <a:stretch/>
        </p:blipFill>
        <p:spPr>
          <a:xfrm>
            <a:off x="2218544" y="1869130"/>
            <a:ext cx="1918741" cy="3867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109" y="4356891"/>
            <a:ext cx="533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À utiliser les 30 jours après son ouverture</a:t>
            </a:r>
            <a:endParaRPr lang="fr-FR" sz="2400" u="sng" dirty="0"/>
          </a:p>
        </p:txBody>
      </p:sp>
    </p:spTree>
    <p:extLst>
      <p:ext uri="{BB962C8B-B14F-4D97-AF65-F5344CB8AC3E}">
        <p14:creationId xmlns:p14="http://schemas.microsoft.com/office/powerpoint/2010/main" val="17399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en-US" dirty="0" smtClean="0"/>
              <a:t>Manipulation introductive</a:t>
            </a:r>
            <a:endParaRPr lang="fr-FR" dirty="0"/>
          </a:p>
        </p:txBody>
      </p:sp>
      <p:sp>
        <p:nvSpPr>
          <p:cNvPr id="31" name="Google Shape;61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6E0182-B2B0-43B9-982B-6601024C70FA}"/>
              </a:ext>
            </a:extLst>
          </p:cNvPr>
          <p:cNvSpPr txBox="1">
            <a:spLocks/>
          </p:cNvSpPr>
          <p:nvPr/>
        </p:nvSpPr>
        <p:spPr>
          <a:xfrm>
            <a:off x="1715936" y="2183923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  </a:t>
            </a:r>
            <a:r>
              <a:rPr lang="pt-BR" sz="20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pt-B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K°(25°C)=10</a:t>
            </a:r>
            <a:r>
              <a:rPr lang="pt-BR" sz="2000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pt-BR" sz="20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pt-BR" sz="2000" strike="sngStrik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K°(25°C)=8,52.10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lang="pt-BR"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68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659DF2-D2AA-4842-B618-1B1E3650B916}"/>
              </a:ext>
            </a:extLst>
          </p:cNvPr>
          <p:cNvSpPr txBox="1"/>
          <p:nvPr/>
        </p:nvSpPr>
        <p:spPr>
          <a:xfrm>
            <a:off x="1715936" y="4622473"/>
            <a:ext cx="876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latin typeface="+mj-lt"/>
              </a:rPr>
              <a:t>Comment et à quelles vitesses se déroulent ces réactions ?</a:t>
            </a:r>
            <a:endParaRPr sz="32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2" name="Google Shape;63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42EB48-2CAE-4155-8BE3-AAC97D5FA8A2}"/>
              </a:ext>
            </a:extLst>
          </p:cNvPr>
          <p:cNvSpPr txBox="1"/>
          <p:nvPr/>
        </p:nvSpPr>
        <p:spPr>
          <a:xfrm>
            <a:off x="8452469" y="2368573"/>
            <a:ext cx="24252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latin typeface="Calibri" panose="020F0502020204030204" pitchFamily="34" charset="0"/>
                <a:cs typeface="Calibri" panose="020F0502020204030204" pitchFamily="34" charset="0"/>
              </a:rPr>
              <a:t>Réactions thermodynamiquement favorables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4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841230-5721-405E-93B3-8E01486D21D2}"/>
              </a:ext>
            </a:extLst>
          </p:cNvPr>
          <p:cNvSpPr/>
          <p:nvPr/>
        </p:nvSpPr>
        <p:spPr>
          <a:xfrm>
            <a:off x="7974767" y="2183923"/>
            <a:ext cx="324468" cy="15816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0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en-US" dirty="0"/>
              <a:t>Manipulation introductive</a:t>
            </a:r>
            <a:endParaRPr lang="fr-FR" dirty="0"/>
          </a:p>
        </p:txBody>
      </p:sp>
      <p:sp>
        <p:nvSpPr>
          <p:cNvPr id="61" name="Google Shape;61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FB3B41-F9B8-4E46-B783-5A09F52ACE2D}"/>
              </a:ext>
            </a:extLst>
          </p:cNvPr>
          <p:cNvSpPr txBox="1">
            <a:spLocks/>
          </p:cNvSpPr>
          <p:nvPr/>
        </p:nvSpPr>
        <p:spPr>
          <a:xfrm>
            <a:off x="1374821" y="4085866"/>
            <a:ext cx="5660029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endParaRPr lang="pt-BR" sz="20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endParaRPr lang="pt-BR"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3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A55DE2-728B-49AD-95D6-B8A5F717CC1A}"/>
              </a:ext>
            </a:extLst>
          </p:cNvPr>
          <p:cNvSpPr txBox="1"/>
          <p:nvPr/>
        </p:nvSpPr>
        <p:spPr>
          <a:xfrm>
            <a:off x="1715131" y="3664759"/>
            <a:ext cx="1957459" cy="57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latin typeface="+mj-lt"/>
              </a:rPr>
              <a:t>Expérience: </a:t>
            </a:r>
            <a:endParaRPr sz="2400" b="1" u="sng" dirty="0">
              <a:latin typeface="+mj-lt"/>
            </a:endParaRPr>
          </a:p>
        </p:txBody>
      </p:sp>
      <p:sp>
        <p:nvSpPr>
          <p:cNvPr id="63" name="Flèche : droit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E9CC0E-9D1B-49CF-B5BE-54C98FACED13}"/>
              </a:ext>
            </a:extLst>
          </p:cNvPr>
          <p:cNvSpPr/>
          <p:nvPr/>
        </p:nvSpPr>
        <p:spPr>
          <a:xfrm>
            <a:off x="5684100" y="4409029"/>
            <a:ext cx="830977" cy="3765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4" name="Flèche : droit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170D912-59BE-4299-BB7E-92461C01DEB3}"/>
              </a:ext>
            </a:extLst>
          </p:cNvPr>
          <p:cNvSpPr/>
          <p:nvPr/>
        </p:nvSpPr>
        <p:spPr>
          <a:xfrm>
            <a:off x="5706413" y="5320403"/>
            <a:ext cx="830977" cy="3765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5" name="ZoneTexte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B8D9E9-250B-4C67-AA85-1E9BA27948B7}"/>
              </a:ext>
            </a:extLst>
          </p:cNvPr>
          <p:cNvSpPr txBox="1"/>
          <p:nvPr/>
        </p:nvSpPr>
        <p:spPr>
          <a:xfrm>
            <a:off x="7188084" y="4368621"/>
            <a:ext cx="198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Réaction lente</a:t>
            </a:r>
          </a:p>
        </p:txBody>
      </p:sp>
      <p:sp>
        <p:nvSpPr>
          <p:cNvPr id="66" name="ZoneText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E68374-9E3B-4D8D-966F-FEFCEB986582}"/>
              </a:ext>
            </a:extLst>
          </p:cNvPr>
          <p:cNvSpPr txBox="1"/>
          <p:nvPr/>
        </p:nvSpPr>
        <p:spPr>
          <a:xfrm>
            <a:off x="7034850" y="5296811"/>
            <a:ext cx="198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Réaction rapide</a:t>
            </a:r>
          </a:p>
        </p:txBody>
      </p:sp>
      <p:sp>
        <p:nvSpPr>
          <p:cNvPr id="67" name="Google Shape;61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6E0182-B2B0-43B9-982B-6601024C70FA}"/>
              </a:ext>
            </a:extLst>
          </p:cNvPr>
          <p:cNvSpPr txBox="1">
            <a:spLocks/>
          </p:cNvSpPr>
          <p:nvPr/>
        </p:nvSpPr>
        <p:spPr>
          <a:xfrm>
            <a:off x="1446113" y="1596084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  </a:t>
            </a:r>
            <a:r>
              <a:rPr lang="pt-BR" sz="20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K°(25°C)=10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pt-BR" sz="20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pt-BR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K°(25°C)=8,52.10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lang="pt-BR"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3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42EB48-2CAE-4155-8BE3-AAC97D5FA8A2}"/>
              </a:ext>
            </a:extLst>
          </p:cNvPr>
          <p:cNvSpPr txBox="1"/>
          <p:nvPr/>
        </p:nvSpPr>
        <p:spPr>
          <a:xfrm>
            <a:off x="8182646" y="1780734"/>
            <a:ext cx="24252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latin typeface="Calibri" panose="020F0502020204030204" pitchFamily="34" charset="0"/>
                <a:cs typeface="Calibri" panose="020F0502020204030204" pitchFamily="34" charset="0"/>
              </a:rPr>
              <a:t>Réactions thermodynamiquement favorables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4;p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841230-5721-405E-93B3-8E01486D21D2}"/>
              </a:ext>
            </a:extLst>
          </p:cNvPr>
          <p:cNvSpPr/>
          <p:nvPr/>
        </p:nvSpPr>
        <p:spPr>
          <a:xfrm>
            <a:off x="7704944" y="1596084"/>
            <a:ext cx="324468" cy="15816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5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364" y="155263"/>
            <a:ext cx="11433835" cy="1356360"/>
          </a:xfrm>
        </p:spPr>
        <p:txBody>
          <a:bodyPr/>
          <a:lstStyle/>
          <a:p>
            <a:r>
              <a:rPr lang="fr-FR" dirty="0"/>
              <a:t>Oxydation des ions iodure par le </a:t>
            </a:r>
            <a:r>
              <a:rPr lang="fr-FR" dirty="0" err="1"/>
              <a:t>peroxodisulfate</a:t>
            </a:r>
            <a:endParaRPr lang="fr-FR" dirty="0"/>
          </a:p>
        </p:txBody>
      </p:sp>
      <p:graphicFrame>
        <p:nvGraphicFramePr>
          <p:cNvPr id="6" name="Tableau 3">
            <a:extLst>
              <a:ext uri="{FF2B5EF4-FFF2-40B4-BE49-F238E27FC236}">
                <a16:creationId xmlns:a16="http://schemas.microsoft.com/office/drawing/2014/main" xmlns="" id="{904D4A04-52A5-493B-81F9-65ECE3747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5395"/>
              </p:ext>
            </p:extLst>
          </p:nvPr>
        </p:nvGraphicFramePr>
        <p:xfrm>
          <a:off x="453364" y="1323397"/>
          <a:ext cx="11130696" cy="3144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04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3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9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62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313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173730">
                <a:tc>
                  <a:txBody>
                    <a:bodyPr/>
                    <a:lstStyle/>
                    <a:p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                                  </a:t>
                      </a:r>
                      <a:endParaRPr lang="fr-FR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2 I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    +       S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O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8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         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=       I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                 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+      2 SO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4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	</a:t>
                      </a:r>
                      <a:r>
                        <a:rPr lang="fr-F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711">
                <a:tc>
                  <a:txBody>
                    <a:bodyPr/>
                    <a:lstStyle/>
                    <a:p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Etat 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3730">
                <a:tc>
                  <a:txBody>
                    <a:bodyPr/>
                    <a:lstStyle/>
                    <a:p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l’instant </a:t>
                      </a:r>
                      <a:r>
                        <a:rPr lang="fr-FR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Avancement = x(</a:t>
                      </a:r>
                      <a:r>
                        <a:rPr lang="fr-FR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‘-x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4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3364" y="155263"/>
            <a:ext cx="11433835" cy="1356360"/>
          </a:xfrm>
        </p:spPr>
        <p:txBody>
          <a:bodyPr/>
          <a:lstStyle/>
          <a:p>
            <a:r>
              <a:rPr lang="fr-FR" dirty="0"/>
              <a:t>Suivie spectrophotométrique</a:t>
            </a:r>
          </a:p>
        </p:txBody>
      </p:sp>
      <p:graphicFrame>
        <p:nvGraphicFramePr>
          <p:cNvPr id="5" name="Tableau 3">
            <a:extLst>
              <a:ext uri="{FF2B5EF4-FFF2-40B4-BE49-F238E27FC236}">
                <a16:creationId xmlns:a16="http://schemas.microsoft.com/office/drawing/2014/main" xmlns="" id="{904D4A04-52A5-493B-81F9-65ECE3747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47197"/>
              </p:ext>
            </p:extLst>
          </p:nvPr>
        </p:nvGraphicFramePr>
        <p:xfrm>
          <a:off x="453364" y="1323397"/>
          <a:ext cx="11130696" cy="3144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04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3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9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62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313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173730">
                <a:tc>
                  <a:txBody>
                    <a:bodyPr/>
                    <a:lstStyle/>
                    <a:p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                                  </a:t>
                      </a:r>
                      <a:endParaRPr lang="fr-FR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2 I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     +       S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O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8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         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=       I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                 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+      2 SO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4</a:t>
                      </a:r>
                      <a:r>
                        <a:rPr lang="fr-FR" sz="2200" u="none" strike="noStrike" cap="non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2-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fr-FR" sz="2200" u="none" strike="noStrike" cap="non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aq</a:t>
                      </a:r>
                      <a:r>
                        <a:rPr lang="fr-FR" sz="2200" u="none" strike="noStrike" cap="non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fr-FR" sz="2200" u="none" strike="noStrike" cap="non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	</a:t>
                      </a:r>
                      <a:r>
                        <a:rPr lang="fr-F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711">
                <a:tc>
                  <a:txBody>
                    <a:bodyPr/>
                    <a:lstStyle/>
                    <a:p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Etat 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3730">
                <a:tc>
                  <a:txBody>
                    <a:bodyPr/>
                    <a:lstStyle/>
                    <a:p>
                      <a:r>
                        <a:rPr lang="fr-F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l’instant </a:t>
                      </a:r>
                      <a:r>
                        <a:rPr lang="fr-FR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Avancement = x(</a:t>
                      </a:r>
                      <a:r>
                        <a:rPr lang="fr-FR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fr-FR" sz="22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fr-FR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‘-x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2x</a:t>
                      </a:r>
                      <a:endParaRPr lang="fr-F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8E261FC-990F-4D64-BE94-F9E3A8B11C06}"/>
                  </a:ext>
                </a:extLst>
              </p:cNvPr>
              <p:cNvSpPr txBox="1"/>
              <p:nvPr/>
            </p:nvSpPr>
            <p:spPr>
              <a:xfrm>
                <a:off x="1331004" y="4706911"/>
                <a:ext cx="3735671" cy="188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1" dirty="0"/>
                  <a:t>Conditions initiales : </a:t>
                </a:r>
                <a:endParaRPr lang="fr-FR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2,5.10</m:t>
                          </m:r>
                        </m:e>
                        <m:sup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200" dirty="0"/>
              </a:p>
              <a:p>
                <a:endParaRPr lang="fr-FR" sz="2200" dirty="0"/>
              </a:p>
              <a:p>
                <a:r>
                  <a:rPr lang="fr-FR" sz="2200" b="1" dirty="0"/>
                  <a:t>Absorbance :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endParaRPr lang="fr-FR" sz="2200" dirty="0"/>
              </a:p>
            </p:txBody>
          </p:sp>
        </mc:Choice>
        <mc:Fallback xmlns="">
          <p:sp>
            <p:nvSpPr>
              <p:cNvPr id="4" name="ZoneTexte 4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08E261FC-990F-4D64-BE94-F9E3A8B1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04" y="4706911"/>
                <a:ext cx="3735671" cy="1889107"/>
              </a:xfrm>
              <a:prstGeom prst="rect">
                <a:avLst/>
              </a:prstGeom>
              <a:blipFill rotWithShape="0">
                <a:blip r:embed="rId2"/>
                <a:stretch>
                  <a:fillRect l="-2121" t="-2258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fr-FR" dirty="0" smtClean="0"/>
              <a:t>Expérience avec deux concentrations </a:t>
            </a:r>
            <a:r>
              <a:rPr lang="fr-FR" dirty="0"/>
              <a:t>de </a:t>
            </a:r>
            <a:r>
              <a:rPr lang="fr-FR" dirty="0" err="1"/>
              <a:t>peroxodisulfate</a:t>
            </a:r>
            <a:r>
              <a:rPr lang="fr-FR" dirty="0"/>
              <a:t> différentes</a:t>
            </a:r>
          </a:p>
        </p:txBody>
      </p:sp>
      <p:grpSp>
        <p:nvGrpSpPr>
          <p:cNvPr id="4" name="Groupe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B160151-DB99-8B41-8DDE-A387C90122BC}"/>
              </a:ext>
            </a:extLst>
          </p:cNvPr>
          <p:cNvGrpSpPr/>
          <p:nvPr/>
        </p:nvGrpSpPr>
        <p:grpSpPr>
          <a:xfrm>
            <a:off x="773663" y="1833500"/>
            <a:ext cx="10644673" cy="4139905"/>
            <a:chOff x="494807" y="1201682"/>
            <a:chExt cx="10644673" cy="4139905"/>
          </a:xfrm>
        </p:grpSpPr>
        <p:grpSp>
          <p:nvGrpSpPr>
            <p:cNvPr id="5" name="Groupe 1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4BDB531-96EF-B04E-ADB2-930B6433AAD4}"/>
                </a:ext>
              </a:extLst>
            </p:cNvPr>
            <p:cNvGrpSpPr/>
            <p:nvPr/>
          </p:nvGrpSpPr>
          <p:grpSpPr>
            <a:xfrm>
              <a:off x="2247900" y="1386348"/>
              <a:ext cx="3244644" cy="3244645"/>
              <a:chOff x="1224116" y="722671"/>
              <a:chExt cx="3893574" cy="3244645"/>
            </a:xfrm>
          </p:grpSpPr>
          <p:sp>
            <p:nvSpPr>
              <p:cNvPr id="21" name="Rectangle à coins arrondis 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4957C9C-C9E4-4F4A-91D0-6B25D79BB3A6}"/>
                  </a:ext>
                </a:extLst>
              </p:cNvPr>
              <p:cNvSpPr/>
              <p:nvPr/>
            </p:nvSpPr>
            <p:spPr>
              <a:xfrm>
                <a:off x="1592826" y="2106273"/>
                <a:ext cx="2713703" cy="1861043"/>
              </a:xfrm>
              <a:prstGeom prst="roundRect">
                <a:avLst>
                  <a:gd name="adj" fmla="val 2103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CFC9447-1EC2-BC40-A8C1-F8B25845EAD0}"/>
                  </a:ext>
                </a:extLst>
              </p:cNvPr>
              <p:cNvSpPr/>
              <p:nvPr/>
            </p:nvSpPr>
            <p:spPr>
              <a:xfrm>
                <a:off x="1224116" y="1938343"/>
                <a:ext cx="3746090" cy="693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23" name="Rectangle à coins arrondis 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B1214FE-C24B-3042-863A-7D7A119E53C0}"/>
                  </a:ext>
                </a:extLst>
              </p:cNvPr>
              <p:cNvSpPr/>
              <p:nvPr/>
            </p:nvSpPr>
            <p:spPr>
              <a:xfrm>
                <a:off x="1592826" y="988142"/>
                <a:ext cx="2713703" cy="297917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771B9D4-B0A4-D84C-85A9-8613050052EE}"/>
                  </a:ext>
                </a:extLst>
              </p:cNvPr>
              <p:cNvSpPr/>
              <p:nvPr/>
            </p:nvSpPr>
            <p:spPr>
              <a:xfrm>
                <a:off x="1224116" y="722671"/>
                <a:ext cx="3746090" cy="693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ABAB14F-EF83-0344-8E27-2A57BFDC01CE}"/>
                  </a:ext>
                </a:extLst>
              </p:cNvPr>
              <p:cNvSpPr/>
              <p:nvPr/>
            </p:nvSpPr>
            <p:spPr>
              <a:xfrm>
                <a:off x="2433484" y="1415844"/>
                <a:ext cx="2684206" cy="346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cxnSp>
            <p:nvCxnSpPr>
              <p:cNvPr id="26" name="Connecteur droit 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2958D99-4EEC-D341-A0D5-55ADE8F29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6529" y="1415843"/>
                <a:ext cx="297002" cy="346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19959CE-59F6-BC41-A400-ED7FD65E42BD}"/>
                </a:ext>
              </a:extLst>
            </p:cNvPr>
            <p:cNvGrpSpPr/>
            <p:nvPr/>
          </p:nvGrpSpPr>
          <p:grpSpPr>
            <a:xfrm>
              <a:off x="7894836" y="1386348"/>
              <a:ext cx="3244644" cy="3244645"/>
              <a:chOff x="1224116" y="722671"/>
              <a:chExt cx="3893574" cy="3244645"/>
            </a:xfrm>
          </p:grpSpPr>
          <p:sp>
            <p:nvSpPr>
              <p:cNvPr id="15" name="Rectangle à coins arrondis 1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05C23C5-6D7C-E340-AD63-333A40A1CA89}"/>
                  </a:ext>
                </a:extLst>
              </p:cNvPr>
              <p:cNvSpPr/>
              <p:nvPr/>
            </p:nvSpPr>
            <p:spPr>
              <a:xfrm>
                <a:off x="1592826" y="2106273"/>
                <a:ext cx="2713703" cy="1861043"/>
              </a:xfrm>
              <a:prstGeom prst="roundRect">
                <a:avLst>
                  <a:gd name="adj" fmla="val 2037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78C01BD9-FA56-4A48-97CA-A7D284A2C613}"/>
                  </a:ext>
                </a:extLst>
              </p:cNvPr>
              <p:cNvSpPr/>
              <p:nvPr/>
            </p:nvSpPr>
            <p:spPr>
              <a:xfrm>
                <a:off x="1224116" y="1938343"/>
                <a:ext cx="3746090" cy="693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17" name="Rectangle à coins arrondis 1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ACC3135-1AEC-7E47-AE86-04AA7A031369}"/>
                  </a:ext>
                </a:extLst>
              </p:cNvPr>
              <p:cNvSpPr/>
              <p:nvPr/>
            </p:nvSpPr>
            <p:spPr>
              <a:xfrm>
                <a:off x="1592826" y="988142"/>
                <a:ext cx="2713703" cy="297917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0D3043E-1854-B643-AD37-1950738D661A}"/>
                  </a:ext>
                </a:extLst>
              </p:cNvPr>
              <p:cNvSpPr/>
              <p:nvPr/>
            </p:nvSpPr>
            <p:spPr>
              <a:xfrm>
                <a:off x="1224116" y="722671"/>
                <a:ext cx="3746090" cy="693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53A57A7-F005-2041-BF15-000983AA133A}"/>
                  </a:ext>
                </a:extLst>
              </p:cNvPr>
              <p:cNvSpPr/>
              <p:nvPr/>
            </p:nvSpPr>
            <p:spPr>
              <a:xfrm>
                <a:off x="2433484" y="1415844"/>
                <a:ext cx="2684206" cy="346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cxnSp>
            <p:nvCxnSpPr>
              <p:cNvPr id="20" name="Connecteur droit 1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14D61A7-8E3D-8C47-9841-8898032894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6529" y="1415843"/>
                <a:ext cx="297002" cy="346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533A09C-E785-D042-AAFE-4E0363E84B69}"/>
                </a:ext>
              </a:extLst>
            </p:cNvPr>
            <p:cNvSpPr/>
            <p:nvPr/>
          </p:nvSpPr>
          <p:spPr>
            <a:xfrm>
              <a:off x="1283110" y="1386348"/>
              <a:ext cx="1932038" cy="1908846"/>
            </a:xfrm>
            <a:prstGeom prst="arc">
              <a:avLst>
                <a:gd name="adj1" fmla="val 15528587"/>
                <a:gd name="adj2" fmla="val 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20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13E93CEA-38CD-2F48-8B74-E939EB415A64}"/>
                    </a:ext>
                  </a:extLst>
                </p:cNvPr>
                <p:cNvSpPr txBox="1"/>
                <p:nvPr/>
              </p:nvSpPr>
              <p:spPr>
                <a:xfrm>
                  <a:off x="494807" y="1201682"/>
                  <a:ext cx="16301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fr-FR" dirty="0"/>
                    <a:t> à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dirty="0"/>
                </a:p>
              </p:txBody>
            </p:sp>
          </mc:Choice>
          <mc:Fallback>
            <p:sp>
              <p:nvSpPr>
                <p:cNvPr id="8" name="ZoneTexte 20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xmlns:lc="http://schemas.openxmlformats.org/drawingml/2006/lockedCanvas" id="{13E93CEA-38CD-2F48-8B74-E939EB415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07" y="1201682"/>
                  <a:ext cx="163019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21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EA1A7B5F-A5A2-C54D-963E-B0748F9A5307}"/>
                    </a:ext>
                  </a:extLst>
                </p:cNvPr>
                <p:cNvSpPr txBox="1"/>
                <p:nvPr/>
              </p:nvSpPr>
              <p:spPr>
                <a:xfrm>
                  <a:off x="507756" y="4966035"/>
                  <a:ext cx="2622898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a14:m>
                  <a:r>
                    <a:rPr lang="fr-FR" dirty="0"/>
                    <a:t>à </a:t>
                  </a:r>
                  <a14:m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𝒎𝒐𝒍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9" name="ZoneTexte 21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xmlns:lc="http://schemas.openxmlformats.org/drawingml/2006/lockedCanvas" id="{EA1A7B5F-A5A2-C54D-963E-B0748F9A5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56" y="4966035"/>
                  <a:ext cx="2622898" cy="3755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452" b="-2419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cteur droit avec flèche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2902CD2-CBBA-B647-AEE9-576DD527C56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819205" y="4226107"/>
              <a:ext cx="1408892" cy="739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26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062FFD93-7584-0043-860F-72AF9EC8C285}"/>
                    </a:ext>
                  </a:extLst>
                </p:cNvPr>
                <p:cNvSpPr txBox="1"/>
                <p:nvPr/>
              </p:nvSpPr>
              <p:spPr>
                <a:xfrm>
                  <a:off x="5990942" y="4966035"/>
                  <a:ext cx="2622898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a14:m>
                  <a:r>
                    <a:rPr lang="fr-FR" dirty="0"/>
                    <a:t>à </a:t>
                  </a:r>
                  <a14:m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𝒎𝒐𝒍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endParaRPr lang="fr-FR" b="1" dirty="0"/>
                </a:p>
              </p:txBody>
            </p:sp>
          </mc:Choice>
          <mc:Fallback>
            <p:sp>
              <p:nvSpPr>
                <p:cNvPr id="11" name="ZoneTexte 26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xmlns:lc="http://schemas.openxmlformats.org/drawingml/2006/lockedCanvas" id="{062FFD93-7584-0043-860F-72AF9EC8C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942" y="4966035"/>
                  <a:ext cx="2622898" cy="3755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452" b="-2419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eur droit avec flèche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15A6067-749E-BB49-9527-941FEF80798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7302391" y="4226107"/>
              <a:ext cx="1408892" cy="739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7B04316-231B-2E4F-A499-7060DE5556DF}"/>
                </a:ext>
              </a:extLst>
            </p:cNvPr>
            <p:cNvSpPr/>
            <p:nvPr/>
          </p:nvSpPr>
          <p:spPr>
            <a:xfrm>
              <a:off x="6928817" y="1514826"/>
              <a:ext cx="1932038" cy="1908846"/>
            </a:xfrm>
            <a:prstGeom prst="arc">
              <a:avLst>
                <a:gd name="adj1" fmla="val 15528587"/>
                <a:gd name="adj2" fmla="val 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29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266DB037-C24D-4245-97F9-28F717CE4214}"/>
                    </a:ext>
                  </a:extLst>
                </p:cNvPr>
                <p:cNvSpPr txBox="1"/>
                <p:nvPr/>
              </p:nvSpPr>
              <p:spPr>
                <a:xfrm>
                  <a:off x="6140514" y="1330160"/>
                  <a:ext cx="16301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fr-FR" dirty="0"/>
                    <a:t> à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ZoneTexte 29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xmlns:lc="http://schemas.openxmlformats.org/drawingml/2006/lockedCanvas" id="{266DB037-C24D-4245-97F9-28F717CE4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514" y="1330160"/>
                  <a:ext cx="16301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4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2952" y="155263"/>
            <a:ext cx="9875520" cy="1356360"/>
          </a:xfrm>
        </p:spPr>
        <p:txBody>
          <a:bodyPr/>
          <a:lstStyle/>
          <a:p>
            <a:r>
              <a:rPr lang="fr-FR" dirty="0"/>
              <a:t>Méthodes de suivie cinétique</a:t>
            </a:r>
          </a:p>
        </p:txBody>
      </p:sp>
      <p:graphicFrame>
        <p:nvGraphicFramePr>
          <p:cNvPr id="32" name="Tableau 3">
            <a:extLst>
              <a:ext uri="{FF2B5EF4-FFF2-40B4-BE49-F238E27FC236}">
                <a16:creationId xmlns:a16="http://schemas.microsoft.com/office/drawing/2014/main" xmlns="" id="{87B25FF4-F0BA-49BD-B493-5503E064FD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605" y="1938343"/>
          <a:ext cx="11441654" cy="32584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6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99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5065">
                <a:tc>
                  <a:txBody>
                    <a:bodyPr/>
                    <a:lstStyle/>
                    <a:p>
                      <a:endParaRPr lang="fr-FR" sz="2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Méthode</a:t>
                      </a:r>
                      <a:r>
                        <a:rPr lang="fr-FR" sz="2200" baseline="0" dirty="0"/>
                        <a:t> de suivi chimique</a:t>
                      </a:r>
                      <a:endParaRPr lang="fr-FR" sz="2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aseline="0" dirty="0"/>
                        <a:t>Méthode de suivi physique</a:t>
                      </a:r>
                      <a:r>
                        <a:rPr lang="fr-FR" sz="2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1324"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  <a:p>
                      <a:pPr algn="ctr"/>
                      <a:r>
                        <a:rPr lang="fr-FR" sz="2200" b="1" dirty="0">
                          <a:latin typeface="+mj-lt"/>
                        </a:rPr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aseline="0" dirty="0"/>
                        <a:t>accès direct à la concentration</a:t>
                      </a:r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200" baseline="0" dirty="0" smtClean="0"/>
                        <a:t>Suivi </a:t>
                      </a:r>
                      <a:r>
                        <a:rPr lang="fr-FR" sz="2200" baseline="0" dirty="0"/>
                        <a:t>continu d’une grandeur directement proportionnel à la concentration.</a:t>
                      </a:r>
                      <a:endParaRPr lang="fr-F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32108">
                <a:tc>
                  <a:txBody>
                    <a:bodyPr/>
                    <a:lstStyle/>
                    <a:p>
                      <a:pPr algn="ctr"/>
                      <a:endParaRPr lang="fr-FR" sz="2200" b="1" dirty="0"/>
                    </a:p>
                    <a:p>
                      <a:pPr algn="ctr"/>
                      <a:r>
                        <a:rPr lang="fr-FR" sz="2200" b="1" dirty="0"/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/>
                        <a:t>Long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2200" dirty="0"/>
                        <a:t>nécessite de réaliser plusieurs</a:t>
                      </a:r>
                      <a:r>
                        <a:rPr lang="fr-FR" sz="2200" baseline="0" dirty="0"/>
                        <a:t> titrages avec trempe préalable des différents échantillon</a:t>
                      </a:r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200" u="none" strike="noStrike" cap="none" dirty="0">
                          <a:effectLst/>
                          <a:sym typeface="Arial"/>
                        </a:rPr>
                        <a:t>Ne donne pas accès directement aux concentrations.</a:t>
                      </a:r>
                    </a:p>
                    <a:p>
                      <a:endParaRPr lang="fr-F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3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218" y="290175"/>
            <a:ext cx="10984130" cy="1356360"/>
          </a:xfrm>
        </p:spPr>
        <p:txBody>
          <a:bodyPr/>
          <a:lstStyle/>
          <a:p>
            <a:r>
              <a:rPr lang="fr-FR" dirty="0" smtClean="0"/>
              <a:t>Absorbance en fonction du temps</a:t>
            </a:r>
            <a:endParaRPr lang="fr-FR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8776" t="28824" r="27168" b="37626"/>
          <a:stretch/>
        </p:blipFill>
        <p:spPr bwMode="auto">
          <a:xfrm>
            <a:off x="1388421" y="1424066"/>
            <a:ext cx="5327172" cy="46370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60171" y="3043002"/>
                <a:ext cx="2803161" cy="614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4360</m:t>
                        </m:r>
                      </m:den>
                    </m:f>
                  </m:oMath>
                </a14:m>
                <a:r>
                  <a:rPr lang="fr-FR" sz="2800" dirty="0" smtClean="0"/>
                  <a:t> mol.L</a:t>
                </a:r>
                <a:r>
                  <a:rPr lang="fr-FR" sz="2800" baseline="30000" dirty="0" smtClean="0"/>
                  <a:t>-1</a:t>
                </a:r>
                <a:endParaRPr lang="fr-FR" sz="2800" baseline="30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71" y="3043002"/>
                <a:ext cx="2803161" cy="614399"/>
              </a:xfrm>
              <a:prstGeom prst="rect">
                <a:avLst/>
              </a:prstGeom>
              <a:blipFill rotWithShape="0">
                <a:blip r:embed="rId3"/>
                <a:stretch>
                  <a:fillRect t="-1980" r="-1087" b="-20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799" y="6375933"/>
            <a:ext cx="10398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Times New Roman" panose="02020603050405020304" pitchFamily="18" charset="0"/>
                <a:ea typeface="Arial" panose="020B0604020202020204" pitchFamily="34" charset="0"/>
              </a:rPr>
              <a:t>Jacques MESPLÈDE et Jérôme RANDON. 100 manipulations de chimie générale et analytique. Bréal, 2004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125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5101</TotalTime>
  <Words>491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Times New Roman</vt:lpstr>
      <vt:lpstr>Basis</vt:lpstr>
      <vt:lpstr>LC21</vt:lpstr>
      <vt:lpstr>L’eau oxygenée</vt:lpstr>
      <vt:lpstr>Manipulation introductive</vt:lpstr>
      <vt:lpstr>Manipulation introductive</vt:lpstr>
      <vt:lpstr>Oxydation des ions iodure par le peroxodisulfate</vt:lpstr>
      <vt:lpstr>Suivie spectrophotométrique</vt:lpstr>
      <vt:lpstr>Expérience avec deux concentrations de peroxodisulfate différentes</vt:lpstr>
      <vt:lpstr>Méthodes de suivie cinétique</vt:lpstr>
      <vt:lpstr>Absorbance en fonction du temps</vt:lpstr>
      <vt:lpstr>Vitesse d’apparition de diode</vt:lpstr>
      <vt:lpstr>Exploitation du suivie spectroscopique</vt:lpstr>
      <vt:lpstr>Concentration et vitesse de disparition des ions peroxosulfate</vt:lpstr>
      <vt:lpstr>Méthode intégrale</vt:lpstr>
      <vt:lpstr>Courbes obtenues pour ordres 1 et 2</vt:lpstr>
      <vt:lpstr>Méthode intégrale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141</cp:revision>
  <dcterms:created xsi:type="dcterms:W3CDTF">2019-10-29T18:08:20Z</dcterms:created>
  <dcterms:modified xsi:type="dcterms:W3CDTF">2020-06-10T18:43:57Z</dcterms:modified>
</cp:coreProperties>
</file>