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7" r:id="rId6"/>
    <p:sldId id="261" r:id="rId7"/>
    <p:sldId id="262" r:id="rId8"/>
    <p:sldId id="268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t>19/06/2020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t>19/06/2020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t>19/06/2020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t>19/06/2020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19/06/2020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t>19/06/2020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hydescachim.890m.com/wp-content/uploads/2018/08/fiche-reflux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Séparations, purifications,</a:t>
            </a:r>
            <a:br>
              <a:rPr lang="fr-FR" sz="5400" dirty="0"/>
            </a:br>
            <a:r>
              <a:rPr lang="fr-FR" sz="5400" dirty="0"/>
              <a:t>contrôles de pureté	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/>
              <a:t>Rémy BONNEMORT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32DDD-1741-4384-B387-A2687B93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l’indice optique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B3AC1F-F53B-494E-953E-B2EE37F0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10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7E05A90-4E40-478A-89EB-FAF0E919173D}"/>
              </a:ext>
            </a:extLst>
          </p:cNvPr>
          <p:cNvGrpSpPr/>
          <p:nvPr/>
        </p:nvGrpSpPr>
        <p:grpSpPr>
          <a:xfrm>
            <a:off x="1550504" y="1934817"/>
            <a:ext cx="8147809" cy="3729245"/>
            <a:chOff x="2480434" y="2254112"/>
            <a:chExt cx="6886575" cy="340995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A9C50B9C-F39C-430A-8780-FB4077130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0434" y="2254112"/>
              <a:ext cx="6886575" cy="34099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2F295E-259F-477A-AE53-8A894EEEF1F1}"/>
                </a:ext>
              </a:extLst>
            </p:cNvPr>
            <p:cNvSpPr/>
            <p:nvPr/>
          </p:nvSpPr>
          <p:spPr>
            <a:xfrm>
              <a:off x="2504049" y="2393597"/>
              <a:ext cx="1772529" cy="434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E9665C9-713B-48A7-BAC9-CBD91883C814}"/>
              </a:ext>
            </a:extLst>
          </p:cNvPr>
          <p:cNvSpPr/>
          <p:nvPr/>
        </p:nvSpPr>
        <p:spPr>
          <a:xfrm>
            <a:off x="5526157" y="5971577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Utopia-Regular"/>
              </a:rPr>
              <a:t>Anne-Sophie B</a:t>
            </a:r>
            <a:r>
              <a:rPr lang="fr-FR" sz="1100" dirty="0">
                <a:latin typeface="Utopia-Regular"/>
              </a:rPr>
              <a:t>ERNARD </a:t>
            </a:r>
            <a:r>
              <a:rPr lang="fr-FR" sz="1600" dirty="0">
                <a:latin typeface="Utopia-Regular"/>
              </a:rPr>
              <a:t>et al. </a:t>
            </a:r>
            <a:r>
              <a:rPr lang="fr-FR" sz="1600" i="1" dirty="0">
                <a:latin typeface="Utopia-Italic"/>
              </a:rPr>
              <a:t>Techniques expérimentales en chimie</a:t>
            </a:r>
            <a:r>
              <a:rPr lang="fr-FR" sz="1600" dirty="0">
                <a:latin typeface="Utopia-Regular"/>
              </a:rPr>
              <a:t>. Dunod, 2018.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8826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48A20-85D1-41DE-8D18-F0E703E9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de recristallisation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789E213-A761-41D8-A5E1-A655B62B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11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A07217C-0F26-427D-B776-BD4A88E0777E}"/>
              </a:ext>
            </a:extLst>
          </p:cNvPr>
          <p:cNvGrpSpPr/>
          <p:nvPr/>
        </p:nvGrpSpPr>
        <p:grpSpPr>
          <a:xfrm>
            <a:off x="3419640" y="1813691"/>
            <a:ext cx="5425745" cy="4157886"/>
            <a:chOff x="3559126" y="2102237"/>
            <a:chExt cx="5425745" cy="4157886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6A40094-B7DA-46E4-ABA8-E9A38B187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8900" y="2102237"/>
              <a:ext cx="5375971" cy="415788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7AFDDF-CA78-4A74-96DD-57989FD008A8}"/>
                </a:ext>
              </a:extLst>
            </p:cNvPr>
            <p:cNvSpPr/>
            <p:nvPr/>
          </p:nvSpPr>
          <p:spPr>
            <a:xfrm>
              <a:off x="3559126" y="2180492"/>
              <a:ext cx="506437" cy="323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08247B-DEE4-4DF6-B61F-FC6876888D52}"/>
              </a:ext>
            </a:extLst>
          </p:cNvPr>
          <p:cNvSpPr/>
          <p:nvPr/>
        </p:nvSpPr>
        <p:spPr>
          <a:xfrm>
            <a:off x="5526157" y="5971577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Utopia-Regular"/>
              </a:rPr>
              <a:t>Anne-Sophie B</a:t>
            </a:r>
            <a:r>
              <a:rPr lang="fr-FR" sz="1100" dirty="0">
                <a:latin typeface="Utopia-Regular"/>
              </a:rPr>
              <a:t>ERNARD </a:t>
            </a:r>
            <a:r>
              <a:rPr lang="fr-FR" sz="1600" dirty="0">
                <a:latin typeface="Utopia-Regular"/>
              </a:rPr>
              <a:t>et al. </a:t>
            </a:r>
            <a:r>
              <a:rPr lang="fr-FR" sz="1600" i="1" dirty="0">
                <a:latin typeface="Utopia-Italic"/>
              </a:rPr>
              <a:t>Techniques expérimentales en chimie</a:t>
            </a:r>
            <a:r>
              <a:rPr lang="fr-FR" sz="1600" dirty="0">
                <a:latin typeface="Utopia-Regular"/>
              </a:rPr>
              <a:t>. Dunod, 2018.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8899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C24FD-6D4B-4D4D-9C0D-28A339FB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de distillation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75B1F48-1764-4CF8-80B4-64DA29E1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12</a:t>
            </a:fld>
            <a:endParaRPr lang="fr-FR"/>
          </a:p>
        </p:txBody>
      </p:sp>
      <p:pic>
        <p:nvPicPr>
          <p:cNvPr id="4" name="Espace réservé du contenu 9">
            <a:extLst>
              <a:ext uri="{FF2B5EF4-FFF2-40B4-BE49-F238E27FC236}">
                <a16:creationId xmlns:a16="http://schemas.microsoft.com/office/drawing/2014/main" id="{25D09D3A-3735-479E-B846-565E3E20F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718" y="1987061"/>
            <a:ext cx="5221590" cy="42230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D5912D-F796-4D7B-B059-9E504CD7CF08}"/>
              </a:ext>
            </a:extLst>
          </p:cNvPr>
          <p:cNvSpPr/>
          <p:nvPr/>
        </p:nvSpPr>
        <p:spPr>
          <a:xfrm>
            <a:off x="5526157" y="5971577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Utopia-Regular"/>
              </a:rPr>
              <a:t>Anne-Sophie B</a:t>
            </a:r>
            <a:r>
              <a:rPr lang="fr-FR" sz="1100" dirty="0">
                <a:latin typeface="Utopia-Regular"/>
              </a:rPr>
              <a:t>ERNARD </a:t>
            </a:r>
            <a:r>
              <a:rPr lang="fr-FR" sz="1600" dirty="0">
                <a:latin typeface="Utopia-Regular"/>
              </a:rPr>
              <a:t>et al. </a:t>
            </a:r>
            <a:r>
              <a:rPr lang="fr-FR" sz="1600" i="1" dirty="0">
                <a:latin typeface="Utopia-Italic"/>
              </a:rPr>
              <a:t>Techniques expérimentales en chimie</a:t>
            </a:r>
            <a:r>
              <a:rPr lang="fr-FR" sz="1600" dirty="0">
                <a:latin typeface="Utopia-Regular"/>
              </a:rPr>
              <a:t>. Dunod, 2018.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7062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09E29-3BA0-4553-A60C-1A5B3216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/>
              <a:t>Réaction de Cannizzaro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DAC854A-7609-441E-9ACE-755AB1B4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 descr="Une image contenant table, horloge&#10;&#10;Description générée automatiquement">
            <a:extLst>
              <a:ext uri="{FF2B5EF4-FFF2-40B4-BE49-F238E27FC236}">
                <a16:creationId xmlns:a16="http://schemas.microsoft.com/office/drawing/2014/main" id="{5250E887-CB57-4430-91D0-72CAD9E55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87" y="2406578"/>
            <a:ext cx="10031225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1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D7832-BDA0-45A5-A6E2-C6E6E624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Réaction de Cannizzaro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A9F57B-7C93-4B41-86A5-E25A197E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73E3C90-8343-47C4-A689-C1D17362AA4F}"/>
              </a:ext>
            </a:extLst>
          </p:cNvPr>
          <p:cNvGrpSpPr/>
          <p:nvPr/>
        </p:nvGrpSpPr>
        <p:grpSpPr>
          <a:xfrm>
            <a:off x="950488" y="1816771"/>
            <a:ext cx="3873303" cy="3841907"/>
            <a:chOff x="1308296" y="2050072"/>
            <a:chExt cx="3981156" cy="4012018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C1047942-E452-4CAD-BF56-BFE18784B675}"/>
                </a:ext>
              </a:extLst>
            </p:cNvPr>
            <p:cNvGrpSpPr/>
            <p:nvPr/>
          </p:nvGrpSpPr>
          <p:grpSpPr>
            <a:xfrm>
              <a:off x="1308296" y="2050072"/>
              <a:ext cx="3981156" cy="4012018"/>
              <a:chOff x="1308296" y="2050072"/>
              <a:chExt cx="3981156" cy="4012018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05DCB41D-7401-49ED-939E-C77939208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08296" y="2050072"/>
                <a:ext cx="3981156" cy="4012018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0A9E05-09A3-48E2-B381-03D48E42C6F5}"/>
                  </a:ext>
                </a:extLst>
              </p:cNvPr>
              <p:cNvSpPr/>
              <p:nvPr/>
            </p:nvSpPr>
            <p:spPr>
              <a:xfrm>
                <a:off x="3896751" y="4515729"/>
                <a:ext cx="1026941" cy="168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F0A446-9600-4EF7-A001-30DC38C6F1A2}"/>
                </a:ext>
              </a:extLst>
            </p:cNvPr>
            <p:cNvSpPr/>
            <p:nvPr/>
          </p:nvSpPr>
          <p:spPr>
            <a:xfrm>
              <a:off x="1308297" y="4969565"/>
              <a:ext cx="96434" cy="198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8F71A436-7D89-44EA-A017-6CE88CB9BD19}"/>
              </a:ext>
            </a:extLst>
          </p:cNvPr>
          <p:cNvSpPr txBox="1"/>
          <p:nvPr/>
        </p:nvSpPr>
        <p:spPr>
          <a:xfrm>
            <a:off x="7512150" y="2228671"/>
            <a:ext cx="2862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Milieu réactionnel :</a:t>
            </a:r>
          </a:p>
          <a:p>
            <a:r>
              <a:rPr lang="fr-FR" dirty="0"/>
              <a:t>	10 g de potasse (KOH)</a:t>
            </a:r>
          </a:p>
          <a:p>
            <a:r>
              <a:rPr lang="fr-FR" dirty="0"/>
              <a:t>	10 </a:t>
            </a:r>
            <a:r>
              <a:rPr lang="fr-FR" dirty="0" err="1"/>
              <a:t>mL</a:t>
            </a:r>
            <a:r>
              <a:rPr lang="fr-FR" dirty="0"/>
              <a:t> d’eau distillée</a:t>
            </a:r>
          </a:p>
          <a:p>
            <a:r>
              <a:rPr lang="fr-FR" dirty="0"/>
              <a:t>	10 </a:t>
            </a:r>
            <a:r>
              <a:rPr lang="fr-FR" dirty="0" err="1"/>
              <a:t>mL</a:t>
            </a:r>
            <a:r>
              <a:rPr lang="fr-FR" dirty="0"/>
              <a:t> de benzaldéhyde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E8C8AAA-FA63-4F3D-9CAA-C411B805A940}"/>
              </a:ext>
            </a:extLst>
          </p:cNvPr>
          <p:cNvSpPr txBox="1"/>
          <p:nvPr/>
        </p:nvSpPr>
        <p:spPr>
          <a:xfrm>
            <a:off x="1996061" y="5738089"/>
            <a:ext cx="178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Montage à reflux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8062A-53B4-45D0-909C-61567C8AFEA1}"/>
              </a:ext>
            </a:extLst>
          </p:cNvPr>
          <p:cNvSpPr/>
          <p:nvPr/>
        </p:nvSpPr>
        <p:spPr>
          <a:xfrm>
            <a:off x="5899173" y="5658678"/>
            <a:ext cx="7154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Phydescachim</a:t>
            </a:r>
            <a:r>
              <a:rPr lang="fr-FR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[en ligne]. </a:t>
            </a:r>
            <a:r>
              <a:rPr lang="fr-FR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GeneratePress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2020, </a:t>
            </a:r>
            <a:r>
              <a:rPr lang="fr-FR" sz="14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http://phydescachim.890m.com/wp-content/uploads/2018/08/fiche-reflux.pdf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[consulté le 15 mars 2020]</a:t>
            </a:r>
          </a:p>
        </p:txBody>
      </p:sp>
    </p:spTree>
    <p:extLst>
      <p:ext uri="{BB962C8B-B14F-4D97-AF65-F5344CB8AC3E}">
        <p14:creationId xmlns:p14="http://schemas.microsoft.com/office/powerpoint/2010/main" val="314161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C1AD1-B93B-485C-9AA3-8C9B3716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Extraction liquide-liquide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5B40327-D39F-4F72-B68A-A0F04267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C80848-2A76-4EC5-832D-D4ECB6326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363" y="2138157"/>
            <a:ext cx="2935484" cy="34326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F691F66-7797-4ADB-AED1-49A79DDDE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44" y="1997314"/>
            <a:ext cx="4223166" cy="38246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85A787-9409-4958-8A03-7A0349362B29}"/>
              </a:ext>
            </a:extLst>
          </p:cNvPr>
          <p:cNvSpPr/>
          <p:nvPr/>
        </p:nvSpPr>
        <p:spPr>
          <a:xfrm>
            <a:off x="5526157" y="5971577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Utopia-Regular"/>
              </a:rPr>
              <a:t>Anne-Sophie B</a:t>
            </a:r>
            <a:r>
              <a:rPr lang="fr-FR" sz="1100" dirty="0">
                <a:latin typeface="Utopia-Regular"/>
              </a:rPr>
              <a:t>ERNARD </a:t>
            </a:r>
            <a:r>
              <a:rPr lang="fr-FR" sz="1600" dirty="0">
                <a:latin typeface="Utopia-Regular"/>
              </a:rPr>
              <a:t>et al. </a:t>
            </a:r>
            <a:r>
              <a:rPr lang="fr-FR" sz="1600" i="1" dirty="0">
                <a:latin typeface="Utopia-Italic"/>
              </a:rPr>
              <a:t>Techniques expérimentales en chimie</a:t>
            </a:r>
            <a:r>
              <a:rPr lang="fr-FR" sz="1600" dirty="0">
                <a:latin typeface="Utopia-Regular"/>
              </a:rPr>
              <a:t>. Dunod, 2018.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14E264-B633-4A96-84FD-19F4D8C2F0AF}"/>
              </a:ext>
            </a:extLst>
          </p:cNvPr>
          <p:cNvSpPr txBox="1"/>
          <p:nvPr/>
        </p:nvSpPr>
        <p:spPr>
          <a:xfrm>
            <a:off x="286187" y="2306888"/>
            <a:ext cx="324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Solvants :</a:t>
            </a:r>
          </a:p>
          <a:p>
            <a:r>
              <a:rPr lang="fr-FR" dirty="0"/>
              <a:t>	Eau (brut réactionnel)</a:t>
            </a:r>
          </a:p>
          <a:p>
            <a:r>
              <a:rPr lang="fr-FR" dirty="0"/>
              <a:t>	Ether </a:t>
            </a:r>
            <a:r>
              <a:rPr lang="fr-FR" dirty="0" err="1"/>
              <a:t>diéthylique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297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293AC-FE11-40C6-8524-2BCB40CC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Évaporateur rotatif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7662D6B-7B06-4E88-AF01-B1A6EF92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5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2C1506-5A9A-4E4E-A17D-4864258A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33" y="1956209"/>
            <a:ext cx="7325333" cy="3796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A2B35C-9626-4C99-8B03-F387E79A6EED}"/>
              </a:ext>
            </a:extLst>
          </p:cNvPr>
          <p:cNvSpPr/>
          <p:nvPr/>
        </p:nvSpPr>
        <p:spPr>
          <a:xfrm>
            <a:off x="5526157" y="5971577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Utopia-Regular"/>
              </a:rPr>
              <a:t>Anne-Sophie B</a:t>
            </a:r>
            <a:r>
              <a:rPr lang="fr-FR" sz="1100" dirty="0">
                <a:latin typeface="Utopia-Regular"/>
              </a:rPr>
              <a:t>ERNARD </a:t>
            </a:r>
            <a:r>
              <a:rPr lang="fr-FR" sz="1600" dirty="0">
                <a:latin typeface="Utopia-Regular"/>
              </a:rPr>
              <a:t>et al. </a:t>
            </a:r>
            <a:r>
              <a:rPr lang="fr-FR" sz="1600" i="1" dirty="0">
                <a:latin typeface="Utopia-Italic"/>
              </a:rPr>
              <a:t>Techniques expérimentales en chimie</a:t>
            </a:r>
            <a:r>
              <a:rPr lang="fr-FR" sz="1600" dirty="0">
                <a:latin typeface="Utopia-Regular"/>
              </a:rPr>
              <a:t>. Dunod, 2018.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6272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9AC4B-193F-41BC-A407-4F5F8EFD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Séparation solide-liquide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8DC5F4E-9B25-4AA2-B5D1-C3B48FB9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B958F3-DCB2-4F43-9F4E-DEA5F62EF4FD}"/>
              </a:ext>
            </a:extLst>
          </p:cNvPr>
          <p:cNvSpPr/>
          <p:nvPr/>
        </p:nvSpPr>
        <p:spPr>
          <a:xfrm>
            <a:off x="5526157" y="5971577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Utopia-Regular"/>
              </a:rPr>
              <a:t>Anne-Sophie B</a:t>
            </a:r>
            <a:r>
              <a:rPr lang="fr-FR" sz="1100" dirty="0">
                <a:latin typeface="Utopia-Regular"/>
              </a:rPr>
              <a:t>ERNARD </a:t>
            </a:r>
            <a:r>
              <a:rPr lang="fr-FR" sz="1600" dirty="0">
                <a:latin typeface="Utopia-Regular"/>
              </a:rPr>
              <a:t>et al. </a:t>
            </a:r>
            <a:r>
              <a:rPr lang="fr-FR" sz="1600" i="1" dirty="0">
                <a:latin typeface="Utopia-Italic"/>
              </a:rPr>
              <a:t>Techniques expérimentales en chimie</a:t>
            </a:r>
            <a:r>
              <a:rPr lang="fr-FR" sz="1600" dirty="0">
                <a:latin typeface="Utopia-Regular"/>
              </a:rPr>
              <a:t>. Dunod, 2018.</a:t>
            </a:r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98044F-F16F-4E73-93C1-B87B5B8CE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36" y="1975268"/>
            <a:ext cx="3052029" cy="37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4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E0C57-567F-42A7-9F12-49744A5D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Chromatographie sur couche mince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48B981F-FF95-4B58-8734-175E3CE5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213DB9-C09B-4E63-B713-27BF9E44A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910716"/>
            <a:ext cx="2799471" cy="413781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E61B10F-A48C-4D2F-9B21-01D72E275F84}"/>
              </a:ext>
            </a:extLst>
          </p:cNvPr>
          <p:cNvSpPr txBox="1"/>
          <p:nvPr/>
        </p:nvSpPr>
        <p:spPr>
          <a:xfrm>
            <a:off x="4961209" y="2371134"/>
            <a:ext cx="64430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Dépôts : </a:t>
            </a:r>
          </a:p>
          <a:p>
            <a:r>
              <a:rPr lang="fr-FR" dirty="0"/>
              <a:t>1 – Benzaldéhyde</a:t>
            </a:r>
          </a:p>
          <a:p>
            <a:r>
              <a:rPr lang="fr-FR" dirty="0"/>
              <a:t>2 – Phase organique (attente : alcool benzylique)</a:t>
            </a:r>
          </a:p>
          <a:p>
            <a:r>
              <a:rPr lang="fr-FR" dirty="0"/>
              <a:t>3 – Alcool benzylique</a:t>
            </a:r>
          </a:p>
          <a:p>
            <a:r>
              <a:rPr lang="fr-FR" dirty="0"/>
              <a:t>4 – Solide extrait de la phase aqueuse (attente : acide benzoïque)</a:t>
            </a:r>
          </a:p>
          <a:p>
            <a:r>
              <a:rPr lang="fr-FR" dirty="0"/>
              <a:t>5 – Acide benzoïque</a:t>
            </a:r>
          </a:p>
          <a:p>
            <a:endParaRPr lang="fr-FR" dirty="0"/>
          </a:p>
          <a:p>
            <a:r>
              <a:rPr lang="fr-FR" dirty="0"/>
              <a:t>Éluant :</a:t>
            </a:r>
          </a:p>
          <a:p>
            <a:r>
              <a:rPr lang="fr-FR" dirty="0"/>
              <a:t>	</a:t>
            </a:r>
            <a:r>
              <a:rPr lang="fr-FR" dirty="0" err="1"/>
              <a:t>Cylclohexane</a:t>
            </a:r>
            <a:r>
              <a:rPr lang="fr-FR" dirty="0"/>
              <a:t> (5/6)</a:t>
            </a:r>
          </a:p>
          <a:p>
            <a:r>
              <a:rPr lang="fr-FR" dirty="0"/>
              <a:t>	Ethanoate d’éthyle (1/6)</a:t>
            </a:r>
          </a:p>
        </p:txBody>
      </p:sp>
    </p:spTree>
    <p:extLst>
      <p:ext uri="{BB962C8B-B14F-4D97-AF65-F5344CB8AC3E}">
        <p14:creationId xmlns:p14="http://schemas.microsoft.com/office/powerpoint/2010/main" val="276657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E0C57-567F-42A7-9F12-49744A5D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Chromatographie sur couche mince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48B981F-FF95-4B58-8734-175E3CE5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61B10F-A48C-4D2F-9B21-01D72E275F84}"/>
              </a:ext>
            </a:extLst>
          </p:cNvPr>
          <p:cNvSpPr txBox="1"/>
          <p:nvPr/>
        </p:nvSpPr>
        <p:spPr>
          <a:xfrm>
            <a:off x="4961209" y="2371134"/>
            <a:ext cx="64430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Dépôts : </a:t>
            </a:r>
          </a:p>
          <a:p>
            <a:r>
              <a:rPr lang="fr-FR" dirty="0"/>
              <a:t>1 – Benzaldéhyde</a:t>
            </a:r>
          </a:p>
          <a:p>
            <a:r>
              <a:rPr lang="fr-FR" dirty="0"/>
              <a:t>2 – Phase organique (attente : alcool benzylique)</a:t>
            </a:r>
          </a:p>
          <a:p>
            <a:r>
              <a:rPr lang="fr-FR" dirty="0"/>
              <a:t>3 – Alcool benzylique</a:t>
            </a:r>
          </a:p>
          <a:p>
            <a:r>
              <a:rPr lang="fr-FR" dirty="0"/>
              <a:t>4 – Solide extrait de la phase aqueuse (attente : acide benzoïque)</a:t>
            </a:r>
          </a:p>
          <a:p>
            <a:r>
              <a:rPr lang="fr-FR" dirty="0"/>
              <a:t>5 – Acide benzoïque</a:t>
            </a:r>
          </a:p>
          <a:p>
            <a:endParaRPr lang="fr-FR" dirty="0"/>
          </a:p>
          <a:p>
            <a:r>
              <a:rPr lang="fr-FR" dirty="0"/>
              <a:t>Éluant :</a:t>
            </a:r>
          </a:p>
          <a:p>
            <a:r>
              <a:rPr lang="fr-FR" dirty="0"/>
              <a:t>	</a:t>
            </a:r>
            <a:r>
              <a:rPr lang="fr-FR" dirty="0" err="1"/>
              <a:t>Cylclohexane</a:t>
            </a:r>
            <a:r>
              <a:rPr lang="fr-FR" dirty="0"/>
              <a:t> (5/6)</a:t>
            </a:r>
          </a:p>
          <a:p>
            <a:r>
              <a:rPr lang="fr-FR" dirty="0"/>
              <a:t>	Ethanoate d’éthyle (1/6)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31D402-A3CD-4EBE-ADF2-A4AB72BC8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3112"/>
            <a:ext cx="2770952" cy="41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0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F1CE6F-61ED-4CCF-8595-9137D78B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la température de fusion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89E53E-7251-4A7B-B559-00EE6770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9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7887C2-DE46-414A-AFB8-7B6157ADE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05" y="2267157"/>
            <a:ext cx="5675145" cy="2853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3894F3-FE70-4257-BBF5-9592F9C04B74}"/>
              </a:ext>
            </a:extLst>
          </p:cNvPr>
          <p:cNvSpPr/>
          <p:nvPr/>
        </p:nvSpPr>
        <p:spPr>
          <a:xfrm>
            <a:off x="5526157" y="5971577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Utopia-Regular"/>
              </a:rPr>
              <a:t>Anne-Sophie B</a:t>
            </a:r>
            <a:r>
              <a:rPr lang="fr-FR" sz="1100" dirty="0">
                <a:latin typeface="Utopia-Regular"/>
              </a:rPr>
              <a:t>ERNARD </a:t>
            </a:r>
            <a:r>
              <a:rPr lang="fr-FR" sz="1600" dirty="0">
                <a:latin typeface="Utopia-Regular"/>
              </a:rPr>
              <a:t>et al. </a:t>
            </a:r>
            <a:r>
              <a:rPr lang="fr-FR" sz="1600" i="1" dirty="0">
                <a:latin typeface="Utopia-Italic"/>
              </a:rPr>
              <a:t>Techniques expérimentales en chimie</a:t>
            </a:r>
            <a:r>
              <a:rPr lang="fr-FR" sz="1600" dirty="0">
                <a:latin typeface="Utopia-Regular"/>
              </a:rPr>
              <a:t>. Dunod, 2018.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FB4D8CD-9BE9-429B-A2DC-71D2EA8CB501}"/>
                  </a:ext>
                </a:extLst>
              </p:cNvPr>
              <p:cNvSpPr txBox="1"/>
              <p:nvPr/>
            </p:nvSpPr>
            <p:spPr>
              <a:xfrm>
                <a:off x="7574697" y="2546252"/>
                <a:ext cx="3179298" cy="715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Acide benzoïque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𝑓𝑢𝑠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𝑡𝑎𝑏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=122,4 °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FB4D8CD-9BE9-429B-A2DC-71D2EA8CB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697" y="2546252"/>
                <a:ext cx="3179298" cy="715773"/>
              </a:xfrm>
              <a:prstGeom prst="rect">
                <a:avLst/>
              </a:prstGeom>
              <a:blipFill>
                <a:blip r:embed="rId3"/>
                <a:stretch>
                  <a:fillRect l="-1727" t="-5128" b="-25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25172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335</TotalTime>
  <Words>281</Words>
  <Application>Microsoft Office PowerPoint</Application>
  <PresentationFormat>Grand écran</PresentationFormat>
  <Paragraphs>64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Cambria Math</vt:lpstr>
      <vt:lpstr>Utopia-Italic</vt:lpstr>
      <vt:lpstr>Utopia-Regular</vt:lpstr>
      <vt:lpstr>Rétrospective</vt:lpstr>
      <vt:lpstr>Séparations, purifications, contrôles de pureté </vt:lpstr>
      <vt:lpstr>Réaction de Cannizzaro</vt:lpstr>
      <vt:lpstr>Réaction de Cannizzaro</vt:lpstr>
      <vt:lpstr>Extraction liquide-liquide</vt:lpstr>
      <vt:lpstr>Évaporateur rotatif</vt:lpstr>
      <vt:lpstr>Séparation solide-liquide </vt:lpstr>
      <vt:lpstr>Chromatographie sur couche mince</vt:lpstr>
      <vt:lpstr>Chromatographie sur couche mince</vt:lpstr>
      <vt:lpstr>Mesure de la température de fusion</vt:lpstr>
      <vt:lpstr>Mesure de l’indice optique</vt:lpstr>
      <vt:lpstr>Montage de recristallisation</vt:lpstr>
      <vt:lpstr>Montage de distillation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 </dc:title>
  <dc:creator>Rémy BONNEMORT</dc:creator>
  <cp:lastModifiedBy>Rémy BONNEMORT</cp:lastModifiedBy>
  <cp:revision>16</cp:revision>
  <dcterms:created xsi:type="dcterms:W3CDTF">2020-03-15T13:11:31Z</dcterms:created>
  <dcterms:modified xsi:type="dcterms:W3CDTF">2020-06-19T15:41:07Z</dcterms:modified>
</cp:coreProperties>
</file>