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6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93F02-9EC0-45FF-8720-A00CA3700D33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8B3DA-5DB6-429A-94DB-B1798B29A8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97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1FDA-3969-490E-BF81-06295E935B8F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1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A156-582D-4958-8072-1685BCA8EEBC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69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A104-6E57-4772-BA75-83E5B127BC1F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65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0332-44F1-492E-A887-48A4E961A4EF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54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ED34-08D8-4B3E-ABA0-12CFDA38955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46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5222-4535-4B81-836F-A461C7C0DF28}" type="datetime1">
              <a:rPr lang="fr-FR" smtClean="0"/>
              <a:t>12/06/2020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56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9F90-1F65-4ED1-ABB4-432EFF96D60E}" type="datetime1">
              <a:rPr lang="fr-FR" smtClean="0"/>
              <a:t>12/06/2020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15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148A-83D8-4982-A416-989443033FB2}" type="datetime1">
              <a:rPr lang="fr-FR" smtClean="0"/>
              <a:t>12/06/2020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91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DCEC-2A12-45A2-8BED-BC5803AD66DC}" type="datetime1">
              <a:rPr lang="fr-FR" smtClean="0"/>
              <a:t>12/06/2020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59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4F31CA-F57B-40F5-9D8C-AB005ACC23B3}" type="datetime1">
              <a:rPr lang="fr-FR" smtClean="0"/>
              <a:t>12/06/2020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62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46C0-E1BD-4C05-96EF-597158FBC288}" type="datetime1">
              <a:rPr lang="fr-FR" smtClean="0"/>
              <a:t>12/06/2020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97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C9061B-CFB6-4E4C-A4EC-F6CFC18B0AF3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00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rs.fr/publications/bdd/fichetox/fiche.html?refINRS=FICHETOX_17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F25D0-1DF7-4352-BC93-49C8418F5E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5400" dirty="0"/>
              <a:t>Chimie durable	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0C0F4B-E921-458D-822C-99A41A8C3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i="1" cap="none" spc="0" dirty="0"/>
              <a:t>Agrégation 2020</a:t>
            </a:r>
          </a:p>
          <a:p>
            <a:r>
              <a:rPr lang="fr-FR" cap="none" spc="0" dirty="0"/>
              <a:t>Rémy BONNEMORT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89C604-85ED-4C1E-A449-7DB05F16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817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23E034-33D8-4D0B-A513-3A7D2688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Boutons en galalithe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121F61-8661-4AB7-9B2D-525AE66E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10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4C865C-E2A6-454B-93A4-CBAAC2355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782" y="2025748"/>
            <a:ext cx="4542693" cy="381586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6BB7F8-5B2B-49CB-90DB-EFF46B706CCD}"/>
              </a:ext>
            </a:extLst>
          </p:cNvPr>
          <p:cNvSpPr txBox="1"/>
          <p:nvPr/>
        </p:nvSpPr>
        <p:spPr>
          <a:xfrm>
            <a:off x="7385538" y="2264897"/>
            <a:ext cx="4332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Boutons de la RAAF (Force Aérienne Royal Australienne)</a:t>
            </a:r>
          </a:p>
          <a:p>
            <a:r>
              <a:rPr lang="fr-FR" dirty="0"/>
              <a:t>Datant d’avant 1953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21358-B36C-44A1-9C08-EC4B563D2EBF}"/>
              </a:ext>
            </a:extLst>
          </p:cNvPr>
          <p:cNvSpPr/>
          <p:nvPr/>
        </p:nvSpPr>
        <p:spPr>
          <a:xfrm>
            <a:off x="11142682" y="5999713"/>
            <a:ext cx="1049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Utopia-Regular"/>
              </a:rPr>
              <a:t>Wikipédia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98785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E6576-743C-43A8-BDE9-4ED52366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Produits chimiques : un danger environnemental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AAA97E-86F9-4F2E-A6FA-C17CA25B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301039C-B9DC-4D18-9D63-07C4EA988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907" y="2051267"/>
            <a:ext cx="2673212" cy="275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4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F92878-7898-4C49-8255-BEA8B05FE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chimie et le développement durable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4F15A9-FB8A-4E15-BA4D-C6BCE2E1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3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E68393-1562-4AA5-B3D7-9F21952176A3}"/>
              </a:ext>
            </a:extLst>
          </p:cNvPr>
          <p:cNvSpPr/>
          <p:nvPr/>
        </p:nvSpPr>
        <p:spPr>
          <a:xfrm>
            <a:off x="3405809" y="5981556"/>
            <a:ext cx="9578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Utopia-Regular"/>
                <a:ea typeface="Calibri" panose="020F0502020204030204" pitchFamily="34" charset="0"/>
                <a:cs typeface="Utopia-Regular"/>
              </a:rPr>
              <a:t>Thierry </a:t>
            </a:r>
            <a:r>
              <a:rPr lang="fr-FR" cap="small" dirty="0" err="1">
                <a:solidFill>
                  <a:srgbClr val="000000"/>
                </a:solidFill>
                <a:latin typeface="Utopia-Regular"/>
                <a:ea typeface="Calibri" panose="020F0502020204030204" pitchFamily="34" charset="0"/>
                <a:cs typeface="Utopia-Regular"/>
              </a:rPr>
              <a:t>Dulaurans</a:t>
            </a:r>
            <a:r>
              <a:rPr lang="fr-FR" dirty="0">
                <a:solidFill>
                  <a:srgbClr val="000000"/>
                </a:solidFill>
                <a:latin typeface="Utopia-Regular"/>
                <a:ea typeface="Calibri" panose="020F0502020204030204" pitchFamily="34" charset="0"/>
                <a:cs typeface="Utopia-Regular"/>
              </a:rPr>
              <a:t>. </a:t>
            </a:r>
            <a:r>
              <a:rPr lang="fr-FR" i="1" dirty="0">
                <a:solidFill>
                  <a:srgbClr val="000000"/>
                </a:solidFill>
                <a:latin typeface="Utopia-Regular"/>
                <a:ea typeface="Calibri" panose="020F0502020204030204" pitchFamily="34" charset="0"/>
                <a:cs typeface="Utopia-Regular"/>
              </a:rPr>
              <a:t>Physique Chimie, Terminale S </a:t>
            </a:r>
            <a:r>
              <a:rPr lang="fr-FR" sz="1200" i="1" dirty="0">
                <a:solidFill>
                  <a:srgbClr val="000000"/>
                </a:solidFill>
                <a:latin typeface="Utopia-Regular"/>
                <a:ea typeface="Calibri" panose="020F0502020204030204" pitchFamily="34" charset="0"/>
                <a:cs typeface="Utopia-Regular"/>
              </a:rPr>
              <a:t>enseignement spécifique</a:t>
            </a:r>
            <a:r>
              <a:rPr lang="fr-FR" i="1" dirty="0">
                <a:solidFill>
                  <a:srgbClr val="000000"/>
                </a:solidFill>
                <a:latin typeface="Utopia-Regular"/>
                <a:ea typeface="Calibri" panose="020F0502020204030204" pitchFamily="34" charset="0"/>
                <a:cs typeface="Utopia-Regular"/>
              </a:rPr>
              <a:t>. </a:t>
            </a:r>
            <a:r>
              <a:rPr lang="fr-FR" dirty="0">
                <a:solidFill>
                  <a:srgbClr val="000000"/>
                </a:solidFill>
                <a:latin typeface="Utopia-Regular"/>
                <a:ea typeface="Calibri" panose="020F0502020204030204" pitchFamily="34" charset="0"/>
                <a:cs typeface="Utopia-Regular"/>
              </a:rPr>
              <a:t>Hachette Education (2012)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7A6B79E-E57C-4633-9B3B-F582ECDA5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527" y="1912280"/>
            <a:ext cx="4232617" cy="389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3AABA1-7002-42F0-9899-179AECE6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Douze principes de la chimie verte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1F0CB6-CCEB-4AA6-9742-D0A0D268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4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A69C4EEC-8ED2-466B-A2A9-0A9EB83FC102}"/>
              </a:ext>
            </a:extLst>
          </p:cNvPr>
          <p:cNvGrpSpPr/>
          <p:nvPr/>
        </p:nvGrpSpPr>
        <p:grpSpPr>
          <a:xfrm>
            <a:off x="884148" y="1999503"/>
            <a:ext cx="10739153" cy="4198138"/>
            <a:chOff x="473330" y="1569163"/>
            <a:chExt cx="11600841" cy="4775828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59C4F5C8-DA47-45FB-92E1-13C0485EF77A}"/>
                </a:ext>
              </a:extLst>
            </p:cNvPr>
            <p:cNvGrpSpPr/>
            <p:nvPr/>
          </p:nvGrpSpPr>
          <p:grpSpPr>
            <a:xfrm>
              <a:off x="1650750" y="1925336"/>
              <a:ext cx="8576175" cy="3786483"/>
              <a:chOff x="1650750" y="1925336"/>
              <a:chExt cx="8576175" cy="3786483"/>
            </a:xfrm>
          </p:grpSpPr>
          <p:sp>
            <p:nvSpPr>
              <p:cNvPr id="30" name="Rectangle : coins arrondis 29">
                <a:extLst>
                  <a:ext uri="{FF2B5EF4-FFF2-40B4-BE49-F238E27FC236}">
                    <a16:creationId xmlns:a16="http://schemas.microsoft.com/office/drawing/2014/main" id="{221CB7E3-3284-4108-B4B0-CFE8473FBD2C}"/>
                  </a:ext>
                </a:extLst>
              </p:cNvPr>
              <p:cNvSpPr/>
              <p:nvPr/>
            </p:nvSpPr>
            <p:spPr>
              <a:xfrm>
                <a:off x="4171950" y="3289940"/>
                <a:ext cx="3533775" cy="1057275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3200" dirty="0"/>
                  <a:t>CHIMIE VERTE</a:t>
                </a:r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A023584E-B728-4865-9215-8CBA89F1D3CF}"/>
                  </a:ext>
                </a:extLst>
              </p:cNvPr>
              <p:cNvSpPr/>
              <p:nvPr/>
            </p:nvSpPr>
            <p:spPr>
              <a:xfrm>
                <a:off x="5668837" y="1925336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dirty="0"/>
                  <a:t>1</a:t>
                </a:r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A43B8C47-784A-4BD6-A706-C864031BDF44}"/>
                  </a:ext>
                </a:extLst>
              </p:cNvPr>
              <p:cNvSpPr/>
              <p:nvPr/>
            </p:nvSpPr>
            <p:spPr>
              <a:xfrm>
                <a:off x="1650750" y="3539052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fr-FR" sz="2000" b="1" dirty="0"/>
                  <a:t>10</a:t>
                </a:r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D4902321-03EE-4034-890F-CD4836B11449}"/>
                  </a:ext>
                </a:extLst>
              </p:cNvPr>
              <p:cNvSpPr/>
              <p:nvPr/>
            </p:nvSpPr>
            <p:spPr>
              <a:xfrm>
                <a:off x="2463675" y="4347215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dirty="0"/>
                  <a:t>9</a:t>
                </a: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CC13D18B-9084-4B5E-9105-892D57EFE9AD}"/>
                  </a:ext>
                </a:extLst>
              </p:cNvPr>
              <p:cNvSpPr/>
              <p:nvPr/>
            </p:nvSpPr>
            <p:spPr>
              <a:xfrm>
                <a:off x="7435725" y="2105743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dirty="0"/>
                  <a:t>2</a:t>
                </a: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296671C3-01F6-42DD-A43F-9AC21B67EF6E}"/>
                  </a:ext>
                </a:extLst>
              </p:cNvPr>
              <p:cNvSpPr/>
              <p:nvPr/>
            </p:nvSpPr>
            <p:spPr>
              <a:xfrm>
                <a:off x="8874000" y="27499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dirty="0"/>
                  <a:t>3</a:t>
                </a:r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A2C30677-78B3-4DB6-B541-5D7CC2D88ABE}"/>
                  </a:ext>
                </a:extLst>
              </p:cNvPr>
              <p:cNvSpPr/>
              <p:nvPr/>
            </p:nvSpPr>
            <p:spPr>
              <a:xfrm>
                <a:off x="9686925" y="3548577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dirty="0"/>
                  <a:t>4</a:t>
                </a:r>
              </a:p>
            </p:txBody>
          </p: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84257438-99E6-483A-ADA0-986FE5772EF1}"/>
                  </a:ext>
                </a:extLst>
              </p:cNvPr>
              <p:cNvSpPr/>
              <p:nvPr/>
            </p:nvSpPr>
            <p:spPr>
              <a:xfrm>
                <a:off x="8874000" y="4347215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dirty="0"/>
                  <a:t>5</a:t>
                </a:r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8E1EA0BB-B764-4E29-B471-89AAE82B733A}"/>
                  </a:ext>
                </a:extLst>
              </p:cNvPr>
              <p:cNvSpPr/>
              <p:nvPr/>
            </p:nvSpPr>
            <p:spPr>
              <a:xfrm>
                <a:off x="7435725" y="4997069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dirty="0"/>
                  <a:t>6</a:t>
                </a:r>
              </a:p>
            </p:txBody>
          </p: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BBD6B595-A279-4603-A17C-6FE21C2FE98C}"/>
                  </a:ext>
                </a:extLst>
              </p:cNvPr>
              <p:cNvSpPr/>
              <p:nvPr/>
            </p:nvSpPr>
            <p:spPr>
              <a:xfrm>
                <a:off x="5668837" y="5171819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dirty="0"/>
                  <a:t>7</a:t>
                </a:r>
              </a:p>
            </p:txBody>
          </p:sp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7E4FFB39-55E1-4C62-ADAF-516CC2353FB5}"/>
                  </a:ext>
                </a:extLst>
              </p:cNvPr>
              <p:cNvSpPr/>
              <p:nvPr/>
            </p:nvSpPr>
            <p:spPr>
              <a:xfrm>
                <a:off x="3901949" y="4991412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dirty="0"/>
                  <a:t>8</a:t>
                </a:r>
              </a:p>
            </p:txBody>
          </p: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2F55E3BA-C5FD-4B04-9F61-26A5E0CBAC9F}"/>
                  </a:ext>
                </a:extLst>
              </p:cNvPr>
              <p:cNvSpPr/>
              <p:nvPr/>
            </p:nvSpPr>
            <p:spPr>
              <a:xfrm>
                <a:off x="2463675" y="27499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fr-FR" sz="2000" b="1" dirty="0"/>
                  <a:t>11</a:t>
                </a:r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6340AEA9-8ACC-4451-905F-EB4B467D8D78}"/>
                  </a:ext>
                </a:extLst>
              </p:cNvPr>
              <p:cNvSpPr/>
              <p:nvPr/>
            </p:nvSpPr>
            <p:spPr>
              <a:xfrm>
                <a:off x="3901950" y="2100086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fr-FR" sz="2000" b="1" dirty="0"/>
                  <a:t>12</a:t>
                </a:r>
              </a:p>
            </p:txBody>
          </p:sp>
        </p:grp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D5862761-634F-47E4-8CED-740D2D561184}"/>
                </a:ext>
              </a:extLst>
            </p:cNvPr>
            <p:cNvSpPr txBox="1"/>
            <p:nvPr/>
          </p:nvSpPr>
          <p:spPr>
            <a:xfrm>
              <a:off x="5336204" y="1569163"/>
              <a:ext cx="1205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accent4">
                      <a:lumMod val="50000"/>
                    </a:schemeClr>
                  </a:solidFill>
                </a:rPr>
                <a:t>Prévention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4F7F5E1-0A77-42D3-99BD-8C060BF4231D}"/>
                </a:ext>
              </a:extLst>
            </p:cNvPr>
            <p:cNvSpPr txBox="1"/>
            <p:nvPr/>
          </p:nvSpPr>
          <p:spPr>
            <a:xfrm>
              <a:off x="6966762" y="1747436"/>
              <a:ext cx="2017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accent4">
                      <a:lumMod val="50000"/>
                    </a:schemeClr>
                  </a:solidFill>
                </a:rPr>
                <a:t>Économie d’atomes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7FEE622B-5A97-407D-A76C-9440F9D4A087}"/>
                </a:ext>
              </a:extLst>
            </p:cNvPr>
            <p:cNvSpPr txBox="1"/>
            <p:nvPr/>
          </p:nvSpPr>
          <p:spPr>
            <a:xfrm>
              <a:off x="9420720" y="2684094"/>
              <a:ext cx="2106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accent4">
                      <a:lumMod val="50000"/>
                    </a:schemeClr>
                  </a:solidFill>
                </a:rPr>
                <a:t>Synthèses plus sûres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1C870C2B-24F0-4604-A23D-00877238F90E}"/>
                </a:ext>
              </a:extLst>
            </p:cNvPr>
            <p:cNvSpPr txBox="1"/>
            <p:nvPr/>
          </p:nvSpPr>
          <p:spPr>
            <a:xfrm>
              <a:off x="10189843" y="3356912"/>
              <a:ext cx="18031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4">
                      <a:lumMod val="50000"/>
                    </a:schemeClr>
                  </a:solidFill>
                </a:rPr>
                <a:t>Concevoir des produits moins toxiques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CA930BC7-CC16-4E90-8F62-25B7C9179E4F}"/>
                </a:ext>
              </a:extLst>
            </p:cNvPr>
            <p:cNvSpPr txBox="1"/>
            <p:nvPr/>
          </p:nvSpPr>
          <p:spPr>
            <a:xfrm>
              <a:off x="8874000" y="4887214"/>
              <a:ext cx="32001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accent4">
                      <a:lumMod val="50000"/>
                    </a:schemeClr>
                  </a:solidFill>
                </a:rPr>
                <a:t>Solvants et auxiliaires alternatifs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5186305A-9079-4A92-87B3-1540C5FE60D0}"/>
                </a:ext>
              </a:extLst>
            </p:cNvPr>
            <p:cNvSpPr txBox="1"/>
            <p:nvPr/>
          </p:nvSpPr>
          <p:spPr>
            <a:xfrm>
              <a:off x="7113188" y="5520387"/>
              <a:ext cx="2030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accent4">
                      <a:lumMod val="50000"/>
                    </a:schemeClr>
                  </a:solidFill>
                </a:rPr>
                <a:t>Économie d’énergie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980CC31A-120D-4F00-B3B4-CECC0C93AA07}"/>
                </a:ext>
              </a:extLst>
            </p:cNvPr>
            <p:cNvSpPr txBox="1"/>
            <p:nvPr/>
          </p:nvSpPr>
          <p:spPr>
            <a:xfrm>
              <a:off x="4673106" y="5698660"/>
              <a:ext cx="25314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4">
                      <a:lumMod val="50000"/>
                    </a:schemeClr>
                  </a:solidFill>
                </a:rPr>
                <a:t>Privilégier les ressources </a:t>
              </a:r>
            </a:p>
            <a:p>
              <a:pPr algn="ctr"/>
              <a:r>
                <a:rPr lang="fr-FR" dirty="0">
                  <a:solidFill>
                    <a:schemeClr val="accent4">
                      <a:lumMod val="50000"/>
                    </a:schemeClr>
                  </a:solidFill>
                </a:rPr>
                <a:t>renouvelables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7339586D-AEA8-4A22-B62F-3144A10F657C}"/>
                </a:ext>
              </a:extLst>
            </p:cNvPr>
            <p:cNvSpPr txBox="1"/>
            <p:nvPr/>
          </p:nvSpPr>
          <p:spPr>
            <a:xfrm>
              <a:off x="2131871" y="5454753"/>
              <a:ext cx="20260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4">
                      <a:lumMod val="50000"/>
                    </a:schemeClr>
                  </a:solidFill>
                </a:rPr>
                <a:t>Réduire la quantité </a:t>
              </a:r>
            </a:p>
            <a:p>
              <a:pPr algn="ctr"/>
              <a:r>
                <a:rPr lang="fr-FR" dirty="0">
                  <a:solidFill>
                    <a:schemeClr val="accent4">
                      <a:lumMod val="50000"/>
                    </a:schemeClr>
                  </a:solidFill>
                </a:rPr>
                <a:t>de produits dérivés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8B7ED807-4736-4FE2-A36D-1BD4F3A41B94}"/>
                </a:ext>
              </a:extLst>
            </p:cNvPr>
            <p:cNvSpPr txBox="1"/>
            <p:nvPr/>
          </p:nvSpPr>
          <p:spPr>
            <a:xfrm>
              <a:off x="2328618" y="1634948"/>
              <a:ext cx="19986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4">
                      <a:lumMod val="50000"/>
                    </a:schemeClr>
                  </a:solidFill>
                </a:rPr>
                <a:t>Réduire les risques </a:t>
              </a:r>
            </a:p>
            <a:p>
              <a:pPr algn="ctr"/>
              <a:r>
                <a:rPr lang="fr-FR" dirty="0">
                  <a:solidFill>
                    <a:schemeClr val="accent4">
                      <a:lumMod val="50000"/>
                    </a:schemeClr>
                  </a:solidFill>
                </a:rPr>
                <a:t>d’accidents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7480F188-D4D2-4E84-92B0-31F3C1B3E5ED}"/>
                </a:ext>
              </a:extLst>
            </p:cNvPr>
            <p:cNvSpPr txBox="1"/>
            <p:nvPr/>
          </p:nvSpPr>
          <p:spPr>
            <a:xfrm>
              <a:off x="473330" y="2209757"/>
              <a:ext cx="230467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4">
                      <a:lumMod val="50000"/>
                    </a:schemeClr>
                  </a:solidFill>
                </a:rPr>
                <a:t>Analyse en temps réel </a:t>
              </a:r>
            </a:p>
            <a:p>
              <a:pPr algn="ctr"/>
              <a:r>
                <a:rPr lang="fr-FR" dirty="0">
                  <a:solidFill>
                    <a:schemeClr val="accent4">
                      <a:lumMod val="50000"/>
                    </a:schemeClr>
                  </a:solidFill>
                </a:rPr>
                <a:t>pour lutter contre </a:t>
              </a:r>
            </a:p>
            <a:p>
              <a:pPr algn="ctr"/>
              <a:r>
                <a:rPr lang="fr-FR" dirty="0">
                  <a:solidFill>
                    <a:schemeClr val="accent4">
                      <a:lumMod val="50000"/>
                    </a:schemeClr>
                  </a:solidFill>
                </a:rPr>
                <a:t>la pollution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281DD7F6-CA8C-4ED5-B127-9420F12AB544}"/>
                </a:ext>
              </a:extLst>
            </p:cNvPr>
            <p:cNvSpPr txBox="1"/>
            <p:nvPr/>
          </p:nvSpPr>
          <p:spPr>
            <a:xfrm>
              <a:off x="597563" y="4617215"/>
              <a:ext cx="20562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4">
                      <a:lumMod val="50000"/>
                    </a:schemeClr>
                  </a:solidFill>
                </a:rPr>
                <a:t>Préférer les </a:t>
              </a:r>
            </a:p>
            <a:p>
              <a:pPr algn="ctr"/>
              <a:r>
                <a:rPr lang="fr-FR" dirty="0">
                  <a:solidFill>
                    <a:schemeClr val="accent4">
                      <a:lumMod val="50000"/>
                    </a:schemeClr>
                  </a:solidFill>
                </a:rPr>
                <a:t>réactions catalysées</a:t>
              </a:r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99DAF609-6E5E-4A16-99EE-E116DEA8BB66}"/>
                </a:ext>
              </a:extLst>
            </p:cNvPr>
            <p:cNvCxnSpPr>
              <a:cxnSpLocks/>
              <a:stCxn id="42" idx="5"/>
            </p:cNvCxnSpPr>
            <p:nvPr/>
          </p:nvCxnSpPr>
          <p:spPr>
            <a:xfrm>
              <a:off x="4362869" y="2561005"/>
              <a:ext cx="716223" cy="675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E11AAA99-66C8-4B9D-BC45-9638BF67A4AC}"/>
                </a:ext>
              </a:extLst>
            </p:cNvPr>
            <p:cNvCxnSpPr>
              <a:cxnSpLocks/>
              <a:stCxn id="31" idx="4"/>
              <a:endCxn id="30" idx="0"/>
            </p:cNvCxnSpPr>
            <p:nvPr/>
          </p:nvCxnSpPr>
          <p:spPr>
            <a:xfrm>
              <a:off x="5938837" y="2465336"/>
              <a:ext cx="1" cy="8246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95F704C6-41A9-4744-A91C-6A9F871AB839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 flipH="1">
              <a:off x="6798583" y="2566662"/>
              <a:ext cx="716223" cy="670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6A2F3BC7-E30F-4B58-9A72-609752D41E7E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flipH="1">
              <a:off x="7705725" y="3019940"/>
              <a:ext cx="1168275" cy="349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12551456-754C-40B9-BB0B-BC21A736F937}"/>
                </a:ext>
              </a:extLst>
            </p:cNvPr>
            <p:cNvCxnSpPr>
              <a:cxnSpLocks/>
              <a:stCxn id="36" idx="2"/>
              <a:endCxn id="30" idx="3"/>
            </p:cNvCxnSpPr>
            <p:nvPr/>
          </p:nvCxnSpPr>
          <p:spPr>
            <a:xfrm flipH="1">
              <a:off x="7705725" y="3818577"/>
              <a:ext cx="19812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6B3514F6-45C1-4E2D-AFD6-20C522DD7E0E}"/>
                </a:ext>
              </a:extLst>
            </p:cNvPr>
            <p:cNvCxnSpPr>
              <a:cxnSpLocks/>
              <a:stCxn id="32" idx="6"/>
              <a:endCxn id="30" idx="1"/>
            </p:cNvCxnSpPr>
            <p:nvPr/>
          </p:nvCxnSpPr>
          <p:spPr>
            <a:xfrm>
              <a:off x="2190750" y="3809052"/>
              <a:ext cx="1981200" cy="9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BBA25B4F-FB5A-43B7-B72A-DC40C7ABF633}"/>
                </a:ext>
              </a:extLst>
            </p:cNvPr>
            <p:cNvCxnSpPr>
              <a:cxnSpLocks/>
              <a:stCxn id="41" idx="6"/>
            </p:cNvCxnSpPr>
            <p:nvPr/>
          </p:nvCxnSpPr>
          <p:spPr>
            <a:xfrm>
              <a:off x="3003675" y="3019940"/>
              <a:ext cx="1190250" cy="357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35CCB8C1-90B6-4738-AC61-BB6A9A0C2EE1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H="1" flipV="1">
              <a:off x="7705725" y="4247510"/>
              <a:ext cx="1168275" cy="369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65441CC3-6815-4607-ABA5-12C87B13DC5E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 flipV="1">
              <a:off x="6895725" y="4365295"/>
              <a:ext cx="619081" cy="7108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BD67DF6C-055C-464F-9F40-D71A6A87BF23}"/>
                </a:ext>
              </a:extLst>
            </p:cNvPr>
            <p:cNvCxnSpPr>
              <a:cxnSpLocks/>
              <a:stCxn id="39" idx="0"/>
              <a:endCxn id="30" idx="2"/>
            </p:cNvCxnSpPr>
            <p:nvPr/>
          </p:nvCxnSpPr>
          <p:spPr>
            <a:xfrm flipV="1">
              <a:off x="5938837" y="4347215"/>
              <a:ext cx="1" cy="8246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429F6465-09E9-4F69-B06F-EF6390F19AED}"/>
                </a:ext>
              </a:extLst>
            </p:cNvPr>
            <p:cNvCxnSpPr>
              <a:cxnSpLocks/>
              <a:stCxn id="40" idx="7"/>
            </p:cNvCxnSpPr>
            <p:nvPr/>
          </p:nvCxnSpPr>
          <p:spPr>
            <a:xfrm flipV="1">
              <a:off x="4362868" y="4394718"/>
              <a:ext cx="682686" cy="675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CE820257-4BFC-41FD-9F7D-F95D899ED6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2163" y="4264067"/>
              <a:ext cx="1068492" cy="3531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7" name="ZoneTexte 46">
            <a:extLst>
              <a:ext uri="{FF2B5EF4-FFF2-40B4-BE49-F238E27FC236}">
                <a16:creationId xmlns:a16="http://schemas.microsoft.com/office/drawing/2014/main" id="{1BD5F534-78E8-416D-9BF9-6F7613C3F2E2}"/>
              </a:ext>
            </a:extLst>
          </p:cNvPr>
          <p:cNvSpPr txBox="1"/>
          <p:nvPr/>
        </p:nvSpPr>
        <p:spPr>
          <a:xfrm>
            <a:off x="311554" y="3594650"/>
            <a:ext cx="17668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accent4">
                    <a:lumMod val="50000"/>
                  </a:schemeClr>
                </a:solidFill>
              </a:rPr>
              <a:t>Concevoir des </a:t>
            </a:r>
          </a:p>
          <a:p>
            <a:pPr algn="ctr"/>
            <a:r>
              <a:rPr lang="fr-FR" dirty="0">
                <a:solidFill>
                  <a:schemeClr val="accent4">
                    <a:lumMod val="50000"/>
                  </a:schemeClr>
                </a:solidFill>
              </a:rPr>
              <a:t>produits </a:t>
            </a:r>
          </a:p>
          <a:p>
            <a:pPr algn="ctr"/>
            <a:r>
              <a:rPr lang="fr-FR" dirty="0">
                <a:solidFill>
                  <a:schemeClr val="accent4">
                    <a:lumMod val="50000"/>
                  </a:schemeClr>
                </a:solidFill>
              </a:rPr>
              <a:t>(bio)dégradables</a:t>
            </a:r>
          </a:p>
        </p:txBody>
      </p:sp>
    </p:spTree>
    <p:extLst>
      <p:ext uri="{BB962C8B-B14F-4D97-AF65-F5344CB8AC3E}">
        <p14:creationId xmlns:p14="http://schemas.microsoft.com/office/powerpoint/2010/main" val="399445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97A615-56C3-4E0B-BD50-9103C39BB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Cyclohexane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74B8666-8EB3-4227-ACCA-FE34343F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5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DFAAFEE-3917-4E00-BE22-D0DF8420E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17881"/>
            <a:ext cx="5667375" cy="35242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149404A-99E8-4802-9565-B04A0B331CDF}"/>
              </a:ext>
            </a:extLst>
          </p:cNvPr>
          <p:cNvSpPr/>
          <p:nvPr/>
        </p:nvSpPr>
        <p:spPr>
          <a:xfrm>
            <a:off x="2255520" y="6022652"/>
            <a:ext cx="9936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http://www.inrs.fr/publications/bdd/fichetox/fiche.html?refINRS=FICHETOX_17</a:t>
            </a:r>
            <a:r>
              <a:rPr lang="fr-FR" dirty="0"/>
              <a:t>, consulté le 12/06/2020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5B7F3B4-E1CB-4EA7-9295-7659639CA2F8}"/>
              </a:ext>
            </a:extLst>
          </p:cNvPr>
          <p:cNvSpPr txBox="1"/>
          <p:nvPr/>
        </p:nvSpPr>
        <p:spPr>
          <a:xfrm>
            <a:off x="6764655" y="3002843"/>
            <a:ext cx="49008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Symboles : </a:t>
            </a:r>
          </a:p>
          <a:p>
            <a:endParaRPr lang="fr-FR" dirty="0"/>
          </a:p>
          <a:p>
            <a:r>
              <a:rPr lang="fr-FR" dirty="0"/>
              <a:t>	Inflammable</a:t>
            </a:r>
          </a:p>
          <a:p>
            <a:r>
              <a:rPr lang="fr-FR" dirty="0"/>
              <a:t>	CMR (Cancérogène, mutagène, reprotoxique)</a:t>
            </a:r>
          </a:p>
          <a:p>
            <a:r>
              <a:rPr lang="fr-FR" dirty="0"/>
              <a:t>	Nocif (irritant)	</a:t>
            </a:r>
          </a:p>
          <a:p>
            <a:r>
              <a:rPr lang="fr-FR" dirty="0"/>
              <a:t>	Danger pour l’environnement</a:t>
            </a:r>
          </a:p>
        </p:txBody>
      </p:sp>
    </p:spTree>
    <p:extLst>
      <p:ext uri="{BB962C8B-B14F-4D97-AF65-F5344CB8AC3E}">
        <p14:creationId xmlns:p14="http://schemas.microsoft.com/office/powerpoint/2010/main" val="379619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37FB7B-9A9E-4BC3-8847-7039E2EC2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Condensation </a:t>
            </a:r>
            <a:r>
              <a:rPr lang="fr-FR" dirty="0" err="1"/>
              <a:t>aldolique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2FB113-1B79-4E0C-B535-7F8ABFDE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6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CAC907-741A-44EF-9388-9B23269FC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35" y="2178294"/>
            <a:ext cx="10549890" cy="2154555"/>
          </a:xfrm>
          <a:prstGeom prst="rect">
            <a:avLst/>
          </a:prstGeom>
        </p:spPr>
      </p:pic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72C06D3B-1242-4606-83FC-839FB4279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799897"/>
              </p:ext>
            </p:extLst>
          </p:nvPr>
        </p:nvGraphicFramePr>
        <p:xfrm>
          <a:off x="123686" y="4332849"/>
          <a:ext cx="11485217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4784">
                  <a:extLst>
                    <a:ext uri="{9D8B030D-6E8A-4147-A177-3AD203B41FA5}">
                      <a16:colId xmlns:a16="http://schemas.microsoft.com/office/drawing/2014/main" val="3404403253"/>
                    </a:ext>
                  </a:extLst>
                </a:gridCol>
                <a:gridCol w="1696278">
                  <a:extLst>
                    <a:ext uri="{9D8B030D-6E8A-4147-A177-3AD203B41FA5}">
                      <a16:colId xmlns:a16="http://schemas.microsoft.com/office/drawing/2014/main" val="2729414205"/>
                    </a:ext>
                  </a:extLst>
                </a:gridCol>
                <a:gridCol w="2358887">
                  <a:extLst>
                    <a:ext uri="{9D8B030D-6E8A-4147-A177-3AD203B41FA5}">
                      <a16:colId xmlns:a16="http://schemas.microsoft.com/office/drawing/2014/main" val="66620524"/>
                    </a:ext>
                  </a:extLst>
                </a:gridCol>
                <a:gridCol w="5155095">
                  <a:extLst>
                    <a:ext uri="{9D8B030D-6E8A-4147-A177-3AD203B41FA5}">
                      <a16:colId xmlns:a16="http://schemas.microsoft.com/office/drawing/2014/main" val="3148602158"/>
                    </a:ext>
                  </a:extLst>
                </a:gridCol>
                <a:gridCol w="1060173">
                  <a:extLst>
                    <a:ext uri="{9D8B030D-6E8A-4147-A177-3AD203B41FA5}">
                      <a16:colId xmlns:a16="http://schemas.microsoft.com/office/drawing/2014/main" val="3578673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Masses molaires (g/mol)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134,18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136,15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7271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116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4F789B-F42C-4CD3-9FB8-2755FF891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Procédé Boots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885C9C-7DC8-403D-AB62-D2FFF79F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7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66D5FE3-0609-455A-8CCD-987895B8A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927" y="1878430"/>
            <a:ext cx="7755172" cy="41144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30254EE-BBA7-4FFC-8DDA-399C6FFF4B8A}"/>
              </a:ext>
            </a:extLst>
          </p:cNvPr>
          <p:cNvSpPr/>
          <p:nvPr/>
        </p:nvSpPr>
        <p:spPr>
          <a:xfrm>
            <a:off x="1338469" y="5992882"/>
            <a:ext cx="123907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Utopia-Regular"/>
              </a:rPr>
              <a:t>Stanislas A</a:t>
            </a:r>
            <a:r>
              <a:rPr lang="fr-FR" sz="1200" dirty="0">
                <a:latin typeface="Utopia-Regular"/>
              </a:rPr>
              <a:t>NTCZAK</a:t>
            </a:r>
            <a:r>
              <a:rPr lang="fr-FR" dirty="0">
                <a:latin typeface="Utopia-Regular"/>
              </a:rPr>
              <a:t>, Jean-François Le M</a:t>
            </a:r>
            <a:r>
              <a:rPr lang="fr-FR" sz="1200" dirty="0">
                <a:latin typeface="Utopia-Regular"/>
              </a:rPr>
              <a:t>ARÉCHAL </a:t>
            </a:r>
            <a:r>
              <a:rPr lang="fr-FR" dirty="0">
                <a:latin typeface="Utopia-Regular"/>
              </a:rPr>
              <a:t>et al. </a:t>
            </a:r>
            <a:r>
              <a:rPr lang="fr-FR" i="1" dirty="0">
                <a:latin typeface="Utopia-Italic"/>
              </a:rPr>
              <a:t>Physique Chimie, Terminale S enseignement spécifique</a:t>
            </a:r>
            <a:r>
              <a:rPr lang="fr-FR" dirty="0">
                <a:latin typeface="Utopia-Regular"/>
              </a:rPr>
              <a:t>. Hatier, 2012.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7F67B6C-E771-4A28-B7D5-8CD362406F48}"/>
              </a:ext>
            </a:extLst>
          </p:cNvPr>
          <p:cNvSpPr txBox="1"/>
          <p:nvPr/>
        </p:nvSpPr>
        <p:spPr>
          <a:xfrm>
            <a:off x="7533860" y="1996273"/>
            <a:ext cx="76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60,1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3D5A7E8-6D5C-4527-8AC2-A794067EF696}"/>
              </a:ext>
            </a:extLst>
          </p:cNvPr>
          <p:cNvSpPr txBox="1"/>
          <p:nvPr/>
        </p:nvSpPr>
        <p:spPr>
          <a:xfrm>
            <a:off x="6970643" y="566714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206,3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E272ABE-0698-4386-A190-1B687E4538EC}"/>
              </a:ext>
            </a:extLst>
          </p:cNvPr>
          <p:cNvSpPr txBox="1"/>
          <p:nvPr/>
        </p:nvSpPr>
        <p:spPr>
          <a:xfrm>
            <a:off x="6546574" y="329951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46,1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4228AF5-3632-4402-9575-15EB0A44FB63}"/>
              </a:ext>
            </a:extLst>
          </p:cNvPr>
          <p:cNvSpPr txBox="1"/>
          <p:nvPr/>
        </p:nvSpPr>
        <p:spPr>
          <a:xfrm>
            <a:off x="7621457" y="299507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58,4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13C52C6-E54D-4528-BC94-7D8485D946DA}"/>
              </a:ext>
            </a:extLst>
          </p:cNvPr>
          <p:cNvSpPr txBox="1"/>
          <p:nvPr/>
        </p:nvSpPr>
        <p:spPr>
          <a:xfrm>
            <a:off x="9263270" y="51799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17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97000F9-CD9D-4E8D-A6ED-95E42DFC33A5}"/>
              </a:ext>
            </a:extLst>
          </p:cNvPr>
          <p:cNvSpPr txBox="1"/>
          <p:nvPr/>
        </p:nvSpPr>
        <p:spPr>
          <a:xfrm>
            <a:off x="5579165" y="47917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18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D1D36A7-D5A8-4574-BAD1-4D0D89A5985F}"/>
              </a:ext>
            </a:extLst>
          </p:cNvPr>
          <p:cNvSpPr txBox="1"/>
          <p:nvPr/>
        </p:nvSpPr>
        <p:spPr>
          <a:xfrm>
            <a:off x="8713305" y="4422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18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D1394E9-1625-4F90-9438-006AA5ECAF76}"/>
              </a:ext>
            </a:extLst>
          </p:cNvPr>
          <p:cNvSpPr txBox="1"/>
          <p:nvPr/>
        </p:nvSpPr>
        <p:spPr>
          <a:xfrm>
            <a:off x="6541604" y="3803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B0E5074-289D-4C25-8229-477A091E7B0E}"/>
              </a:ext>
            </a:extLst>
          </p:cNvPr>
          <p:cNvSpPr txBox="1"/>
          <p:nvPr/>
        </p:nvSpPr>
        <p:spPr>
          <a:xfrm>
            <a:off x="4850296" y="359081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90,1</a:t>
            </a:r>
          </a:p>
        </p:txBody>
      </p:sp>
    </p:spTree>
    <p:extLst>
      <p:ext uri="{BB962C8B-B14F-4D97-AF65-F5344CB8AC3E}">
        <p14:creationId xmlns:p14="http://schemas.microsoft.com/office/powerpoint/2010/main" val="3065184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B4563-BE48-41FD-9150-D7A62938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Procédé BHC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D030FC-7228-4BBA-B4E8-70CFA1A1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8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D75A2C-1C8A-4581-9475-A4DB652C7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348" y="1937018"/>
            <a:ext cx="8841940" cy="38307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81407C-642C-4A58-A10F-E04C74195422}"/>
              </a:ext>
            </a:extLst>
          </p:cNvPr>
          <p:cNvSpPr/>
          <p:nvPr/>
        </p:nvSpPr>
        <p:spPr>
          <a:xfrm>
            <a:off x="1338469" y="5992882"/>
            <a:ext cx="123907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Utopia-Regular"/>
              </a:rPr>
              <a:t>Stanislas A</a:t>
            </a:r>
            <a:r>
              <a:rPr lang="fr-FR" sz="1200" dirty="0">
                <a:latin typeface="Utopia-Regular"/>
              </a:rPr>
              <a:t>NTCZAK</a:t>
            </a:r>
            <a:r>
              <a:rPr lang="fr-FR" dirty="0">
                <a:latin typeface="Utopia-Regular"/>
              </a:rPr>
              <a:t>, Jean-François Le M</a:t>
            </a:r>
            <a:r>
              <a:rPr lang="fr-FR" sz="1200" dirty="0">
                <a:latin typeface="Utopia-Regular"/>
              </a:rPr>
              <a:t>ARÉCHAL </a:t>
            </a:r>
            <a:r>
              <a:rPr lang="fr-FR" dirty="0">
                <a:latin typeface="Utopia-Regular"/>
              </a:rPr>
              <a:t>et al. </a:t>
            </a:r>
            <a:r>
              <a:rPr lang="fr-FR" i="1" dirty="0">
                <a:latin typeface="Utopia-Italic"/>
              </a:rPr>
              <a:t>Physique Chimie, Terminale S enseignement spécifique</a:t>
            </a:r>
            <a:r>
              <a:rPr lang="fr-FR" dirty="0">
                <a:latin typeface="Utopia-Regular"/>
              </a:rPr>
              <a:t>. Hatier, 2012.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E6CB316-A619-4DCC-9FA4-C38A0181D5C3}"/>
              </a:ext>
            </a:extLst>
          </p:cNvPr>
          <p:cNvSpPr txBox="1"/>
          <p:nvPr/>
        </p:nvSpPr>
        <p:spPr>
          <a:xfrm>
            <a:off x="10314652" y="2142047"/>
            <a:ext cx="76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60,1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A3D06AE-2DBE-4189-BA07-FDB7CD331660}"/>
              </a:ext>
            </a:extLst>
          </p:cNvPr>
          <p:cNvSpPr txBox="1"/>
          <p:nvPr/>
        </p:nvSpPr>
        <p:spPr>
          <a:xfrm>
            <a:off x="6298318" y="526254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206,3</a:t>
            </a:r>
          </a:p>
        </p:txBody>
      </p:sp>
    </p:spTree>
    <p:extLst>
      <p:ext uri="{BB962C8B-B14F-4D97-AF65-F5344CB8AC3E}">
        <p14:creationId xmlns:p14="http://schemas.microsoft.com/office/powerpoint/2010/main" val="3797300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DA6DC5-78EF-4E95-A8E1-41BACF660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Extraction de la caséine du lait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FC183E-A4D2-48BF-B28F-1BD0CDEE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9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2E351A9-8931-4DD6-8C88-689C0F2ECE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24" r="42657"/>
          <a:stretch/>
        </p:blipFill>
        <p:spPr>
          <a:xfrm>
            <a:off x="818984" y="2448695"/>
            <a:ext cx="4495137" cy="28956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739B2E-2331-47E4-890D-A981B744E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454" y="2005967"/>
            <a:ext cx="3052029" cy="378105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8C862F8-DDD6-4938-81B3-B589A56B4C61}"/>
              </a:ext>
            </a:extLst>
          </p:cNvPr>
          <p:cNvSpPr/>
          <p:nvPr/>
        </p:nvSpPr>
        <p:spPr>
          <a:xfrm>
            <a:off x="5592418" y="5954127"/>
            <a:ext cx="7010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Utopia-Regular"/>
              </a:rPr>
              <a:t>Anne-Sophie B</a:t>
            </a:r>
            <a:r>
              <a:rPr lang="fr-FR" sz="1100" dirty="0">
                <a:latin typeface="Utopia-Regular"/>
              </a:rPr>
              <a:t>ERNARD </a:t>
            </a:r>
            <a:r>
              <a:rPr lang="fr-FR" sz="1600" dirty="0">
                <a:latin typeface="Utopia-Regular"/>
              </a:rPr>
              <a:t>et al. </a:t>
            </a:r>
            <a:r>
              <a:rPr lang="fr-FR" sz="1600" i="1" dirty="0">
                <a:latin typeface="Utopia-Italic"/>
              </a:rPr>
              <a:t>Techniques expérimentales en chimie</a:t>
            </a:r>
            <a:r>
              <a:rPr lang="fr-FR" sz="1600" dirty="0">
                <a:latin typeface="Utopia-Regular"/>
              </a:rPr>
              <a:t>. Dunod, 2018.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440967807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1299</TotalTime>
  <Words>252</Words>
  <Application>Microsoft Office PowerPoint</Application>
  <PresentationFormat>Grand écran</PresentationFormat>
  <Paragraphs>84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Utopia-Italic</vt:lpstr>
      <vt:lpstr>Utopia-Regular</vt:lpstr>
      <vt:lpstr>Rétrospective</vt:lpstr>
      <vt:lpstr>Chimie durable </vt:lpstr>
      <vt:lpstr>Produits chimiques : un danger environnemental ?</vt:lpstr>
      <vt:lpstr>La chimie et le développement durable</vt:lpstr>
      <vt:lpstr>Douze principes de la chimie verte</vt:lpstr>
      <vt:lpstr>Cyclohexane</vt:lpstr>
      <vt:lpstr>Condensation aldolique</vt:lpstr>
      <vt:lpstr>Procédé Boots</vt:lpstr>
      <vt:lpstr>Procédé BHC</vt:lpstr>
      <vt:lpstr>Extraction de la caséine du lait</vt:lpstr>
      <vt:lpstr>Boutons en galalithe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Séparations, purifications, contrôles de pureté</dc:title>
  <dc:creator>Rémy BONNEMORT</dc:creator>
  <cp:lastModifiedBy>Rémy BONNEMORT</cp:lastModifiedBy>
  <cp:revision>49</cp:revision>
  <dcterms:created xsi:type="dcterms:W3CDTF">2020-03-15T13:11:31Z</dcterms:created>
  <dcterms:modified xsi:type="dcterms:W3CDTF">2020-06-12T12:26:59Z</dcterms:modified>
</cp:coreProperties>
</file>