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12/06/2020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12/06/2020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12/06/2020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f/fc/Disque_chromatic.jpg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urochlor.org/about-chlor-alkali/how-are-chlorine-and-caustic-soda-mad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ochlor.org/about-chlor-alkali/how-are-chlorine-and-caustic-soda-mad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urochlor.org/about-chlor-alkali/how-are-chlorine-and-caustic-soda-mad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Synthèses inorganiques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BD880-C7F4-4BBF-8790-7600170F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Denticité des ligands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A9C74B-83C7-4E74-98CE-BA68DEB6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B373E6-9A06-4E32-BF27-949B099B6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454557"/>
            <a:ext cx="69532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7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91A78-3599-410B-8137-DFC1C176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d’un complexe : </a:t>
            </a:r>
            <a:br>
              <a:rPr lang="fr-FR" dirty="0"/>
            </a:br>
            <a:r>
              <a:rPr lang="fr-FR" dirty="0" err="1"/>
              <a:t>oxalatoferrate</a:t>
            </a:r>
            <a:r>
              <a:rPr lang="fr-FR" dirty="0"/>
              <a:t> (III)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B85B32-BE5F-4172-9411-13499FA3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 descr="Une image contenant intérieur, assis, rouge, petit&#10;&#10;Description générée automatiquement">
            <a:extLst>
              <a:ext uri="{FF2B5EF4-FFF2-40B4-BE49-F238E27FC236}">
                <a16:creationId xmlns:a16="http://schemas.microsoft.com/office/drawing/2014/main" id="{7CF50E75-4EA7-4E87-9484-07F2B0753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9" t="9800" r="26427" b="14085"/>
          <a:stretch/>
        </p:blipFill>
        <p:spPr>
          <a:xfrm>
            <a:off x="39757" y="1904157"/>
            <a:ext cx="3485321" cy="333954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E183DC-F038-4C53-B8F8-C60785759D1A}"/>
              </a:ext>
            </a:extLst>
          </p:cNvPr>
          <p:cNvSpPr txBox="1"/>
          <p:nvPr/>
        </p:nvSpPr>
        <p:spPr>
          <a:xfrm>
            <a:off x="7486489" y="2379970"/>
            <a:ext cx="405455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kern="1200" dirty="0">
                <a:solidFill>
                  <a:schemeClr val="tx1"/>
                </a:solidFill>
                <a:ea typeface="+mn-ea"/>
                <a:cs typeface="+mn-cs"/>
              </a:rPr>
              <a:t>Nom : [</a:t>
            </a:r>
            <a:r>
              <a:rPr lang="fr-FR" sz="2800" dirty="0"/>
              <a:t>Fe</a:t>
            </a:r>
            <a:r>
              <a:rPr lang="fr-FR" sz="2800" kern="1200" dirty="0">
                <a:solidFill>
                  <a:schemeClr val="tx1"/>
                </a:solidFill>
                <a:ea typeface="+mn-ea"/>
                <a:cs typeface="+mn-cs"/>
              </a:rPr>
              <a:t>(</a:t>
            </a:r>
            <a:r>
              <a:rPr lang="fr-FR" sz="2800" dirty="0"/>
              <a:t>C</a:t>
            </a:r>
            <a:r>
              <a:rPr lang="fr-FR" sz="2800" kern="1200" baseline="-25000" dirty="0">
                <a:solidFill>
                  <a:schemeClr val="tx1"/>
                </a:solidFill>
                <a:ea typeface="+mn-ea"/>
                <a:cs typeface="+mn-cs"/>
              </a:rPr>
              <a:t>2</a:t>
            </a:r>
            <a:r>
              <a:rPr lang="fr-FR" sz="2800" kern="1200" dirty="0">
                <a:solidFill>
                  <a:schemeClr val="tx1"/>
                </a:solidFill>
                <a:ea typeface="+mn-ea"/>
                <a:cs typeface="+mn-cs"/>
              </a:rPr>
              <a:t>O</a:t>
            </a:r>
            <a:r>
              <a:rPr lang="fr-FR" sz="2800" kern="1200" baseline="-25000" dirty="0">
                <a:solidFill>
                  <a:schemeClr val="tx1"/>
                </a:solidFill>
                <a:ea typeface="+mn-ea"/>
                <a:cs typeface="+mn-cs"/>
              </a:rPr>
              <a:t>4</a:t>
            </a:r>
            <a:r>
              <a:rPr lang="fr-FR" sz="2800" kern="1200" dirty="0">
                <a:solidFill>
                  <a:schemeClr val="tx1"/>
                </a:solidFill>
                <a:ea typeface="+mn-ea"/>
                <a:cs typeface="+mn-cs"/>
              </a:rPr>
              <a:t>)</a:t>
            </a:r>
            <a:r>
              <a:rPr lang="fr-FR" sz="2800" baseline="-25000" dirty="0"/>
              <a:t>3</a:t>
            </a:r>
            <a:r>
              <a:rPr lang="fr-FR" sz="2800" kern="1200" dirty="0">
                <a:solidFill>
                  <a:schemeClr val="tx1"/>
                </a:solidFill>
                <a:ea typeface="+mn-ea"/>
                <a:cs typeface="+mn-cs"/>
              </a:rPr>
              <a:t>]</a:t>
            </a:r>
            <a:r>
              <a:rPr lang="fr-FR" sz="2800" baseline="30000" dirty="0"/>
              <a:t>3-</a:t>
            </a:r>
            <a:endParaRPr lang="fr-FR" sz="2800" kern="1200" baseline="30000" dirty="0">
              <a:solidFill>
                <a:schemeClr val="tx1"/>
              </a:solidFill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kern="1200" dirty="0">
                <a:solidFill>
                  <a:schemeClr val="tx1"/>
                </a:solidFill>
                <a:ea typeface="+mn-ea"/>
                <a:cs typeface="+mn-cs"/>
              </a:rPr>
              <a:t>Atome central : </a:t>
            </a:r>
            <a:r>
              <a:rPr lang="fr-FR" sz="2800" dirty="0"/>
              <a:t>Fe</a:t>
            </a:r>
            <a:endParaRPr lang="fr-FR" sz="2800" b="0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kern="1200" dirty="0">
                <a:solidFill>
                  <a:schemeClr val="tx1"/>
                </a:solidFill>
                <a:ea typeface="+mn-ea"/>
                <a:cs typeface="+mn-cs"/>
              </a:rPr>
              <a:t>Ligand </a:t>
            </a:r>
            <a:r>
              <a:rPr lang="fr-FR" sz="2800" dirty="0"/>
              <a:t>: ions oxalates (C</a:t>
            </a:r>
            <a:r>
              <a:rPr lang="fr-FR" sz="2800" baseline="-25000" dirty="0"/>
              <a:t>2</a:t>
            </a:r>
            <a:r>
              <a:rPr lang="fr-FR" sz="2800" dirty="0"/>
              <a:t>O</a:t>
            </a:r>
            <a:r>
              <a:rPr lang="fr-FR" sz="2800" baseline="-25000" dirty="0"/>
              <a:t>4</a:t>
            </a:r>
            <a:r>
              <a:rPr lang="fr-FR" sz="2800" dirty="0"/>
              <a:t>)2-</a:t>
            </a:r>
          </a:p>
        </p:txBody>
      </p:sp>
      <p:pic>
        <p:nvPicPr>
          <p:cNvPr id="2050" name="Picture 2" descr="Potassium ferrioxalate">
            <a:extLst>
              <a:ext uri="{FF2B5EF4-FFF2-40B4-BE49-F238E27FC236}">
                <a16:creationId xmlns:a16="http://schemas.microsoft.com/office/drawing/2014/main" id="{1B2AC257-D997-4BF1-97F7-CE7B3E7B5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4" t="426" b="-1"/>
          <a:stretch/>
        </p:blipFill>
        <p:spPr bwMode="auto">
          <a:xfrm>
            <a:off x="3750365" y="2134060"/>
            <a:ext cx="3298250" cy="310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94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91A78-3599-410B-8137-DFC1C176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d’un complexe : </a:t>
            </a:r>
            <a:br>
              <a:rPr lang="fr-FR" dirty="0"/>
            </a:br>
            <a:r>
              <a:rPr lang="fr-FR" dirty="0" err="1"/>
              <a:t>oxalatoferrate</a:t>
            </a:r>
            <a:r>
              <a:rPr lang="fr-FR" dirty="0"/>
              <a:t> (III)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B85B32-BE5F-4172-9411-13499FA3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8230AB3-B25F-48E3-BA38-2C471D434A9B}"/>
                  </a:ext>
                </a:extLst>
              </p:cNvPr>
              <p:cNvSpPr txBox="1"/>
              <p:nvPr/>
            </p:nvSpPr>
            <p:spPr>
              <a:xfrm>
                <a:off x="3772190" y="2295387"/>
                <a:ext cx="4720646" cy="3593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𝐹𝑒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</m:sup>
                          </m:sSup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+3 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p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𝐹𝑒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8230AB3-B25F-48E3-BA38-2C471D434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190" y="2295387"/>
                <a:ext cx="4720646" cy="359329"/>
              </a:xfrm>
              <a:prstGeom prst="rect">
                <a:avLst/>
              </a:prstGeom>
              <a:blipFill>
                <a:blip r:embed="rId2"/>
                <a:stretch>
                  <a:fillRect b="-189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12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B404C-6DF2-4E16-8336-79D04A8E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1137" cy="1450757"/>
          </a:xfrm>
        </p:spPr>
        <p:txBody>
          <a:bodyPr/>
          <a:lstStyle/>
          <a:p>
            <a:r>
              <a:rPr lang="fr-FR" dirty="0"/>
              <a:t>Spectre UV-Visible et disque chromatique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C65D5A-624D-433A-BBEC-9B36A5C3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13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EAE236-908B-4DA2-B671-00B7BE3DA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811" y="1916034"/>
            <a:ext cx="4621338" cy="376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DD91FA-D47E-4DDA-9C09-4A1E50CF2055}"/>
              </a:ext>
            </a:extLst>
          </p:cNvPr>
          <p:cNvSpPr/>
          <p:nvPr/>
        </p:nvSpPr>
        <p:spPr>
          <a:xfrm>
            <a:off x="4765992" y="5863566"/>
            <a:ext cx="8443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https://upload.wikimedia.org/wikipedia/commons/f/fc/Disque_chromatic.jpg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93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48E12-14E2-4870-923A-B6C09B93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complexes : des espèces colorées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5699A4-E1AB-4758-AA07-4184C8E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E0A17C-177B-4DE2-B19E-2EF0E453D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3" r="2114" b="-11672"/>
          <a:stretch/>
        </p:blipFill>
        <p:spPr>
          <a:xfrm>
            <a:off x="2311791" y="1854200"/>
            <a:ext cx="7479910" cy="433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2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3622D-8FF2-485C-86E4-267E390A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29677" cy="1450757"/>
          </a:xfrm>
        </p:spPr>
        <p:txBody>
          <a:bodyPr/>
          <a:lstStyle/>
          <a:p>
            <a:r>
              <a:rPr lang="fr-FR" dirty="0"/>
              <a:t>Un complexe bio-inorganique : le cisplatine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B6B88D-BB46-43B7-99EC-B5DDBF7D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15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5EEE5BCD-34BC-442F-94CA-13B762735B5B}"/>
              </a:ext>
            </a:extLst>
          </p:cNvPr>
          <p:cNvGrpSpPr/>
          <p:nvPr/>
        </p:nvGrpSpPr>
        <p:grpSpPr>
          <a:xfrm>
            <a:off x="2118069" y="2036196"/>
            <a:ext cx="8602939" cy="3767375"/>
            <a:chOff x="2118069" y="2036196"/>
            <a:chExt cx="8602939" cy="376737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ED8D863-9E51-4FC1-A260-15E39F43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8069" y="2036196"/>
              <a:ext cx="8602939" cy="37673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E4A9C6-A108-4BBD-9B87-7ABA63C724E5}"/>
                </a:ext>
              </a:extLst>
            </p:cNvPr>
            <p:cNvSpPr/>
            <p:nvPr/>
          </p:nvSpPr>
          <p:spPr>
            <a:xfrm>
              <a:off x="8468139" y="5406887"/>
              <a:ext cx="1432319" cy="2517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4177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06F23-5E89-40F8-A720-AF0A4274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Hème : oxygénation du sang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8999E0-28C7-4392-A185-3C08DDDA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2420F48-545B-4E3D-ADAD-8B3929EC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38594"/>
            <a:ext cx="4508793" cy="35056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1AE551-3BE6-4388-A69B-0EBAD044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929" y="2921689"/>
            <a:ext cx="4008721" cy="184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80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22A39-FEEB-45B5-A854-F8622D2B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Synthèses des porphyrines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2150FB-97B0-4322-8B85-6D1A4334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0284F1-6FD2-4433-A83A-F57F11021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71" y="1922026"/>
            <a:ext cx="7727458" cy="38273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6BB21EC-1BB7-4E88-8644-A28A9BE92021}"/>
              </a:ext>
            </a:extLst>
          </p:cNvPr>
          <p:cNvSpPr txBox="1"/>
          <p:nvPr/>
        </p:nvSpPr>
        <p:spPr>
          <a:xfrm>
            <a:off x="1097280" y="5735270"/>
            <a:ext cx="228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Synthèse en 19 étapes</a:t>
            </a:r>
          </a:p>
        </p:txBody>
      </p:sp>
    </p:spTree>
    <p:extLst>
      <p:ext uri="{BB962C8B-B14F-4D97-AF65-F5344CB8AC3E}">
        <p14:creationId xmlns:p14="http://schemas.microsoft.com/office/powerpoint/2010/main" val="322390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MONIAQUE AMMONIAC 18 / 20 ° Bé 13 % 1 LITRE | eBay">
            <a:extLst>
              <a:ext uri="{FF2B5EF4-FFF2-40B4-BE49-F238E27FC236}">
                <a16:creationId xmlns:a16="http://schemas.microsoft.com/office/drawing/2014/main" id="{50117833-3DD7-4CEF-856D-58D039C4E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4422">
            <a:off x="2275633" y="335158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au de Javel 1er prix 6 x 2 L | Bernard.fr">
            <a:extLst>
              <a:ext uri="{FF2B5EF4-FFF2-40B4-BE49-F238E27FC236}">
                <a16:creationId xmlns:a16="http://schemas.microsoft.com/office/drawing/2014/main" id="{30E81D17-CAE1-4908-85E5-4F931EC67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8036">
            <a:off x="838200" y="2674130"/>
            <a:ext cx="2215662" cy="221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B9BBF51-0460-4749-823A-43D35FD4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synthèse inorganique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74D8BC-837B-41DF-91D9-3A3B0285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pic>
        <p:nvPicPr>
          <p:cNvPr id="1030" name="Picture 6" descr="Théorie">
            <a:extLst>
              <a:ext uri="{FF2B5EF4-FFF2-40B4-BE49-F238E27FC236}">
                <a16:creationId xmlns:a16="http://schemas.microsoft.com/office/drawing/2014/main" id="{0219EF7A-ACE7-400A-ACBC-A6C3B2756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516" y="2272468"/>
            <a:ext cx="2140970" cy="160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BF02133-EFC7-4D29-880F-F44895CD86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0" r="13924" b="2317"/>
          <a:stretch/>
        </p:blipFill>
        <p:spPr bwMode="auto">
          <a:xfrm>
            <a:off x="6938112" y="1824550"/>
            <a:ext cx="1416866" cy="160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138AAAC-C6B6-46D1-BDA9-F78581B17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6376" y="3876918"/>
            <a:ext cx="2322996" cy="167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7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BCAB3-20F2-4DA9-AC61-1991D524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 l’eau de Javel par électrolyse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1E33B0-3E99-497F-9C32-85801FE2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35ADDE-3B5F-4E53-ADD1-2A4481E6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2169008"/>
            <a:ext cx="9286875" cy="34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3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E155FF3-67DF-418A-9F2C-100148BE3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03" y="1794439"/>
            <a:ext cx="5597801" cy="41546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93626D6-A54C-4E85-82D8-AA5D97BF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industrielle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A4E9EA-A74C-483A-84AD-A8E77620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C83AF2-E716-4265-A026-BF0F3E8D7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" y="1841562"/>
            <a:ext cx="6051481" cy="41737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50F2D2-07BD-4B47-AF2C-009F7D8E9799}"/>
              </a:ext>
            </a:extLst>
          </p:cNvPr>
          <p:cNvSpPr/>
          <p:nvPr/>
        </p:nvSpPr>
        <p:spPr>
          <a:xfrm>
            <a:off x="3803373" y="5996206"/>
            <a:ext cx="9793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https://www.eurochlor.org/about-chlor-alkali/how-are-chlorine-and-caustic-soda-made/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095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BC93C-8994-40B3-BF87-80652CF3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industrielle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F52349-57E2-4DFE-9ECE-74EEAEE4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2C965F-AC68-4DEF-B1E2-1E4DAE07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388" y="1974574"/>
            <a:ext cx="5048250" cy="381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11F046-03A0-4BB1-B2D5-F282C543D296}"/>
              </a:ext>
            </a:extLst>
          </p:cNvPr>
          <p:cNvSpPr/>
          <p:nvPr/>
        </p:nvSpPr>
        <p:spPr>
          <a:xfrm>
            <a:off x="3803373" y="5996206"/>
            <a:ext cx="9793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https://www.eurochlor.org/about-chlor-alkali/how-are-chlorine-and-caustic-soda-made/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82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22920-8682-4BB8-A1EC-0AAB85D6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industrielle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70ECAC-EFCF-4AC2-918B-BC4260C5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4B30917-1155-4B6C-AD9E-0CD8F7212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9444"/>
              </p:ext>
            </p:extLst>
          </p:nvPr>
        </p:nvGraphicFramePr>
        <p:xfrm>
          <a:off x="583096" y="1912519"/>
          <a:ext cx="11025808" cy="4083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7826">
                  <a:extLst>
                    <a:ext uri="{9D8B030D-6E8A-4147-A177-3AD203B41FA5}">
                      <a16:colId xmlns:a16="http://schemas.microsoft.com/office/drawing/2014/main" val="1419562453"/>
                    </a:ext>
                  </a:extLst>
                </a:gridCol>
                <a:gridCol w="2968487">
                  <a:extLst>
                    <a:ext uri="{9D8B030D-6E8A-4147-A177-3AD203B41FA5}">
                      <a16:colId xmlns:a16="http://schemas.microsoft.com/office/drawing/2014/main" val="151408966"/>
                    </a:ext>
                  </a:extLst>
                </a:gridCol>
                <a:gridCol w="3803374">
                  <a:extLst>
                    <a:ext uri="{9D8B030D-6E8A-4147-A177-3AD203B41FA5}">
                      <a16:colId xmlns:a16="http://schemas.microsoft.com/office/drawing/2014/main" val="977244369"/>
                    </a:ext>
                  </a:extLst>
                </a:gridCol>
                <a:gridCol w="2266121">
                  <a:extLst>
                    <a:ext uri="{9D8B030D-6E8A-4147-A177-3AD203B41FA5}">
                      <a16:colId xmlns:a16="http://schemas.microsoft.com/office/drawing/2014/main" val="185031527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r>
                        <a:rPr lang="fr-FR" dirty="0"/>
                        <a:t>Processus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Production en Europe (en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959044"/>
                  </a:ext>
                </a:extLst>
              </a:tr>
              <a:tr h="1083738">
                <a:tc>
                  <a:txBody>
                    <a:bodyPr/>
                    <a:lstStyle/>
                    <a:p>
                      <a:r>
                        <a:rPr lang="fr-FR" dirty="0"/>
                        <a:t>Cellule à mercure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Dichlore de </a:t>
                      </a:r>
                      <a:r>
                        <a:rPr lang="fr-FR" b="1" dirty="0"/>
                        <a:t>haute pureté</a:t>
                      </a:r>
                    </a:p>
                    <a:p>
                      <a:r>
                        <a:rPr lang="fr-FR" dirty="0"/>
                        <a:t>Soude </a:t>
                      </a:r>
                      <a:r>
                        <a:rPr lang="fr-FR" b="1" dirty="0"/>
                        <a:t>concentrée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Grande</a:t>
                      </a:r>
                      <a:r>
                        <a:rPr lang="fr-FR" dirty="0"/>
                        <a:t> consommation énergétique</a:t>
                      </a:r>
                    </a:p>
                    <a:p>
                      <a:r>
                        <a:rPr lang="fr-FR" dirty="0"/>
                        <a:t>Utilisation de </a:t>
                      </a:r>
                      <a:r>
                        <a:rPr lang="fr-FR" b="1" dirty="0"/>
                        <a:t>Mercure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914166"/>
                  </a:ext>
                </a:extLst>
              </a:tr>
              <a:tr h="627881">
                <a:tc>
                  <a:txBody>
                    <a:bodyPr/>
                    <a:lstStyle/>
                    <a:p>
                      <a:r>
                        <a:rPr lang="fr-FR" dirty="0"/>
                        <a:t>Cellule à diaphragme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Consommation énergétique </a:t>
                      </a:r>
                      <a:r>
                        <a:rPr lang="fr-FR" b="1" dirty="0"/>
                        <a:t>forte</a:t>
                      </a:r>
                    </a:p>
                    <a:p>
                      <a:r>
                        <a:rPr lang="fr-FR" dirty="0"/>
                        <a:t>Diaphragme souvent en </a:t>
                      </a:r>
                      <a:r>
                        <a:rPr lang="fr-FR" b="1" dirty="0"/>
                        <a:t>amiante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54969"/>
                  </a:ext>
                </a:extLst>
              </a:tr>
              <a:tr h="627881">
                <a:tc>
                  <a:txBody>
                    <a:bodyPr/>
                    <a:lstStyle/>
                    <a:p>
                      <a:r>
                        <a:rPr lang="fr-FR" dirty="0"/>
                        <a:t>Cellule à membrane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Séparation</a:t>
                      </a:r>
                      <a:r>
                        <a:rPr lang="fr-FR" dirty="0"/>
                        <a:t> des produits</a:t>
                      </a:r>
                    </a:p>
                    <a:p>
                      <a:r>
                        <a:rPr lang="fr-FR" dirty="0"/>
                        <a:t>Consommation énergétique </a:t>
                      </a:r>
                      <a:r>
                        <a:rPr lang="fr-FR" b="1" dirty="0"/>
                        <a:t>modérée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Purification</a:t>
                      </a:r>
                      <a:r>
                        <a:rPr lang="fr-FR" dirty="0"/>
                        <a:t> nécessaire du dichlore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113278"/>
                  </a:ext>
                </a:extLst>
              </a:tr>
              <a:tr h="627881">
                <a:tc>
                  <a:txBody>
                    <a:bodyPr/>
                    <a:lstStyle/>
                    <a:p>
                      <a:r>
                        <a:rPr lang="fr-FR" dirty="0"/>
                        <a:t>Autres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2842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53934F1-0BE4-4DAB-820F-BE12AD19DB8A}"/>
              </a:ext>
            </a:extLst>
          </p:cNvPr>
          <p:cNvSpPr/>
          <p:nvPr/>
        </p:nvSpPr>
        <p:spPr>
          <a:xfrm>
            <a:off x="3803373" y="5996206"/>
            <a:ext cx="9793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https://www.eurochlor.org/about-chlor-alkali/how-are-chlorine-and-caustic-soda-made/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92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BCAB3-20F2-4DA9-AC61-1991D524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 l’eau de Javel par électrolyse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1E33B0-3E99-497F-9C32-85801FE2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35ADDE-3B5F-4E53-ADD1-2A4481E6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2169008"/>
            <a:ext cx="9286875" cy="34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4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B4979-9AEB-43AC-A1C3-83320118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Dosage des ions hypochlorites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04CD5D-52D5-4E54-B001-57A72320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23013D33-5A1E-478F-AF93-46A990A90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6320" y="1737360"/>
                <a:ext cx="10058400" cy="4511349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lnSpc>
                    <a:spcPct val="150000"/>
                  </a:lnSpc>
                  <a:buNone/>
                </a:pPr>
                <a:r>
                  <a:rPr lang="pt-BR" sz="3200" dirty="0"/>
                  <a:t>Titrage indirect :</a:t>
                </a:r>
              </a:p>
              <a:p>
                <a:pPr marL="384048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Cl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  <a:p>
                <a:pPr marL="384048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aq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  <a:p>
                <a:pPr marL="384048" lvl="2" indent="0">
                  <a:lnSpc>
                    <a:spcPct val="150000"/>
                  </a:lnSpc>
                  <a:buNone/>
                </a:pPr>
                <a:r>
                  <a:rPr lang="pt-BR" sz="2400" dirty="0"/>
                  <a:t>À l’équivalence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fr-FR" sz="24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2400" i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fr-FR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fr-FR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400" i="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fr-FR" sz="24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fr-FR" sz="2400" i="0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  <m:r>
                          <a:rPr lang="fr-FR" sz="2400" i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Cl</m:t>
                    </m:r>
                    <m:sSup>
                      <m:sSup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fr-FR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/>
              </a:p>
              <a:p>
                <a:pPr marL="201168" lvl="1" indent="0">
                  <a:lnSpc>
                    <a:spcPct val="150000"/>
                  </a:lnSpc>
                  <a:buNone/>
                </a:pPr>
                <a:r>
                  <a:rPr lang="pt-BR" sz="3200" dirty="0"/>
                  <a:t>Calcul du rendement : </a:t>
                </a:r>
              </a:p>
              <a:p>
                <a:pPr lvl="2">
                  <a:lnSpc>
                    <a:spcPct val="150000"/>
                  </a:lnSpc>
                </a:pPr>
                <a:endParaRPr lang="pt-BR" sz="2400" baseline="-25000" dirty="0"/>
              </a:p>
              <a:p>
                <a:pPr lvl="2"/>
                <a:endParaRPr lang="pt-BR" sz="2000" dirty="0"/>
              </a:p>
              <a:p>
                <a:pPr lvl="1"/>
                <a:endParaRPr lang="pt-BR" sz="2800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23013D33-5A1E-478F-AF93-46A990A90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6320" y="1737360"/>
                <a:ext cx="10058400" cy="4511349"/>
              </a:xfrm>
              <a:blipFill>
                <a:blip r:embed="rId2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2FCF640A-68EF-4371-8822-0C1BD03DF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24" y="4943061"/>
            <a:ext cx="5245710" cy="10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4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F5911-4235-431D-9DC6-DCD060A8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complexe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624328-01F5-48AF-AE23-A912BD5C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541117-20CF-4D3F-B4FF-D1EC4F616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82" y="1855674"/>
            <a:ext cx="3554874" cy="41670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16CE03-BA44-4826-AFDD-EC7F1D0AD67F}"/>
              </a:ext>
            </a:extLst>
          </p:cNvPr>
          <p:cNvSpPr txBox="1"/>
          <p:nvPr/>
        </p:nvSpPr>
        <p:spPr>
          <a:xfrm>
            <a:off x="939363" y="2134060"/>
            <a:ext cx="405455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kern="1200" dirty="0">
                <a:solidFill>
                  <a:schemeClr val="tx1"/>
                </a:solidFill>
                <a:ea typeface="+mn-ea"/>
                <a:cs typeface="+mn-cs"/>
              </a:rPr>
              <a:t>Nom : [Cu(H</a:t>
            </a:r>
            <a:r>
              <a:rPr lang="fr-FR" sz="2800" kern="1200" baseline="-25000" dirty="0">
                <a:solidFill>
                  <a:schemeClr val="tx1"/>
                </a:solidFill>
                <a:ea typeface="+mn-ea"/>
                <a:cs typeface="+mn-cs"/>
              </a:rPr>
              <a:t>2</a:t>
            </a:r>
            <a:r>
              <a:rPr lang="fr-FR" sz="2800" kern="1200" dirty="0">
                <a:solidFill>
                  <a:schemeClr val="tx1"/>
                </a:solidFill>
                <a:ea typeface="+mn-ea"/>
                <a:cs typeface="+mn-cs"/>
              </a:rPr>
              <a:t>O)</a:t>
            </a:r>
            <a:r>
              <a:rPr lang="fr-FR" sz="2800" kern="1200" baseline="-25000" dirty="0">
                <a:solidFill>
                  <a:schemeClr val="tx1"/>
                </a:solidFill>
                <a:ea typeface="+mn-ea"/>
                <a:cs typeface="+mn-cs"/>
              </a:rPr>
              <a:t>6</a:t>
            </a:r>
            <a:r>
              <a:rPr lang="fr-FR" sz="2800" kern="1200" dirty="0">
                <a:solidFill>
                  <a:schemeClr val="tx1"/>
                </a:solidFill>
                <a:ea typeface="+mn-ea"/>
                <a:cs typeface="+mn-cs"/>
              </a:rPr>
              <a:t>]</a:t>
            </a:r>
            <a:r>
              <a:rPr lang="fr-FR" sz="2800" kern="1200" baseline="30000" dirty="0">
                <a:solidFill>
                  <a:schemeClr val="tx1"/>
                </a:solidFill>
                <a:ea typeface="+mn-ea"/>
                <a:cs typeface="+mn-cs"/>
              </a:rPr>
              <a:t>2+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kern="1200" dirty="0">
                <a:solidFill>
                  <a:schemeClr val="tx1"/>
                </a:solidFill>
                <a:ea typeface="+mn-ea"/>
                <a:cs typeface="+mn-cs"/>
              </a:rPr>
              <a:t>Atome central : Cu</a:t>
            </a:r>
            <a:endParaRPr lang="fr-FR" sz="2800" b="0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kern="1200" dirty="0">
                <a:solidFill>
                  <a:schemeClr val="tx1"/>
                </a:solidFill>
                <a:ea typeface="+mn-ea"/>
                <a:cs typeface="+mn-cs"/>
              </a:rPr>
              <a:t>Ligand </a:t>
            </a:r>
            <a:r>
              <a:rPr lang="fr-FR" sz="2800" dirty="0"/>
              <a:t>: H</a:t>
            </a:r>
            <a:r>
              <a:rPr lang="fr-FR" sz="2800" baseline="-25000" dirty="0"/>
              <a:t>2</a:t>
            </a:r>
            <a:r>
              <a:rPr lang="fr-FR" sz="2800" dirty="0"/>
              <a:t>O</a:t>
            </a:r>
            <a:endParaRPr lang="fr-FR" sz="280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318AEE2-09B1-4072-845D-64CBDC912678}"/>
              </a:ext>
            </a:extLst>
          </p:cNvPr>
          <p:cNvCxnSpPr/>
          <p:nvPr/>
        </p:nvCxnSpPr>
        <p:spPr>
          <a:xfrm>
            <a:off x="3021496" y="3604591"/>
            <a:ext cx="172278" cy="185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16A6229-6BD6-40FE-BA73-A7DFD39E3987}"/>
              </a:ext>
            </a:extLst>
          </p:cNvPr>
          <p:cNvCxnSpPr/>
          <p:nvPr/>
        </p:nvCxnSpPr>
        <p:spPr>
          <a:xfrm flipV="1">
            <a:off x="2988366" y="3859693"/>
            <a:ext cx="172278" cy="159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81501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1764</TotalTime>
  <Words>301</Words>
  <Application>Microsoft Office PowerPoint</Application>
  <PresentationFormat>Grand écran</PresentationFormat>
  <Paragraphs>77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Rétrospective</vt:lpstr>
      <vt:lpstr>Synthèses inorganiques</vt:lpstr>
      <vt:lpstr>La synthèse inorganique</vt:lpstr>
      <vt:lpstr>Synthèse de l’eau de Javel par électrolyse</vt:lpstr>
      <vt:lpstr>Synthèse industrielle</vt:lpstr>
      <vt:lpstr>Synthèse industrielle</vt:lpstr>
      <vt:lpstr>Synthèse industrielle</vt:lpstr>
      <vt:lpstr>Synthèse de l’eau de Javel par électrolyse</vt:lpstr>
      <vt:lpstr>Dosage des ions hypochlorites</vt:lpstr>
      <vt:lpstr>Exemple de complexe</vt:lpstr>
      <vt:lpstr>Denticité des ligands</vt:lpstr>
      <vt:lpstr>Synthèse d’un complexe :  oxalatoferrate (III)</vt:lpstr>
      <vt:lpstr>Synthèse d’un complexe :  oxalatoferrate (III)</vt:lpstr>
      <vt:lpstr>Spectre UV-Visible et disque chromatique</vt:lpstr>
      <vt:lpstr>Les complexes : des espèces colorées</vt:lpstr>
      <vt:lpstr>Un complexe bio-inorganique : le cisplatine</vt:lpstr>
      <vt:lpstr>Hème : oxygénation du sang</vt:lpstr>
      <vt:lpstr>Synthèses des porphyrines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68</cp:revision>
  <dcterms:created xsi:type="dcterms:W3CDTF">2020-03-15T13:11:31Z</dcterms:created>
  <dcterms:modified xsi:type="dcterms:W3CDTF">2020-06-12T13:44:02Z</dcterms:modified>
</cp:coreProperties>
</file>