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64" r:id="rId3"/>
    <p:sldId id="259" r:id="rId4"/>
    <p:sldId id="260" r:id="rId5"/>
    <p:sldId id="275" r:id="rId6"/>
    <p:sldId id="279" r:id="rId7"/>
    <p:sldId id="263" r:id="rId8"/>
    <p:sldId id="267" r:id="rId9"/>
    <p:sldId id="265" r:id="rId10"/>
    <p:sldId id="280" r:id="rId11"/>
    <p:sldId id="277" r:id="rId12"/>
    <p:sldId id="274" r:id="rId13"/>
    <p:sldId id="278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DEC"/>
    <a:srgbClr val="D2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12/06/2020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12/06/2020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12/06/2020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12/06/2020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cmarot.files.wordpress.com/2019/10/1-paracetamol.pd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9.gif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12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hydescachim.890m.com/wp-content/uploads/2018/08/fiche-reflux.pd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/>
              <a:t>Stratégies et sélectivités en </a:t>
            </a:r>
            <a:br>
              <a:rPr lang="fr-FR" sz="5400" dirty="0"/>
            </a:br>
            <a:r>
              <a:rPr lang="fr-FR" sz="5400" dirty="0"/>
              <a:t>synthèse organique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56B7B-6855-4B62-AC25-7C4060AA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Plaque CCM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A851A4-46EF-42E2-B8CC-5D66C1C1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10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79911D-B615-45F4-8733-40E6FF71FA56}"/>
              </a:ext>
            </a:extLst>
          </p:cNvPr>
          <p:cNvSpPr txBox="1"/>
          <p:nvPr/>
        </p:nvSpPr>
        <p:spPr>
          <a:xfrm>
            <a:off x="5073750" y="2271463"/>
            <a:ext cx="64430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Dépôts : </a:t>
            </a:r>
          </a:p>
          <a:p>
            <a:r>
              <a:rPr lang="fr-FR" dirty="0"/>
              <a:t>1 – 4-aminophénol </a:t>
            </a:r>
          </a:p>
          <a:p>
            <a:r>
              <a:rPr lang="fr-FR" dirty="0"/>
              <a:t>2 – Produit brut </a:t>
            </a:r>
          </a:p>
          <a:p>
            <a:r>
              <a:rPr lang="fr-FR" dirty="0"/>
              <a:t>3 – Co-dépôt (4-aminophénol + produit brut) </a:t>
            </a:r>
          </a:p>
          <a:p>
            <a:r>
              <a:rPr lang="fr-FR" dirty="0"/>
              <a:t>4 – Produit recristallisé </a:t>
            </a:r>
          </a:p>
          <a:p>
            <a:r>
              <a:rPr lang="fr-FR" dirty="0"/>
              <a:t>5 – Paracétamol commercial </a:t>
            </a:r>
          </a:p>
          <a:p>
            <a:endParaRPr lang="fr-FR" dirty="0"/>
          </a:p>
          <a:p>
            <a:r>
              <a:rPr lang="fr-FR" dirty="0"/>
              <a:t>Éluant :</a:t>
            </a:r>
          </a:p>
          <a:p>
            <a:r>
              <a:rPr lang="fr-FR" dirty="0"/>
              <a:t>	Acétate de butyle (3 </a:t>
            </a:r>
            <a:r>
              <a:rPr lang="fr-FR" dirty="0" err="1"/>
              <a:t>mL</a:t>
            </a:r>
            <a:r>
              <a:rPr lang="fr-FR" dirty="0"/>
              <a:t>)</a:t>
            </a:r>
          </a:p>
          <a:p>
            <a:r>
              <a:rPr lang="fr-FR" dirty="0"/>
              <a:t>	Cyclohexane (2 </a:t>
            </a:r>
            <a:r>
              <a:rPr lang="fr-FR" dirty="0" err="1"/>
              <a:t>mL</a:t>
            </a:r>
            <a:r>
              <a:rPr lang="fr-FR" dirty="0"/>
              <a:t>)</a:t>
            </a:r>
          </a:p>
          <a:p>
            <a:r>
              <a:rPr lang="fr-FR" dirty="0"/>
              <a:t>	Acide méthanoïque (0,5 </a:t>
            </a:r>
            <a:r>
              <a:rPr lang="fr-FR" dirty="0" err="1"/>
              <a:t>mL</a:t>
            </a:r>
            <a:r>
              <a:rPr lang="fr-FR" dirty="0"/>
              <a:t>)</a:t>
            </a:r>
          </a:p>
          <a:p>
            <a:r>
              <a:rPr lang="fr-FR" dirty="0"/>
              <a:t>	Acétone (10 gouttes)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24A56EC-BA2F-4E55-B6A7-F17D11B47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02" y="1922223"/>
            <a:ext cx="27527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8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CDD6A-BA89-4FA3-B0D0-1FAED2E7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95937" cy="1450757"/>
          </a:xfrm>
        </p:spPr>
        <p:txBody>
          <a:bodyPr/>
          <a:lstStyle/>
          <a:p>
            <a:r>
              <a:rPr lang="fr-FR" dirty="0" err="1"/>
              <a:t>Chimiosélectivité</a:t>
            </a:r>
            <a:r>
              <a:rPr lang="fr-FR" dirty="0"/>
              <a:t> dans la </a:t>
            </a:r>
            <a:br>
              <a:rPr lang="fr-FR" dirty="0"/>
            </a:br>
            <a:r>
              <a:rPr lang="fr-FR" dirty="0"/>
              <a:t>synthèse du paracétamol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BDB4BA-1CA1-4B20-97AA-0F40B7EC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7278F7-0398-46F8-BE42-275901E62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1967740"/>
            <a:ext cx="5562600" cy="38766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15BFCC-D227-4584-8DA9-FC9DAB29DCE3}"/>
              </a:ext>
            </a:extLst>
          </p:cNvPr>
          <p:cNvSpPr/>
          <p:nvPr/>
        </p:nvSpPr>
        <p:spPr>
          <a:xfrm>
            <a:off x="5976731" y="5890129"/>
            <a:ext cx="8362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https://jcmarot.files.wordpress.com/2019/10/1-paracetamol.pdf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5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706CC-8AAD-45DA-A38E-D50D7195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 IR du paracétamol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54D067-C02A-4EF4-873F-A923A6D5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12</a:t>
            </a:fld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0A585B3-8B28-4885-B47D-255513EE2239}"/>
              </a:ext>
            </a:extLst>
          </p:cNvPr>
          <p:cNvGrpSpPr/>
          <p:nvPr/>
        </p:nvGrpSpPr>
        <p:grpSpPr>
          <a:xfrm>
            <a:off x="1228477" y="1876246"/>
            <a:ext cx="9796006" cy="4695151"/>
            <a:chOff x="1097280" y="1764634"/>
            <a:chExt cx="9796006" cy="469515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2B55FA1F-1A92-4435-A57F-9F057AC2B0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6224" b="21806"/>
            <a:stretch/>
          </p:blipFill>
          <p:spPr>
            <a:xfrm>
              <a:off x="1097280" y="1764634"/>
              <a:ext cx="9796006" cy="469515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BE8DFD-06BA-48C2-89BE-A0E48E8830D8}"/>
                </a:ext>
              </a:extLst>
            </p:cNvPr>
            <p:cNvSpPr/>
            <p:nvPr/>
          </p:nvSpPr>
          <p:spPr>
            <a:xfrm>
              <a:off x="6826857" y="1838088"/>
              <a:ext cx="4066429" cy="4422913"/>
            </a:xfrm>
            <a:prstGeom prst="rect">
              <a:avLst/>
            </a:prstGeom>
            <a:solidFill>
              <a:schemeClr val="bg1">
                <a:lumMod val="8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8">
                  <a:extLst>
                    <a:ext uri="{FF2B5EF4-FFF2-40B4-BE49-F238E27FC236}">
                      <a16:creationId xmlns:a16="http://schemas.microsoft.com/office/drawing/2014/main" id="{6B37BDF2-21EA-4742-AFB5-9DC6E82B66C7}"/>
                    </a:ext>
                  </a:extLst>
                </p:cNvPr>
                <p:cNvSpPr txBox="1"/>
                <p:nvPr/>
              </p:nvSpPr>
              <p:spPr>
                <a:xfrm>
                  <a:off x="1565549" y="5077008"/>
                  <a:ext cx="2130482" cy="892552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FR" sz="16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Position : 3300 - 3500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fr-FR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fr-FR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(amide)</a:t>
                  </a:r>
                </a:p>
              </p:txBody>
            </p:sp>
          </mc:Choice>
          <mc:Fallback xmlns="">
            <p:sp>
              <p:nvSpPr>
                <p:cNvPr id="7" name="ZoneTexte 8">
                  <a:extLst>
                    <a:ext uri="{FF2B5EF4-FFF2-40B4-BE49-F238E27FC236}">
                      <a16:creationId xmlns:a16="http://schemas.microsoft.com/office/drawing/2014/main" id="{6B37BDF2-21EA-4742-AFB5-9DC6E82B6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549" y="5077008"/>
                  <a:ext cx="2130482" cy="892552"/>
                </a:xfrm>
                <a:prstGeom prst="rect">
                  <a:avLst/>
                </a:prstGeom>
                <a:blipFill>
                  <a:blip r:embed="rId3"/>
                  <a:stretch>
                    <a:fillRect l="-845" t="-1316" b="-6579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26DA13D-0CC5-495D-BCBC-25DBB6C758AE}"/>
                </a:ext>
              </a:extLst>
            </p:cNvPr>
            <p:cNvSpPr/>
            <p:nvPr/>
          </p:nvSpPr>
          <p:spPr>
            <a:xfrm>
              <a:off x="2637652" y="3102947"/>
              <a:ext cx="173796" cy="1893194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9">
                  <a:extLst>
                    <a:ext uri="{FF2B5EF4-FFF2-40B4-BE49-F238E27FC236}">
                      <a16:creationId xmlns:a16="http://schemas.microsoft.com/office/drawing/2014/main" id="{F7199960-3F05-44AE-9F1C-1E8BE1AE2DAF}"/>
                    </a:ext>
                  </a:extLst>
                </p:cNvPr>
                <p:cNvSpPr txBox="1"/>
                <p:nvPr/>
              </p:nvSpPr>
              <p:spPr>
                <a:xfrm>
                  <a:off x="3449349" y="2910771"/>
                  <a:ext cx="2171839" cy="615553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FR" sz="1600" b="0" i="1" dirty="0">
                      <a:latin typeface="Cambria Math" panose="02040503050406030204" pitchFamily="18" charset="0"/>
                    </a:rPr>
                    <a:t>Position : </a:t>
                  </a:r>
                  <a:r>
                    <a:rPr lang="fr-FR" sz="1600" i="1" dirty="0">
                      <a:latin typeface="Cambria Math" panose="02040503050406030204" pitchFamily="18" charset="0"/>
                    </a:rPr>
                    <a:t>30</a:t>
                  </a:r>
                  <a:r>
                    <a:rPr lang="fr-FR" sz="1600" b="0" i="1" dirty="0">
                      <a:latin typeface="Cambria Math" panose="02040503050406030204" pitchFamily="18" charset="0"/>
                    </a:rPr>
                    <a:t>00 – 3200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9">
                  <a:extLst>
                    <a:ext uri="{FF2B5EF4-FFF2-40B4-BE49-F238E27FC236}">
                      <a16:creationId xmlns:a16="http://schemas.microsoft.com/office/drawing/2014/main" id="{F7199960-3F05-44AE-9F1C-1E8BE1AE2D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349" y="2910771"/>
                  <a:ext cx="2171839" cy="615553"/>
                </a:xfrm>
                <a:prstGeom prst="rect">
                  <a:avLst/>
                </a:prstGeom>
                <a:blipFill>
                  <a:blip r:embed="rId4"/>
                  <a:stretch>
                    <a:fillRect l="-829" t="-1887"/>
                  </a:stretch>
                </a:blipFill>
                <a:ln w="28575">
                  <a:solidFill>
                    <a:srgbClr val="92D05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6B6C837-E03A-42B3-9D88-326D89287AB5}"/>
                </a:ext>
              </a:extLst>
            </p:cNvPr>
            <p:cNvSpPr/>
            <p:nvPr/>
          </p:nvSpPr>
          <p:spPr>
            <a:xfrm>
              <a:off x="2851204" y="2910771"/>
              <a:ext cx="397566" cy="2057689"/>
            </a:xfrm>
            <a:prstGeom prst="ellipse">
              <a:avLst/>
            </a:prstGeom>
            <a:solidFill>
              <a:srgbClr val="92D050">
                <a:alpha val="30196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1">
                  <a:extLst>
                    <a:ext uri="{FF2B5EF4-FFF2-40B4-BE49-F238E27FC236}">
                      <a16:creationId xmlns:a16="http://schemas.microsoft.com/office/drawing/2014/main" id="{A5DF8A2A-3315-486F-8081-F013381BA3B9}"/>
                    </a:ext>
                  </a:extLst>
                </p:cNvPr>
                <p:cNvSpPr txBox="1"/>
                <p:nvPr/>
              </p:nvSpPr>
              <p:spPr>
                <a:xfrm>
                  <a:off x="3978689" y="5335763"/>
                  <a:ext cx="2171839" cy="615553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FR" sz="1600" b="0" i="1" dirty="0">
                      <a:latin typeface="Cambria Math" panose="02040503050406030204" pitchFamily="18" charset="0"/>
                    </a:rPr>
                    <a:t>Position : 1650 - 1700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1">
                  <a:extLst>
                    <a:ext uri="{FF2B5EF4-FFF2-40B4-BE49-F238E27FC236}">
                      <a16:creationId xmlns:a16="http://schemas.microsoft.com/office/drawing/2014/main" id="{A5DF8A2A-3315-486F-8081-F013381BA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689" y="5335763"/>
                  <a:ext cx="2171839" cy="615553"/>
                </a:xfrm>
                <a:prstGeom prst="rect">
                  <a:avLst/>
                </a:prstGeom>
                <a:blipFill>
                  <a:blip r:embed="rId5"/>
                  <a:stretch>
                    <a:fillRect l="-831" t="-1887"/>
                  </a:stretch>
                </a:blipFill>
                <a:ln w="28575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37B437C-374F-4A34-B7A7-80012ACD6EF3}"/>
                </a:ext>
              </a:extLst>
            </p:cNvPr>
            <p:cNvSpPr/>
            <p:nvPr/>
          </p:nvSpPr>
          <p:spPr>
            <a:xfrm>
              <a:off x="6230509" y="2563646"/>
              <a:ext cx="238539" cy="3652135"/>
            </a:xfrm>
            <a:prstGeom prst="ellipse">
              <a:avLst/>
            </a:prstGeom>
            <a:solidFill>
              <a:srgbClr val="1CADE4">
                <a:alpha val="30196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88D4CAE-D6CE-4493-912D-70736F9FBCE8}"/>
                </a:ext>
              </a:extLst>
            </p:cNvPr>
            <p:cNvSpPr/>
            <p:nvPr/>
          </p:nvSpPr>
          <p:spPr>
            <a:xfrm>
              <a:off x="6455278" y="2563646"/>
              <a:ext cx="335135" cy="3187045"/>
            </a:xfrm>
            <a:prstGeom prst="ellipse">
              <a:avLst/>
            </a:prstGeom>
            <a:solidFill>
              <a:srgbClr val="7030A0">
                <a:alpha val="30196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4">
                  <a:extLst>
                    <a:ext uri="{FF2B5EF4-FFF2-40B4-BE49-F238E27FC236}">
                      <a16:creationId xmlns:a16="http://schemas.microsoft.com/office/drawing/2014/main" id="{AAF6A7A9-DE69-404D-B1E0-12C0699A6529}"/>
                    </a:ext>
                  </a:extLst>
                </p:cNvPr>
                <p:cNvSpPr txBox="1"/>
                <p:nvPr/>
              </p:nvSpPr>
              <p:spPr>
                <a:xfrm>
                  <a:off x="6905851" y="5145078"/>
                  <a:ext cx="1680232" cy="615553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fr-FR" sz="1600" b="0" i="1" dirty="0">
                      <a:latin typeface="Cambria Math" panose="02040503050406030204" pitchFamily="18" charset="0"/>
                    </a:rPr>
                    <a:t>Position : </a:t>
                  </a:r>
                  <a14:m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fr-FR" sz="1600" b="0" i="1" dirty="0">
                      <a:latin typeface="Cambria Math" panose="02040503050406030204" pitchFamily="18" charset="0"/>
                    </a:rPr>
                    <a:t>1600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4">
                  <a:extLst>
                    <a:ext uri="{FF2B5EF4-FFF2-40B4-BE49-F238E27FC236}">
                      <a16:creationId xmlns:a16="http://schemas.microsoft.com/office/drawing/2014/main" id="{AAF6A7A9-DE69-404D-B1E0-12C0699A6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851" y="5145078"/>
                  <a:ext cx="1680232" cy="615553"/>
                </a:xfrm>
                <a:prstGeom prst="rect">
                  <a:avLst/>
                </a:prstGeom>
                <a:blipFill>
                  <a:blip r:embed="rId6"/>
                  <a:stretch>
                    <a:fillRect l="-1068" t="-1887"/>
                  </a:stretch>
                </a:blipFill>
                <a:ln w="28575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60B13BF-A0A5-4E0E-9FB4-7BB6CA26BC9C}"/>
              </a:ext>
            </a:extLst>
          </p:cNvPr>
          <p:cNvGrpSpPr/>
          <p:nvPr/>
        </p:nvGrpSpPr>
        <p:grpSpPr>
          <a:xfrm>
            <a:off x="9117497" y="234153"/>
            <a:ext cx="2225579" cy="1450757"/>
            <a:chOff x="9117497" y="234153"/>
            <a:chExt cx="2225579" cy="1450757"/>
          </a:xfrm>
        </p:grpSpPr>
        <p:pic>
          <p:nvPicPr>
            <p:cNvPr id="16" name="Picture 4" descr="RÃ©sultat de recherche d'images pour &quot;paracÃ©tamol&quot;">
              <a:extLst>
                <a:ext uri="{FF2B5EF4-FFF2-40B4-BE49-F238E27FC236}">
                  <a16:creationId xmlns:a16="http://schemas.microsoft.com/office/drawing/2014/main" id="{255AD3CC-EC32-46C2-835D-689DE2A9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0487" y="424245"/>
              <a:ext cx="2092589" cy="1123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9A2EED3A-02CD-4FB7-927C-6C51C37939D4}"/>
                </a:ext>
              </a:extLst>
            </p:cNvPr>
            <p:cNvSpPr/>
            <p:nvPr/>
          </p:nvSpPr>
          <p:spPr>
            <a:xfrm>
              <a:off x="9117497" y="1099929"/>
              <a:ext cx="569842" cy="584981"/>
            </a:xfrm>
            <a:prstGeom prst="ellipse">
              <a:avLst/>
            </a:prstGeom>
            <a:solidFill>
              <a:srgbClr val="92D050">
                <a:alpha val="30196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F8875E0-4FFD-4B26-B9EE-12538A4CFB46}"/>
                </a:ext>
              </a:extLst>
            </p:cNvPr>
            <p:cNvSpPr/>
            <p:nvPr/>
          </p:nvSpPr>
          <p:spPr>
            <a:xfrm>
              <a:off x="10948616" y="661255"/>
              <a:ext cx="171283" cy="886013"/>
            </a:xfrm>
            <a:prstGeom prst="ellipse">
              <a:avLst/>
            </a:prstGeom>
            <a:solidFill>
              <a:srgbClr val="1CADE4">
                <a:alpha val="30196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83B5839-27AD-4D2D-932E-D7A1477489FD}"/>
                </a:ext>
              </a:extLst>
            </p:cNvPr>
            <p:cNvSpPr/>
            <p:nvPr/>
          </p:nvSpPr>
          <p:spPr>
            <a:xfrm>
              <a:off x="10595778" y="234153"/>
              <a:ext cx="312487" cy="853879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99154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7E2CB-4372-4425-84F2-71F1A27A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 l’aspirine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13F125-FE20-4901-9EE6-934D7244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13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58398DD-DE77-4743-9A72-9267378417FD}"/>
              </a:ext>
            </a:extLst>
          </p:cNvPr>
          <p:cNvGrpSpPr/>
          <p:nvPr/>
        </p:nvGrpSpPr>
        <p:grpSpPr>
          <a:xfrm>
            <a:off x="256291" y="1812426"/>
            <a:ext cx="11448090" cy="1551796"/>
            <a:chOff x="256291" y="1812426"/>
            <a:chExt cx="11448090" cy="1551796"/>
          </a:xfrm>
        </p:grpSpPr>
        <p:pic>
          <p:nvPicPr>
            <p:cNvPr id="11" name="Picture 10" descr="RÃ©sultat de recherche d'images pour &quot;anhydride acÃ©tique&quot;">
              <a:extLst>
                <a:ext uri="{FF2B5EF4-FFF2-40B4-BE49-F238E27FC236}">
                  <a16:creationId xmlns:a16="http://schemas.microsoft.com/office/drawing/2014/main" id="{459AC5BF-76FF-43D0-8529-0BBE62F5C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930" y="1988973"/>
              <a:ext cx="2009315" cy="1212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 descr="RÃ©sultat de recherche d'images pour &quot;acetic acid formula&quot;">
              <a:extLst>
                <a:ext uri="{FF2B5EF4-FFF2-40B4-BE49-F238E27FC236}">
                  <a16:creationId xmlns:a16="http://schemas.microsoft.com/office/drawing/2014/main" id="{5DE0F9FD-BB0A-490E-B38C-024F634421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8351" y="1870894"/>
              <a:ext cx="1666030" cy="1434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9436195-74FC-4910-B03E-DCECAB1F0543}"/>
                </a:ext>
              </a:extLst>
            </p:cNvPr>
            <p:cNvCxnSpPr>
              <a:cxnSpLocks/>
            </p:cNvCxnSpPr>
            <p:nvPr/>
          </p:nvCxnSpPr>
          <p:spPr>
            <a:xfrm>
              <a:off x="5569226" y="2588324"/>
              <a:ext cx="1421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2" descr="RÃ©sultat de recherche d'images pour &quot;para-aminophÃ©nol&quot;">
              <a:extLst>
                <a:ext uri="{FF2B5EF4-FFF2-40B4-BE49-F238E27FC236}">
                  <a16:creationId xmlns:a16="http://schemas.microsoft.com/office/drawing/2014/main" id="{0A31DC74-15EF-40BA-ABC9-441FEEBED0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91" y="1930921"/>
              <a:ext cx="2496465" cy="1314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RÃ©sultat de recherche d'images pour &quot;paracÃ©tamol&quot;">
              <a:extLst>
                <a:ext uri="{FF2B5EF4-FFF2-40B4-BE49-F238E27FC236}">
                  <a16:creationId xmlns:a16="http://schemas.microsoft.com/office/drawing/2014/main" id="{F8FC4FC0-C496-4A51-A108-0D8A7054C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0978" y="1812426"/>
              <a:ext cx="2891545" cy="1551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6D5887F-5393-4EE9-ABBF-26F988D9A127}"/>
                </a:ext>
              </a:extLst>
            </p:cNvPr>
            <p:cNvSpPr txBox="1"/>
            <p:nvPr/>
          </p:nvSpPr>
          <p:spPr>
            <a:xfrm>
              <a:off x="2627137" y="2357490"/>
              <a:ext cx="487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/>
                <a:t>+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6D26A01-F793-4B5F-A552-39A09887D228}"/>
                </a:ext>
              </a:extLst>
            </p:cNvPr>
            <p:cNvSpPr txBox="1"/>
            <p:nvPr/>
          </p:nvSpPr>
          <p:spPr>
            <a:xfrm>
              <a:off x="9802523" y="2302728"/>
              <a:ext cx="487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/>
                <a:t>+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75701B6-8222-4B7F-8622-D848286BC38A}"/>
              </a:ext>
            </a:extLst>
          </p:cNvPr>
          <p:cNvSpPr/>
          <p:nvPr/>
        </p:nvSpPr>
        <p:spPr>
          <a:xfrm>
            <a:off x="295538" y="1992474"/>
            <a:ext cx="2424163" cy="1314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8" descr="RÃ©sultat de recherche d'images pour &quot;salicylic acid formula&quot;">
            <a:extLst>
              <a:ext uri="{FF2B5EF4-FFF2-40B4-BE49-F238E27FC236}">
                <a16:creationId xmlns:a16="http://schemas.microsoft.com/office/drawing/2014/main" id="{95EA0BF0-161C-4C5C-B707-0D638B266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8" r="4623"/>
          <a:stretch/>
        </p:blipFill>
        <p:spPr bwMode="auto">
          <a:xfrm>
            <a:off x="565769" y="1812426"/>
            <a:ext cx="2230795" cy="165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1E5ED2-A42A-4DF5-98D1-C341A4990944}"/>
              </a:ext>
            </a:extLst>
          </p:cNvPr>
          <p:cNvSpPr/>
          <p:nvPr/>
        </p:nvSpPr>
        <p:spPr>
          <a:xfrm>
            <a:off x="2517913" y="1988973"/>
            <a:ext cx="355514" cy="313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B435D-8CB3-4E82-A922-01680232FC40}"/>
              </a:ext>
            </a:extLst>
          </p:cNvPr>
          <p:cNvSpPr/>
          <p:nvPr/>
        </p:nvSpPr>
        <p:spPr>
          <a:xfrm>
            <a:off x="256291" y="2887503"/>
            <a:ext cx="231328" cy="313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2" name="Tableau 12">
            <a:extLst>
              <a:ext uri="{FF2B5EF4-FFF2-40B4-BE49-F238E27FC236}">
                <a16:creationId xmlns:a16="http://schemas.microsoft.com/office/drawing/2014/main" id="{05010B24-59B2-4808-9104-D6DD218A3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66006"/>
              </p:ext>
            </p:extLst>
          </p:nvPr>
        </p:nvGraphicFramePr>
        <p:xfrm>
          <a:off x="256291" y="3675994"/>
          <a:ext cx="11580123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0645">
                  <a:extLst>
                    <a:ext uri="{9D8B030D-6E8A-4147-A177-3AD203B41FA5}">
                      <a16:colId xmlns:a16="http://schemas.microsoft.com/office/drawing/2014/main" val="2960475188"/>
                    </a:ext>
                  </a:extLst>
                </a:gridCol>
                <a:gridCol w="2919464">
                  <a:extLst>
                    <a:ext uri="{9D8B030D-6E8A-4147-A177-3AD203B41FA5}">
                      <a16:colId xmlns:a16="http://schemas.microsoft.com/office/drawing/2014/main" val="24190811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2461256"/>
                    </a:ext>
                  </a:extLst>
                </a:gridCol>
                <a:gridCol w="3354020">
                  <a:extLst>
                    <a:ext uri="{9D8B030D-6E8A-4147-A177-3AD203B41FA5}">
                      <a16:colId xmlns:a16="http://schemas.microsoft.com/office/drawing/2014/main" val="3628138951"/>
                    </a:ext>
                  </a:extLst>
                </a:gridCol>
                <a:gridCol w="1471994">
                  <a:extLst>
                    <a:ext uri="{9D8B030D-6E8A-4147-A177-3AD203B41FA5}">
                      <a16:colId xmlns:a16="http://schemas.microsoft.com/office/drawing/2014/main" val="115233459"/>
                    </a:ext>
                  </a:extLst>
                </a:gridCol>
              </a:tblGrid>
              <a:tr h="41473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Acide salicylique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Anhydride éthanoïque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Acide acétylsalicylique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Acide éthanoïque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029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30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9AB27-60FA-437F-93F6-9AC6EF61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acides </a:t>
            </a:r>
            <a:r>
              <a:rPr lang="el-GR" dirty="0"/>
              <a:t>α</a:t>
            </a:r>
            <a:r>
              <a:rPr lang="fr-FR" dirty="0"/>
              <a:t>-aminés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5B3563-D6CB-4D5C-ACF2-13FBA4F8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14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7C58E0-2FD9-40AD-B6DC-80F2164E9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23" b="53959"/>
          <a:stretch/>
        </p:blipFill>
        <p:spPr bwMode="auto">
          <a:xfrm>
            <a:off x="213178" y="2305017"/>
            <a:ext cx="5743122" cy="315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73D7947-DA40-47CD-8722-AEE9CFBC0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6" r="1043"/>
          <a:stretch/>
        </p:blipFill>
        <p:spPr bwMode="auto">
          <a:xfrm>
            <a:off x="6096000" y="1898937"/>
            <a:ext cx="5705613" cy="355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88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6F5E6-73F4-44CC-8D24-94D4E532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synthèse peptidique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B33874-9F84-4659-8B56-5E820DA1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C19188-AC6B-4986-86D3-05120DD58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515" y="1934070"/>
            <a:ext cx="5857929" cy="40161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954C9F-A961-45CA-8B01-EA9E54D2273A}"/>
              </a:ext>
            </a:extLst>
          </p:cNvPr>
          <p:cNvSpPr/>
          <p:nvPr/>
        </p:nvSpPr>
        <p:spPr>
          <a:xfrm>
            <a:off x="4148164" y="5950226"/>
            <a:ext cx="8780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Nicolas </a:t>
            </a:r>
            <a:r>
              <a:rPr lang="fr-FR" cap="smal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Coppens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Physique Chimie, Terminale S enseignement spécifique.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Nathan, 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57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56B7B-6855-4B62-AC25-7C4060AA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Plaque CCM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A851A4-46EF-42E2-B8CC-5D66C1C1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FBFA50-9324-4BFA-ABFD-CA71EBF71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10716"/>
            <a:ext cx="2799471" cy="413781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B79911D-B615-45F4-8733-40E6FF71FA56}"/>
              </a:ext>
            </a:extLst>
          </p:cNvPr>
          <p:cNvSpPr txBox="1"/>
          <p:nvPr/>
        </p:nvSpPr>
        <p:spPr>
          <a:xfrm>
            <a:off x="4961209" y="2371134"/>
            <a:ext cx="64430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Dépôts : </a:t>
            </a:r>
          </a:p>
          <a:p>
            <a:r>
              <a:rPr lang="fr-FR" dirty="0"/>
              <a:t>1 – 4-aminophénol</a:t>
            </a:r>
          </a:p>
          <a:p>
            <a:r>
              <a:rPr lang="fr-FR" dirty="0"/>
              <a:t>2 – Produit brut</a:t>
            </a:r>
          </a:p>
          <a:p>
            <a:r>
              <a:rPr lang="fr-FR" dirty="0"/>
              <a:t>3 – </a:t>
            </a:r>
            <a:r>
              <a:rPr lang="fr-FR"/>
              <a:t>Co-dépôt (4-aminophénol </a:t>
            </a:r>
            <a:r>
              <a:rPr lang="fr-FR" dirty="0"/>
              <a:t>+ produit brut)</a:t>
            </a:r>
          </a:p>
          <a:p>
            <a:r>
              <a:rPr lang="fr-FR" dirty="0"/>
              <a:t>4 – Produit recristallisé</a:t>
            </a:r>
          </a:p>
          <a:p>
            <a:r>
              <a:rPr lang="fr-FR" dirty="0"/>
              <a:t>5 – Paracétamol commercial </a:t>
            </a:r>
          </a:p>
          <a:p>
            <a:endParaRPr lang="fr-FR" dirty="0"/>
          </a:p>
          <a:p>
            <a:r>
              <a:rPr lang="fr-FR" dirty="0"/>
              <a:t>Éluant :</a:t>
            </a:r>
          </a:p>
          <a:p>
            <a:r>
              <a:rPr lang="fr-FR" dirty="0"/>
              <a:t>	Acétate de butyle (3 </a:t>
            </a:r>
            <a:r>
              <a:rPr lang="fr-FR" dirty="0" err="1"/>
              <a:t>mL</a:t>
            </a:r>
            <a:r>
              <a:rPr lang="fr-FR" dirty="0"/>
              <a:t>)</a:t>
            </a:r>
          </a:p>
          <a:p>
            <a:r>
              <a:rPr lang="fr-FR" dirty="0"/>
              <a:t>	Cyclohexane (2 </a:t>
            </a:r>
            <a:r>
              <a:rPr lang="fr-FR" dirty="0" err="1"/>
              <a:t>mL</a:t>
            </a:r>
            <a:r>
              <a:rPr lang="fr-FR" dirty="0"/>
              <a:t>)</a:t>
            </a:r>
          </a:p>
          <a:p>
            <a:r>
              <a:rPr lang="fr-FR" dirty="0"/>
              <a:t>	Acide méthanoïque (0,5 </a:t>
            </a:r>
            <a:r>
              <a:rPr lang="fr-FR" dirty="0" err="1"/>
              <a:t>mL</a:t>
            </a:r>
            <a:r>
              <a:rPr lang="fr-FR" dirty="0"/>
              <a:t>)</a:t>
            </a:r>
          </a:p>
          <a:p>
            <a:r>
              <a:rPr lang="fr-FR" dirty="0"/>
              <a:t>	Acétone (10 gouttes)</a:t>
            </a:r>
          </a:p>
        </p:txBody>
      </p:sp>
    </p:spTree>
    <p:extLst>
      <p:ext uri="{BB962C8B-B14F-4D97-AF65-F5344CB8AC3E}">
        <p14:creationId xmlns:p14="http://schemas.microsoft.com/office/powerpoint/2010/main" val="23048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AB129-82F5-429C-A076-2B91CC19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286603"/>
            <a:ext cx="11436626" cy="1450757"/>
          </a:xfrm>
        </p:spPr>
        <p:txBody>
          <a:bodyPr/>
          <a:lstStyle/>
          <a:p>
            <a:r>
              <a:rPr lang="fr-FR" dirty="0"/>
              <a:t>Synthèse du paracétamol : voie réactionnelle 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78C5B2-73A8-40C6-8511-FFF76DFC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/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8CEEC323-3B6C-4CF0-8887-C1CC4EA29E6E}"/>
              </a:ext>
            </a:extLst>
          </p:cNvPr>
          <p:cNvGrpSpPr/>
          <p:nvPr/>
        </p:nvGrpSpPr>
        <p:grpSpPr>
          <a:xfrm>
            <a:off x="256291" y="1812426"/>
            <a:ext cx="11448090" cy="1551796"/>
            <a:chOff x="256291" y="1812426"/>
            <a:chExt cx="11448090" cy="1551796"/>
          </a:xfrm>
        </p:grpSpPr>
        <p:pic>
          <p:nvPicPr>
            <p:cNvPr id="22" name="Picture 10" descr="RÃ©sultat de recherche d'images pour &quot;anhydride acÃ©tique&quot;">
              <a:extLst>
                <a:ext uri="{FF2B5EF4-FFF2-40B4-BE49-F238E27FC236}">
                  <a16:creationId xmlns:a16="http://schemas.microsoft.com/office/drawing/2014/main" id="{A02291FE-440C-4AF3-A752-4D54411E45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930" y="1988973"/>
              <a:ext cx="2009315" cy="1212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6" descr="RÃ©sultat de recherche d'images pour &quot;acetic acid formula&quot;">
              <a:extLst>
                <a:ext uri="{FF2B5EF4-FFF2-40B4-BE49-F238E27FC236}">
                  <a16:creationId xmlns:a16="http://schemas.microsoft.com/office/drawing/2014/main" id="{9E893AD7-F7FD-4C5B-B20F-B2C8C0B81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8351" y="1870894"/>
              <a:ext cx="1666030" cy="1434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38C09F20-F05B-4F32-A779-39F8F0508F5F}"/>
                </a:ext>
              </a:extLst>
            </p:cNvPr>
            <p:cNvCxnSpPr>
              <a:cxnSpLocks/>
            </p:cNvCxnSpPr>
            <p:nvPr/>
          </p:nvCxnSpPr>
          <p:spPr>
            <a:xfrm>
              <a:off x="5569226" y="2588324"/>
              <a:ext cx="1421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 descr="RÃ©sultat de recherche d'images pour &quot;para-aminophÃ©nol&quot;">
              <a:extLst>
                <a:ext uri="{FF2B5EF4-FFF2-40B4-BE49-F238E27FC236}">
                  <a16:creationId xmlns:a16="http://schemas.microsoft.com/office/drawing/2014/main" id="{D5DCA243-55E5-4794-92DC-E8B1FAFAD1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91" y="1930921"/>
              <a:ext cx="2496465" cy="1314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RÃ©sultat de recherche d'images pour &quot;paracÃ©tamol&quot;">
              <a:extLst>
                <a:ext uri="{FF2B5EF4-FFF2-40B4-BE49-F238E27FC236}">
                  <a16:creationId xmlns:a16="http://schemas.microsoft.com/office/drawing/2014/main" id="{918596E6-446B-4994-A712-1211FB2C9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0978" y="1812426"/>
              <a:ext cx="2891545" cy="1551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6EBD27CD-8FB6-4FAD-A34A-437DAB8D988C}"/>
                </a:ext>
              </a:extLst>
            </p:cNvPr>
            <p:cNvSpPr txBox="1"/>
            <p:nvPr/>
          </p:nvSpPr>
          <p:spPr>
            <a:xfrm>
              <a:off x="2627137" y="2357490"/>
              <a:ext cx="487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/>
                <a:t>+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762FFC7-217F-4C01-B69F-E401326AE1C1}"/>
                </a:ext>
              </a:extLst>
            </p:cNvPr>
            <p:cNvSpPr txBox="1"/>
            <p:nvPr/>
          </p:nvSpPr>
          <p:spPr>
            <a:xfrm>
              <a:off x="9802523" y="2302728"/>
              <a:ext cx="487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/>
                <a:t>+</a:t>
              </a:r>
            </a:p>
          </p:txBody>
        </p:sp>
      </p:grpSp>
      <p:pic>
        <p:nvPicPr>
          <p:cNvPr id="28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id="{9FCA3EA6-1803-49F7-BBF8-0FBDF9377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4495" r="68137" b="8166"/>
          <a:stretch/>
        </p:blipFill>
        <p:spPr bwMode="auto">
          <a:xfrm>
            <a:off x="1548297" y="5197986"/>
            <a:ext cx="927081" cy="93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id="{73ACE0A8-0B00-4966-8885-2102D674B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4495" r="68137" b="8166"/>
          <a:stretch/>
        </p:blipFill>
        <p:spPr bwMode="auto">
          <a:xfrm>
            <a:off x="3278757" y="5217130"/>
            <a:ext cx="927081" cy="93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id="{4F895F90-EEB2-42DF-B5BF-EE7D7FF29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9" t="32261" r="35597" b="40400"/>
          <a:stretch/>
        </p:blipFill>
        <p:spPr bwMode="auto">
          <a:xfrm>
            <a:off x="3667673" y="4795910"/>
            <a:ext cx="953587" cy="93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id="{339A184E-E0EE-4B93-89FB-9FDD6667E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9" t="1834" r="35597" b="72176"/>
          <a:stretch/>
        </p:blipFill>
        <p:spPr bwMode="auto">
          <a:xfrm>
            <a:off x="4102974" y="5281889"/>
            <a:ext cx="953587" cy="89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5" descr="Image associÃ©e">
            <a:extLst>
              <a:ext uri="{FF2B5EF4-FFF2-40B4-BE49-F238E27FC236}">
                <a16:creationId xmlns:a16="http://schemas.microsoft.com/office/drawing/2014/main" id="{1AFDA066-6B0F-4BAF-9464-38C392298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405" y="5023744"/>
            <a:ext cx="884609" cy="8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17" descr="Image associÃ©e">
            <a:extLst>
              <a:ext uri="{FF2B5EF4-FFF2-40B4-BE49-F238E27FC236}">
                <a16:creationId xmlns:a16="http://schemas.microsoft.com/office/drawing/2014/main" id="{E292A73C-4D4B-4ED9-AB95-91576B645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07" y="5016305"/>
            <a:ext cx="884609" cy="8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id="{085EC991-728F-42AB-97D7-5C7EDED66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4495" r="68137" b="8166"/>
          <a:stretch/>
        </p:blipFill>
        <p:spPr bwMode="auto">
          <a:xfrm>
            <a:off x="7944129" y="4969106"/>
            <a:ext cx="927081" cy="93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511339C9-4AE7-44FF-A594-33503DF30E5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742" y="4845237"/>
            <a:ext cx="774616" cy="778074"/>
          </a:xfrm>
          <a:prstGeom prst="rect">
            <a:avLst/>
          </a:prstGeom>
        </p:spPr>
      </p:pic>
      <p:pic>
        <p:nvPicPr>
          <p:cNvPr id="36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id="{BBAC38AA-A8C9-4D91-975D-B073AEBBA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1" t="64495" r="1919" b="8166"/>
          <a:stretch/>
        </p:blipFill>
        <p:spPr bwMode="auto">
          <a:xfrm>
            <a:off x="551072" y="5172327"/>
            <a:ext cx="1066665" cy="93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au 12">
            <a:extLst>
              <a:ext uri="{FF2B5EF4-FFF2-40B4-BE49-F238E27FC236}">
                <a16:creationId xmlns:a16="http://schemas.microsoft.com/office/drawing/2014/main" id="{86AB27B9-B1D9-4840-8780-A7B0C9656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17212"/>
              </p:ext>
            </p:extLst>
          </p:nvPr>
        </p:nvGraphicFramePr>
        <p:xfrm>
          <a:off x="256291" y="3675994"/>
          <a:ext cx="11580123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0645">
                  <a:extLst>
                    <a:ext uri="{9D8B030D-6E8A-4147-A177-3AD203B41FA5}">
                      <a16:colId xmlns:a16="http://schemas.microsoft.com/office/drawing/2014/main" val="2960475188"/>
                    </a:ext>
                  </a:extLst>
                </a:gridCol>
                <a:gridCol w="2919464">
                  <a:extLst>
                    <a:ext uri="{9D8B030D-6E8A-4147-A177-3AD203B41FA5}">
                      <a16:colId xmlns:a16="http://schemas.microsoft.com/office/drawing/2014/main" val="24190811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2461256"/>
                    </a:ext>
                  </a:extLst>
                </a:gridCol>
                <a:gridCol w="3354020">
                  <a:extLst>
                    <a:ext uri="{9D8B030D-6E8A-4147-A177-3AD203B41FA5}">
                      <a16:colId xmlns:a16="http://schemas.microsoft.com/office/drawing/2014/main" val="3628138951"/>
                    </a:ext>
                  </a:extLst>
                </a:gridCol>
                <a:gridCol w="1471994">
                  <a:extLst>
                    <a:ext uri="{9D8B030D-6E8A-4147-A177-3AD203B41FA5}">
                      <a16:colId xmlns:a16="http://schemas.microsoft.com/office/drawing/2014/main" val="115233459"/>
                    </a:ext>
                  </a:extLst>
                </a:gridCol>
              </a:tblGrid>
              <a:tr h="414731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4-aminophénol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Anhydride éthanoïque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Paracétamol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Acide éthanoïque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029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8,84 €/mol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6,24 €/mol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629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8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81635-CEAC-4A57-A056-94CB3874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1" y="286603"/>
            <a:ext cx="11580123" cy="1450757"/>
          </a:xfrm>
        </p:spPr>
        <p:txBody>
          <a:bodyPr/>
          <a:lstStyle/>
          <a:p>
            <a:r>
              <a:rPr lang="fr-FR" dirty="0"/>
              <a:t>Synthèse du paracétamol: voie réactionnelle 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2F31E0-2BC5-483E-AF42-C710647F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DBA2491-A856-470A-A51B-DA35CFDE2CB1}"/>
              </a:ext>
            </a:extLst>
          </p:cNvPr>
          <p:cNvCxnSpPr>
            <a:cxnSpLocks/>
          </p:cNvCxnSpPr>
          <p:nvPr/>
        </p:nvCxnSpPr>
        <p:spPr>
          <a:xfrm>
            <a:off x="5569226" y="2588324"/>
            <a:ext cx="14212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RÃ©sultat de recherche d'images pour &quot;para-aminophÃ©nol&quot;">
            <a:extLst>
              <a:ext uri="{FF2B5EF4-FFF2-40B4-BE49-F238E27FC236}">
                <a16:creationId xmlns:a16="http://schemas.microsoft.com/office/drawing/2014/main" id="{8974D347-321A-4EF3-BF1F-87D063FAC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1" y="1930921"/>
            <a:ext cx="2496465" cy="131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Ã©sultat de recherche d'images pour &quot;paracÃ©tamol&quot;">
            <a:extLst>
              <a:ext uri="{FF2B5EF4-FFF2-40B4-BE49-F238E27FC236}">
                <a16:creationId xmlns:a16="http://schemas.microsoft.com/office/drawing/2014/main" id="{552BBAA4-684A-4783-A582-26073C96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978" y="1812426"/>
            <a:ext cx="2891545" cy="155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A2B2A41-C136-4DB1-816C-BA1B8EA442B3}"/>
              </a:ext>
            </a:extLst>
          </p:cNvPr>
          <p:cNvSpPr txBox="1"/>
          <p:nvPr/>
        </p:nvSpPr>
        <p:spPr>
          <a:xfrm>
            <a:off x="2627137" y="2357490"/>
            <a:ext cx="487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+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95981B8-BEF3-4C59-B246-3D156964AD2C}"/>
              </a:ext>
            </a:extLst>
          </p:cNvPr>
          <p:cNvSpPr txBox="1"/>
          <p:nvPr/>
        </p:nvSpPr>
        <p:spPr>
          <a:xfrm>
            <a:off x="9802523" y="2302728"/>
            <a:ext cx="487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+</a:t>
            </a:r>
          </a:p>
        </p:txBody>
      </p:sp>
      <p:pic>
        <p:nvPicPr>
          <p:cNvPr id="19" name="Picture 2" descr="RÃ©sultat de recherche d'images pour &quot;chlorure d'acÃ©tyle&quot;">
            <a:extLst>
              <a:ext uri="{FF2B5EF4-FFF2-40B4-BE49-F238E27FC236}">
                <a16:creationId xmlns:a16="http://schemas.microsoft.com/office/drawing/2014/main" id="{B90C7EC3-C775-486D-9B9A-E4E851842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053" y="1930921"/>
            <a:ext cx="1421297" cy="136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7" descr="Image associÃ©e">
            <a:extLst>
              <a:ext uri="{FF2B5EF4-FFF2-40B4-BE49-F238E27FC236}">
                <a16:creationId xmlns:a16="http://schemas.microsoft.com/office/drawing/2014/main" id="{C175000C-D6D5-4131-B52F-BF687C5F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904" y="5348201"/>
            <a:ext cx="884609" cy="8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5" descr="Image associÃ©e">
            <a:extLst>
              <a:ext uri="{FF2B5EF4-FFF2-40B4-BE49-F238E27FC236}">
                <a16:creationId xmlns:a16="http://schemas.microsoft.com/office/drawing/2014/main" id="{CFE6ABFD-9446-4D13-B540-FCC49819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03" y="5158362"/>
            <a:ext cx="884609" cy="8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17" descr="Image associÃ©e">
            <a:extLst>
              <a:ext uri="{FF2B5EF4-FFF2-40B4-BE49-F238E27FC236}">
                <a16:creationId xmlns:a16="http://schemas.microsoft.com/office/drawing/2014/main" id="{063CBE60-8FDB-43CA-B3B3-BAAF77531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805" y="5150923"/>
            <a:ext cx="884609" cy="8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Toxique">
            <a:extLst>
              <a:ext uri="{FF2B5EF4-FFF2-40B4-BE49-F238E27FC236}">
                <a16:creationId xmlns:a16="http://schemas.microsoft.com/office/drawing/2014/main" id="{15F6FA9F-DE34-4693-9006-38648DD4E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983" y="5363391"/>
            <a:ext cx="884609" cy="8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Gaz sous pression">
            <a:extLst>
              <a:ext uri="{FF2B5EF4-FFF2-40B4-BE49-F238E27FC236}">
                <a16:creationId xmlns:a16="http://schemas.microsoft.com/office/drawing/2014/main" id="{876FAE1B-AC54-4423-BA3F-804174D00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476" y="4921087"/>
            <a:ext cx="884609" cy="8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id="{95FE1BA9-3DDA-4EAD-9B0D-92047656D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4495" r="68137" b="8166"/>
          <a:stretch/>
        </p:blipFill>
        <p:spPr bwMode="auto">
          <a:xfrm>
            <a:off x="1548297" y="5197986"/>
            <a:ext cx="927081" cy="93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id="{70503C1E-8CA6-4FFE-AE37-32648A85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4495" r="68137" b="8166"/>
          <a:stretch/>
        </p:blipFill>
        <p:spPr bwMode="auto">
          <a:xfrm>
            <a:off x="7944129" y="4969106"/>
            <a:ext cx="927081" cy="93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AA9C0FFE-61E9-4188-9DE5-84795FC47CAF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742" y="4845237"/>
            <a:ext cx="774616" cy="778074"/>
          </a:xfrm>
          <a:prstGeom prst="rect">
            <a:avLst/>
          </a:prstGeom>
        </p:spPr>
      </p:pic>
      <p:pic>
        <p:nvPicPr>
          <p:cNvPr id="28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id="{30C50300-16ED-4B39-8440-80A0FE66C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1" t="64495" r="1919" b="8166"/>
          <a:stretch/>
        </p:blipFill>
        <p:spPr bwMode="auto">
          <a:xfrm>
            <a:off x="551072" y="5172327"/>
            <a:ext cx="1066665" cy="93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au 12">
            <a:extLst>
              <a:ext uri="{FF2B5EF4-FFF2-40B4-BE49-F238E27FC236}">
                <a16:creationId xmlns:a16="http://schemas.microsoft.com/office/drawing/2014/main" id="{43A02F64-7305-4AC0-9448-14E5F271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57928"/>
              </p:ext>
            </p:extLst>
          </p:nvPr>
        </p:nvGraphicFramePr>
        <p:xfrm>
          <a:off x="256291" y="3675994"/>
          <a:ext cx="11580123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926">
                  <a:extLst>
                    <a:ext uri="{9D8B030D-6E8A-4147-A177-3AD203B41FA5}">
                      <a16:colId xmlns:a16="http://schemas.microsoft.com/office/drawing/2014/main" val="2960475188"/>
                    </a:ext>
                  </a:extLst>
                </a:gridCol>
                <a:gridCol w="2637183">
                  <a:extLst>
                    <a:ext uri="{9D8B030D-6E8A-4147-A177-3AD203B41FA5}">
                      <a16:colId xmlns:a16="http://schemas.microsoft.com/office/drawing/2014/main" val="2419081168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12382626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28138951"/>
                    </a:ext>
                  </a:extLst>
                </a:gridCol>
                <a:gridCol w="1711753">
                  <a:extLst>
                    <a:ext uri="{9D8B030D-6E8A-4147-A177-3AD203B41FA5}">
                      <a16:colId xmlns:a16="http://schemas.microsoft.com/office/drawing/2014/main" val="115233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4-aminophénol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Chlorure d’acétyle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Paracétamol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Chlorure d’hydrogène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029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8,84 €/mol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7,61 €/mol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562975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BF67CD98-BC96-4D40-800C-B1EF35CC9912}"/>
              </a:ext>
            </a:extLst>
          </p:cNvPr>
          <p:cNvSpPr txBox="1"/>
          <p:nvPr/>
        </p:nvSpPr>
        <p:spPr>
          <a:xfrm>
            <a:off x="10355476" y="2376800"/>
            <a:ext cx="121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HCl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19368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24B19-0D7F-49A4-A1D0-E546BD2A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Voie réactionnelle choisie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0A11EB-A9D0-4924-9191-8193D2F8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5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BE55DB9-3006-4C02-B513-7639B5FFEF3D}"/>
              </a:ext>
            </a:extLst>
          </p:cNvPr>
          <p:cNvGrpSpPr/>
          <p:nvPr/>
        </p:nvGrpSpPr>
        <p:grpSpPr>
          <a:xfrm>
            <a:off x="256291" y="1812426"/>
            <a:ext cx="11448090" cy="1551796"/>
            <a:chOff x="256291" y="1812426"/>
            <a:chExt cx="11448090" cy="1551796"/>
          </a:xfrm>
        </p:grpSpPr>
        <p:pic>
          <p:nvPicPr>
            <p:cNvPr id="7" name="Picture 10" descr="RÃ©sultat de recherche d'images pour &quot;anhydride acÃ©tique&quot;">
              <a:extLst>
                <a:ext uri="{FF2B5EF4-FFF2-40B4-BE49-F238E27FC236}">
                  <a16:creationId xmlns:a16="http://schemas.microsoft.com/office/drawing/2014/main" id="{9C5F3B2E-BFFB-49D8-9AA3-E98F818EC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930" y="1988973"/>
              <a:ext cx="2009315" cy="1212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 descr="RÃ©sultat de recherche d'images pour &quot;acetic acid formula&quot;">
              <a:extLst>
                <a:ext uri="{FF2B5EF4-FFF2-40B4-BE49-F238E27FC236}">
                  <a16:creationId xmlns:a16="http://schemas.microsoft.com/office/drawing/2014/main" id="{D27C1845-9441-4FD6-A9D9-08CA08090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8351" y="1870894"/>
              <a:ext cx="1666030" cy="1434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4172334-E973-454D-9384-5950A160F57D}"/>
                </a:ext>
              </a:extLst>
            </p:cNvPr>
            <p:cNvCxnSpPr>
              <a:cxnSpLocks/>
            </p:cNvCxnSpPr>
            <p:nvPr/>
          </p:nvCxnSpPr>
          <p:spPr>
            <a:xfrm>
              <a:off x="5569226" y="2588324"/>
              <a:ext cx="1421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2" descr="RÃ©sultat de recherche d'images pour &quot;para-aminophÃ©nol&quot;">
              <a:extLst>
                <a:ext uri="{FF2B5EF4-FFF2-40B4-BE49-F238E27FC236}">
                  <a16:creationId xmlns:a16="http://schemas.microsoft.com/office/drawing/2014/main" id="{48392ED9-954F-40D1-B511-35718FB991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91" y="1930921"/>
              <a:ext cx="2496465" cy="1314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RÃ©sultat de recherche d'images pour &quot;paracÃ©tamol&quot;">
              <a:extLst>
                <a:ext uri="{FF2B5EF4-FFF2-40B4-BE49-F238E27FC236}">
                  <a16:creationId xmlns:a16="http://schemas.microsoft.com/office/drawing/2014/main" id="{4F2991B6-6CE6-4023-BB88-827CDD150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0978" y="1812426"/>
              <a:ext cx="2891545" cy="1551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08D0054-003B-4817-966F-13BCE408E0C3}"/>
                </a:ext>
              </a:extLst>
            </p:cNvPr>
            <p:cNvSpPr txBox="1"/>
            <p:nvPr/>
          </p:nvSpPr>
          <p:spPr>
            <a:xfrm>
              <a:off x="2627137" y="2357490"/>
              <a:ext cx="487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/>
                <a:t>+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7D1DC4B-527A-4AC9-AC51-29DCB9B209D8}"/>
                </a:ext>
              </a:extLst>
            </p:cNvPr>
            <p:cNvSpPr txBox="1"/>
            <p:nvPr/>
          </p:nvSpPr>
          <p:spPr>
            <a:xfrm>
              <a:off x="9802523" y="2302728"/>
              <a:ext cx="4870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/>
                <a:t>+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au 12">
                <a:extLst>
                  <a:ext uri="{FF2B5EF4-FFF2-40B4-BE49-F238E27FC236}">
                    <a16:creationId xmlns:a16="http://schemas.microsoft.com/office/drawing/2014/main" id="{7D84A8DA-69FD-44E1-B7A3-8E6D33BACD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2274890"/>
                  </p:ext>
                </p:extLst>
              </p:nvPr>
            </p:nvGraphicFramePr>
            <p:xfrm>
              <a:off x="256291" y="3675994"/>
              <a:ext cx="11580123" cy="1280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10645">
                      <a:extLst>
                        <a:ext uri="{9D8B030D-6E8A-4147-A177-3AD203B41FA5}">
                          <a16:colId xmlns:a16="http://schemas.microsoft.com/office/drawing/2014/main" val="2960475188"/>
                        </a:ext>
                      </a:extLst>
                    </a:gridCol>
                    <a:gridCol w="2919464">
                      <a:extLst>
                        <a:ext uri="{9D8B030D-6E8A-4147-A177-3AD203B41FA5}">
                          <a16:colId xmlns:a16="http://schemas.microsoft.com/office/drawing/2014/main" val="241908116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92461256"/>
                        </a:ext>
                      </a:extLst>
                    </a:gridCol>
                    <a:gridCol w="3354020">
                      <a:extLst>
                        <a:ext uri="{9D8B030D-6E8A-4147-A177-3AD203B41FA5}">
                          <a16:colId xmlns:a16="http://schemas.microsoft.com/office/drawing/2014/main" val="3628138951"/>
                        </a:ext>
                      </a:extLst>
                    </a:gridCol>
                    <a:gridCol w="1471994">
                      <a:extLst>
                        <a:ext uri="{9D8B030D-6E8A-4147-A177-3AD203B41FA5}">
                          <a16:colId xmlns:a16="http://schemas.microsoft.com/office/drawing/2014/main" val="1152334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4-aminophénol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Anhydride éthanoïque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Paracétamol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Acide éthanoïque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3029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5,5 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fr-FR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5,0.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𝑚𝑜𝑙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7,0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𝑚𝐿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7,4.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𝑚𝑜𝑙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95629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au 12">
                <a:extLst>
                  <a:ext uri="{FF2B5EF4-FFF2-40B4-BE49-F238E27FC236}">
                    <a16:creationId xmlns:a16="http://schemas.microsoft.com/office/drawing/2014/main" id="{7D84A8DA-69FD-44E1-B7A3-8E6D33BACD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2274890"/>
                  </p:ext>
                </p:extLst>
              </p:nvPr>
            </p:nvGraphicFramePr>
            <p:xfrm>
              <a:off x="256291" y="3675994"/>
              <a:ext cx="11580123" cy="1280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10645">
                      <a:extLst>
                        <a:ext uri="{9D8B030D-6E8A-4147-A177-3AD203B41FA5}">
                          <a16:colId xmlns:a16="http://schemas.microsoft.com/office/drawing/2014/main" val="2960475188"/>
                        </a:ext>
                      </a:extLst>
                    </a:gridCol>
                    <a:gridCol w="2919464">
                      <a:extLst>
                        <a:ext uri="{9D8B030D-6E8A-4147-A177-3AD203B41FA5}">
                          <a16:colId xmlns:a16="http://schemas.microsoft.com/office/drawing/2014/main" val="241908116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92461256"/>
                        </a:ext>
                      </a:extLst>
                    </a:gridCol>
                    <a:gridCol w="3354020">
                      <a:extLst>
                        <a:ext uri="{9D8B030D-6E8A-4147-A177-3AD203B41FA5}">
                          <a16:colId xmlns:a16="http://schemas.microsoft.com/office/drawing/2014/main" val="3628138951"/>
                        </a:ext>
                      </a:extLst>
                    </a:gridCol>
                    <a:gridCol w="1471994">
                      <a:extLst>
                        <a:ext uri="{9D8B030D-6E8A-4147-A177-3AD203B41FA5}">
                          <a16:colId xmlns:a16="http://schemas.microsoft.com/office/drawing/2014/main" val="11523345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4-aminophénol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Anhydride éthanoïque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Paracétamol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Acide éthanoïque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30295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5714" r="-401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79123" t="-105714" r="-217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9562975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id="{E306D988-8EF8-49DC-8FB5-F6B405D5A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4495" r="68137" b="8166"/>
          <a:stretch/>
        </p:blipFill>
        <p:spPr bwMode="auto">
          <a:xfrm>
            <a:off x="1548297" y="5197986"/>
            <a:ext cx="927081" cy="93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id="{2900CB4D-C4F0-41A8-9A03-0A0E29BC2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4495" r="68137" b="8166"/>
          <a:stretch/>
        </p:blipFill>
        <p:spPr bwMode="auto">
          <a:xfrm>
            <a:off x="3278757" y="5217130"/>
            <a:ext cx="927081" cy="93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id="{EB153794-75C0-40CD-AD27-A65C7077B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9" t="32261" r="35597" b="40400"/>
          <a:stretch/>
        </p:blipFill>
        <p:spPr bwMode="auto">
          <a:xfrm>
            <a:off x="3667673" y="4795910"/>
            <a:ext cx="953587" cy="93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id="{874F3DDF-A081-4CEF-947B-A13E550CD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9" t="1834" r="35597" b="72176"/>
          <a:stretch/>
        </p:blipFill>
        <p:spPr bwMode="auto">
          <a:xfrm>
            <a:off x="4102974" y="5281889"/>
            <a:ext cx="953587" cy="89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15" descr="Image associÃ©e">
            <a:extLst>
              <a:ext uri="{FF2B5EF4-FFF2-40B4-BE49-F238E27FC236}">
                <a16:creationId xmlns:a16="http://schemas.microsoft.com/office/drawing/2014/main" id="{F7E845C8-3946-45E5-99C4-0054D9F7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405" y="5023744"/>
            <a:ext cx="884609" cy="8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7" descr="Image associÃ©e">
            <a:extLst>
              <a:ext uri="{FF2B5EF4-FFF2-40B4-BE49-F238E27FC236}">
                <a16:creationId xmlns:a16="http://schemas.microsoft.com/office/drawing/2014/main" id="{B6945904-975A-427F-9F7C-B4E6A1DAC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07" y="5016305"/>
            <a:ext cx="884609" cy="8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id="{7D30B2FE-5458-4A09-BC44-DACD56650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64495" r="68137" b="8166"/>
          <a:stretch/>
        </p:blipFill>
        <p:spPr bwMode="auto">
          <a:xfrm>
            <a:off x="7944129" y="4969106"/>
            <a:ext cx="927081" cy="93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5B85781-7B7F-46E9-95FE-F7F80BF621D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8742" y="4845237"/>
            <a:ext cx="774616" cy="778074"/>
          </a:xfrm>
          <a:prstGeom prst="rect">
            <a:avLst/>
          </a:prstGeom>
        </p:spPr>
      </p:pic>
      <p:pic>
        <p:nvPicPr>
          <p:cNvPr id="23" name="Picture 2" descr="https://orme-conseil.com/wp-content/uploads/2018/03/Pictogramme-CLP-%C3%A0-t%C3%A9l%C3%A9charger.jpg">
            <a:extLst>
              <a:ext uri="{FF2B5EF4-FFF2-40B4-BE49-F238E27FC236}">
                <a16:creationId xmlns:a16="http://schemas.microsoft.com/office/drawing/2014/main" id="{ABF409D7-E903-4CDB-8722-B2806EB70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41" t="64495" r="1919" b="8166"/>
          <a:stretch/>
        </p:blipFill>
        <p:spPr bwMode="auto">
          <a:xfrm>
            <a:off x="551072" y="5172327"/>
            <a:ext cx="1066665" cy="93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2293B41-EAEF-436D-BDFB-6EEB4820B220}"/>
                  </a:ext>
                </a:extLst>
              </p:cNvPr>
              <p:cNvSpPr txBox="1"/>
              <p:nvPr/>
            </p:nvSpPr>
            <p:spPr>
              <a:xfrm>
                <a:off x="5690426" y="2212094"/>
                <a:ext cx="1049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72293B41-EAEF-436D-BDFB-6EEB4820B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426" y="2212094"/>
                <a:ext cx="104977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93B24A53-2067-465B-99AB-517F4DA40A95}"/>
                  </a:ext>
                </a:extLst>
              </p:cNvPr>
              <p:cNvSpPr txBox="1"/>
              <p:nvPr/>
            </p:nvSpPr>
            <p:spPr>
              <a:xfrm>
                <a:off x="5306642" y="2561742"/>
                <a:ext cx="18669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10 min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=80°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fr-FR" b="0" dirty="0"/>
              </a:p>
              <a:p>
                <a:pPr algn="ctr"/>
                <a:r>
                  <a:rPr lang="fr-FR" dirty="0"/>
                  <a:t>5 min</a:t>
                </a:r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93B24A53-2067-465B-99AB-517F4DA40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642" y="2561742"/>
                <a:ext cx="1866920" cy="646331"/>
              </a:xfrm>
              <a:prstGeom prst="rect">
                <a:avLst/>
              </a:prstGeom>
              <a:blipFill>
                <a:blip r:embed="rId12"/>
                <a:stretch>
                  <a:fillRect l="-1307"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74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2D7832-BDA0-45A5-A6E2-C6E6E624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du paracétamol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A9F57B-7C93-4B41-86A5-E25A197E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pPr/>
              <a:t>6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73E3C90-8343-47C4-A689-C1D17362AA4F}"/>
              </a:ext>
            </a:extLst>
          </p:cNvPr>
          <p:cNvGrpSpPr/>
          <p:nvPr/>
        </p:nvGrpSpPr>
        <p:grpSpPr>
          <a:xfrm>
            <a:off x="950488" y="1816771"/>
            <a:ext cx="3873303" cy="3841907"/>
            <a:chOff x="1308296" y="2050072"/>
            <a:chExt cx="3981156" cy="4012018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C1047942-E452-4CAD-BF56-BFE18784B675}"/>
                </a:ext>
              </a:extLst>
            </p:cNvPr>
            <p:cNvGrpSpPr/>
            <p:nvPr/>
          </p:nvGrpSpPr>
          <p:grpSpPr>
            <a:xfrm>
              <a:off x="1308296" y="2050072"/>
              <a:ext cx="3981156" cy="4012018"/>
              <a:chOff x="1308296" y="2050072"/>
              <a:chExt cx="3981156" cy="4012018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05DCB41D-7401-49ED-939E-C77939208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08296" y="2050072"/>
                <a:ext cx="3981156" cy="4012018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0A9E05-09A3-48E2-B381-03D48E42C6F5}"/>
                  </a:ext>
                </a:extLst>
              </p:cNvPr>
              <p:cNvSpPr/>
              <p:nvPr/>
            </p:nvSpPr>
            <p:spPr>
              <a:xfrm>
                <a:off x="3896751" y="4515729"/>
                <a:ext cx="1026941" cy="168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F0A446-9600-4EF7-A001-30DC38C6F1A2}"/>
                </a:ext>
              </a:extLst>
            </p:cNvPr>
            <p:cNvSpPr/>
            <p:nvPr/>
          </p:nvSpPr>
          <p:spPr>
            <a:xfrm>
              <a:off x="1308297" y="4969565"/>
              <a:ext cx="96434" cy="198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8F71A436-7D89-44EA-A017-6CE88CB9BD19}"/>
              </a:ext>
            </a:extLst>
          </p:cNvPr>
          <p:cNvSpPr txBox="1"/>
          <p:nvPr/>
        </p:nvSpPr>
        <p:spPr>
          <a:xfrm>
            <a:off x="7551907" y="2228671"/>
            <a:ext cx="2744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Milieu réactionnel :</a:t>
            </a:r>
          </a:p>
          <a:p>
            <a:r>
              <a:rPr lang="fr-FR" dirty="0"/>
              <a:t>	4-aminophénol</a:t>
            </a:r>
          </a:p>
          <a:p>
            <a:r>
              <a:rPr lang="fr-FR" dirty="0"/>
              <a:t>	Anhydride éthanoïque</a:t>
            </a:r>
          </a:p>
          <a:p>
            <a:r>
              <a:rPr lang="fr-FR" dirty="0"/>
              <a:t>	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E8C8AAA-FA63-4F3D-9CAA-C411B805A940}"/>
              </a:ext>
            </a:extLst>
          </p:cNvPr>
          <p:cNvSpPr txBox="1"/>
          <p:nvPr/>
        </p:nvSpPr>
        <p:spPr>
          <a:xfrm>
            <a:off x="1996061" y="5738089"/>
            <a:ext cx="178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Montage à reflux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8062A-53B4-45D0-909C-61567C8AFEA1}"/>
              </a:ext>
            </a:extLst>
          </p:cNvPr>
          <p:cNvSpPr/>
          <p:nvPr/>
        </p:nvSpPr>
        <p:spPr>
          <a:xfrm>
            <a:off x="5899173" y="5658678"/>
            <a:ext cx="71542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Phydescachim</a:t>
            </a:r>
            <a:r>
              <a:rPr lang="fr-FR" sz="1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[en ligne]. </a:t>
            </a:r>
            <a:r>
              <a:rPr lang="fr-FR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GeneratePress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2020, </a:t>
            </a:r>
            <a:r>
              <a:rPr lang="fr-FR" sz="14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http://phydescachim.890m.com/wp-content/uploads/2018/08/fiche-reflux.pdf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[consulté le 15 mars 2020]</a:t>
            </a:r>
          </a:p>
        </p:txBody>
      </p:sp>
    </p:spTree>
    <p:extLst>
      <p:ext uri="{BB962C8B-B14F-4D97-AF65-F5344CB8AC3E}">
        <p14:creationId xmlns:p14="http://schemas.microsoft.com/office/powerpoint/2010/main" val="314161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6B54D-A019-4470-9D4A-271052B4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Isolement du paracétamol : essorage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31C2A5-B3AF-4920-BD0E-D21C7EB9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FAC22-0F49-46A8-B3E7-EF5D2ED57114}"/>
              </a:ext>
            </a:extLst>
          </p:cNvPr>
          <p:cNvSpPr/>
          <p:nvPr/>
        </p:nvSpPr>
        <p:spPr>
          <a:xfrm>
            <a:off x="5526157" y="5971577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Utopia-Regular"/>
              </a:rPr>
              <a:t>Anne-Sophie B</a:t>
            </a:r>
            <a:r>
              <a:rPr lang="fr-FR" sz="1100" dirty="0">
                <a:latin typeface="Utopia-Regular"/>
              </a:rPr>
              <a:t>ERNARD </a:t>
            </a:r>
            <a:r>
              <a:rPr lang="fr-FR" sz="1600" dirty="0">
                <a:latin typeface="Utopia-Regular"/>
              </a:rPr>
              <a:t>et al. </a:t>
            </a:r>
            <a:r>
              <a:rPr lang="fr-FR" sz="1600" i="1" dirty="0">
                <a:latin typeface="Utopia-Italic"/>
              </a:rPr>
              <a:t>Techniques expérimentales en chimie</a:t>
            </a:r>
            <a:r>
              <a:rPr lang="fr-FR" sz="1600" dirty="0">
                <a:latin typeface="Utopia-Regular"/>
              </a:rPr>
              <a:t>. Dunod, 2018.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19F3D9-96AA-4325-81D8-CB37AD32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42" y="1963940"/>
            <a:ext cx="3052029" cy="378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0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8FB83-D3A1-4004-95FF-4F1B092C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au banc </a:t>
            </a:r>
            <a:r>
              <a:rPr lang="fr-FR" dirty="0" err="1"/>
              <a:t>Kofler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E12038-E1D2-4B21-9775-40077016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3A8095-455F-4241-8F3C-6C72B866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05" y="2267157"/>
            <a:ext cx="5675145" cy="28534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700B7F-F124-4558-824A-16033288EBB5}"/>
              </a:ext>
            </a:extLst>
          </p:cNvPr>
          <p:cNvSpPr/>
          <p:nvPr/>
        </p:nvSpPr>
        <p:spPr>
          <a:xfrm>
            <a:off x="5526157" y="5971577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Utopia-Regular"/>
              </a:rPr>
              <a:t>Anne-Sophie B</a:t>
            </a:r>
            <a:r>
              <a:rPr lang="fr-FR" sz="1100" dirty="0">
                <a:latin typeface="Utopia-Regular"/>
              </a:rPr>
              <a:t>ERNARD </a:t>
            </a:r>
            <a:r>
              <a:rPr lang="fr-FR" sz="1600" dirty="0">
                <a:latin typeface="Utopia-Regular"/>
              </a:rPr>
              <a:t>et al. </a:t>
            </a:r>
            <a:r>
              <a:rPr lang="fr-FR" sz="1600" i="1" dirty="0">
                <a:latin typeface="Utopia-Italic"/>
              </a:rPr>
              <a:t>Techniques expérimentales en chimie</a:t>
            </a:r>
            <a:r>
              <a:rPr lang="fr-FR" sz="1600" dirty="0">
                <a:latin typeface="Utopia-Regular"/>
              </a:rPr>
              <a:t>. Dunod, 2018.</a:t>
            </a:r>
            <a:endParaRPr lang="fr-F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4CC0864-E51B-400F-A949-D4F7B316F4AA}"/>
                  </a:ext>
                </a:extLst>
              </p:cNvPr>
              <p:cNvSpPr txBox="1"/>
              <p:nvPr/>
            </p:nvSpPr>
            <p:spPr>
              <a:xfrm>
                <a:off x="7574697" y="2546252"/>
                <a:ext cx="3179298" cy="715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Paracétamol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𝑓𝑢𝑠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𝑡𝑎𝑏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169±1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°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4CC0864-E51B-400F-A949-D4F7B316F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697" y="2546252"/>
                <a:ext cx="3179298" cy="715773"/>
              </a:xfrm>
              <a:prstGeom prst="rect">
                <a:avLst/>
              </a:prstGeom>
              <a:blipFill>
                <a:blip r:embed="rId3"/>
                <a:stretch>
                  <a:fillRect l="-1727" t="-5128" b="-25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08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48A20-85D1-41DE-8D18-F0E703E9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de recristallisation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789E213-A761-41D8-A5E1-A655B62B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9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A07217C-0F26-427D-B776-BD4A88E0777E}"/>
              </a:ext>
            </a:extLst>
          </p:cNvPr>
          <p:cNvGrpSpPr/>
          <p:nvPr/>
        </p:nvGrpSpPr>
        <p:grpSpPr>
          <a:xfrm>
            <a:off x="3419640" y="1813691"/>
            <a:ext cx="5425745" cy="4157886"/>
            <a:chOff x="3559126" y="2102237"/>
            <a:chExt cx="5425745" cy="4157886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B6A40094-B7DA-46E4-ABA8-E9A38B187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8900" y="2102237"/>
              <a:ext cx="5375971" cy="415788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7AFDDF-CA78-4A74-96DD-57989FD008A8}"/>
                </a:ext>
              </a:extLst>
            </p:cNvPr>
            <p:cNvSpPr/>
            <p:nvPr/>
          </p:nvSpPr>
          <p:spPr>
            <a:xfrm>
              <a:off x="3559126" y="2180492"/>
              <a:ext cx="506437" cy="3235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08247B-DEE4-4DF6-B61F-FC6876888D52}"/>
              </a:ext>
            </a:extLst>
          </p:cNvPr>
          <p:cNvSpPr/>
          <p:nvPr/>
        </p:nvSpPr>
        <p:spPr>
          <a:xfrm>
            <a:off x="5526157" y="5971577"/>
            <a:ext cx="701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Utopia-Regular"/>
              </a:rPr>
              <a:t>Anne-Sophie B</a:t>
            </a:r>
            <a:r>
              <a:rPr lang="fr-FR" sz="1100" dirty="0">
                <a:latin typeface="Utopia-Regular"/>
              </a:rPr>
              <a:t>ERNARD </a:t>
            </a:r>
            <a:r>
              <a:rPr lang="fr-FR" sz="1600" dirty="0">
                <a:latin typeface="Utopia-Regular"/>
              </a:rPr>
              <a:t>et al. </a:t>
            </a:r>
            <a:r>
              <a:rPr lang="fr-FR" sz="1600" i="1" dirty="0">
                <a:latin typeface="Utopia-Italic"/>
              </a:rPr>
              <a:t>Techniques expérimentales en chimie</a:t>
            </a:r>
            <a:r>
              <a:rPr lang="fr-FR" sz="1600" dirty="0">
                <a:latin typeface="Utopia-Regular"/>
              </a:rPr>
              <a:t>. Dunod, 2018.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8899220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2716</TotalTime>
  <Words>356</Words>
  <Application>Microsoft Office PowerPoint</Application>
  <PresentationFormat>Grand écran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Cambria Math</vt:lpstr>
      <vt:lpstr>Utopia-Italic</vt:lpstr>
      <vt:lpstr>Utopia-Regular</vt:lpstr>
      <vt:lpstr>Rétrospective</vt:lpstr>
      <vt:lpstr>Stratégies et sélectivités en  synthèse organique</vt:lpstr>
      <vt:lpstr>Plaque CCM</vt:lpstr>
      <vt:lpstr>Synthèse du paracétamol : voie réactionnelle 1</vt:lpstr>
      <vt:lpstr>Synthèse du paracétamol: voie réactionnelle 2</vt:lpstr>
      <vt:lpstr>Voie réactionnelle choisie</vt:lpstr>
      <vt:lpstr>Synthèse du paracétamol</vt:lpstr>
      <vt:lpstr>Isolement du paracétamol : essorage</vt:lpstr>
      <vt:lpstr>Mesure au banc Kofler</vt:lpstr>
      <vt:lpstr>Montage de recristallisation</vt:lpstr>
      <vt:lpstr>Plaque CCM</vt:lpstr>
      <vt:lpstr>Chimiosélectivité dans la  synthèse du paracétamol</vt:lpstr>
      <vt:lpstr>Spectre IR du paracétamol</vt:lpstr>
      <vt:lpstr>Synthèse de l’aspirine</vt:lpstr>
      <vt:lpstr>Les acides α-aminés</vt:lpstr>
      <vt:lpstr>La synthèse peptidique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Rémy BONNEMORT</cp:lastModifiedBy>
  <cp:revision>138</cp:revision>
  <dcterms:created xsi:type="dcterms:W3CDTF">2020-03-15T13:11:31Z</dcterms:created>
  <dcterms:modified xsi:type="dcterms:W3CDTF">2020-06-12T14:41:14Z</dcterms:modified>
</cp:coreProperties>
</file>