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DEC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Cinétique catalyse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35411-AA9D-4DAD-9295-3B8393E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Chimie : réactions plus ou moins longues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2D738-2725-4658-96C1-7229C1D3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Carbone — Wikipédia">
            <a:extLst>
              <a:ext uri="{FF2B5EF4-FFF2-40B4-BE49-F238E27FC236}">
                <a16:creationId xmlns:a16="http://schemas.microsoft.com/office/drawing/2014/main" id="{9528DE62-9B5E-46E7-9B7A-2A4179F5F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" t="6986" r="41458" b="3644"/>
          <a:stretch/>
        </p:blipFill>
        <p:spPr bwMode="auto">
          <a:xfrm>
            <a:off x="1097281" y="2137867"/>
            <a:ext cx="1366240" cy="12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2C2458-0416-4E1C-A2F6-60BB348B8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9" t="12991" r="21035" b="15037"/>
          <a:stretch/>
        </p:blipFill>
        <p:spPr bwMode="auto">
          <a:xfrm>
            <a:off x="3635325" y="2137867"/>
            <a:ext cx="1416360" cy="12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709BB3-6343-4746-9517-710698159C2F}"/>
              </a:ext>
            </a:extLst>
          </p:cNvPr>
          <p:cNvCxnSpPr/>
          <p:nvPr/>
        </p:nvCxnSpPr>
        <p:spPr>
          <a:xfrm>
            <a:off x="2729948" y="2783433"/>
            <a:ext cx="742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A3B8F2F-24BC-4962-893E-F8D8421F2EFB}"/>
              </a:ext>
            </a:extLst>
          </p:cNvPr>
          <p:cNvSpPr txBox="1"/>
          <p:nvPr/>
        </p:nvSpPr>
        <p:spPr>
          <a:xfrm>
            <a:off x="5685183" y="2598767"/>
            <a:ext cx="400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Réaction de plusieurs milliards d’années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10E367-D8A8-4241-A29F-C2DD773A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157" y="4409493"/>
            <a:ext cx="1480348" cy="142229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5702CC-CF7A-4CA8-BF03-E25802D08CDB}"/>
              </a:ext>
            </a:extLst>
          </p:cNvPr>
          <p:cNvSpPr txBox="1"/>
          <p:nvPr/>
        </p:nvSpPr>
        <p:spPr>
          <a:xfrm>
            <a:off x="4817165" y="4935975"/>
            <a:ext cx="316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Réaction de quelques secondes</a:t>
            </a:r>
          </a:p>
        </p:txBody>
      </p:sp>
    </p:spTree>
    <p:extLst>
      <p:ext uri="{BB962C8B-B14F-4D97-AF65-F5344CB8AC3E}">
        <p14:creationId xmlns:p14="http://schemas.microsoft.com/office/powerpoint/2010/main" val="24642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5517C-EF2B-40E9-A300-F6472253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Réactions lentes et réactions rapides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D68569-43D1-4B6B-A14C-AEAB98B2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28E2E1-13E0-4599-8A5B-22BD84AC2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11"/>
          <a:stretch/>
        </p:blipFill>
        <p:spPr>
          <a:xfrm>
            <a:off x="1934817" y="3351134"/>
            <a:ext cx="8322365" cy="2679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F1471D6-EC38-4D81-84BB-ED219251290A}"/>
                  </a:ext>
                </a:extLst>
              </p:cNvPr>
              <p:cNvSpPr txBox="1"/>
              <p:nvPr/>
            </p:nvSpPr>
            <p:spPr>
              <a:xfrm>
                <a:off x="2443364" y="2062859"/>
                <a:ext cx="7305270" cy="345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+8 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→5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F1471D6-EC38-4D81-84BB-ED219251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64" y="2062859"/>
                <a:ext cx="7305270" cy="345287"/>
              </a:xfrm>
              <a:prstGeom prst="rect">
                <a:avLst/>
              </a:prstGeom>
              <a:blipFill>
                <a:blip r:embed="rId3"/>
                <a:stretch>
                  <a:fillRect l="-334" r="-167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6E5ADC-2489-441B-89DE-A394D919591E}"/>
                  </a:ext>
                </a:extLst>
              </p:cNvPr>
              <p:cNvSpPr txBox="1"/>
              <p:nvPr/>
            </p:nvSpPr>
            <p:spPr>
              <a:xfrm>
                <a:off x="2202305" y="2561001"/>
                <a:ext cx="7787388" cy="345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→10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F6E5ADC-2489-441B-89DE-A394D919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05" y="2561001"/>
                <a:ext cx="7787388" cy="345287"/>
              </a:xfrm>
              <a:prstGeom prst="rect">
                <a:avLst/>
              </a:prstGeom>
              <a:blipFill>
                <a:blip r:embed="rId4"/>
                <a:stretch>
                  <a:fillRect l="-235" r="-156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EB862-40FB-43E7-9CDC-1A4F3C5E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Réactions lentes et réactions rapides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2BF12-0DE0-465B-8898-C2393EA5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195C9F-8276-4D11-A419-DD1E334B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54" y="2127546"/>
            <a:ext cx="9462052" cy="35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C99E9-7DCD-434E-92B6-EF49868B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cinétique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513FE-8364-4233-ADB1-B10601F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9EDCF57-AC14-40C1-93D6-C79F10CC81F4}"/>
              </a:ext>
            </a:extLst>
          </p:cNvPr>
          <p:cNvGrpSpPr/>
          <p:nvPr/>
        </p:nvGrpSpPr>
        <p:grpSpPr>
          <a:xfrm>
            <a:off x="1378226" y="3008506"/>
            <a:ext cx="9435548" cy="3054776"/>
            <a:chOff x="1378226" y="2478419"/>
            <a:chExt cx="9435548" cy="305477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B0E9A35-2576-4198-AF50-13F80EFF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8226" y="2478419"/>
              <a:ext cx="9435548" cy="30547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B18AFDB8-B673-49EC-8AA1-09E8A194BA11}"/>
                    </a:ext>
                  </a:extLst>
                </p:cNvPr>
                <p:cNvSpPr txBox="1"/>
                <p:nvPr/>
              </p:nvSpPr>
              <p:spPr>
                <a:xfrm>
                  <a:off x="2690191" y="4399722"/>
                  <a:ext cx="19215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5,0.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B18AFDB8-B673-49EC-8AA1-09E8A194B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191" y="4399722"/>
                  <a:ext cx="192156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051B5C4-84FD-4C4B-8EE1-90B8F2B2BA35}"/>
                  </a:ext>
                </a:extLst>
              </p:cNvPr>
              <p:cNvSpPr txBox="1"/>
              <p:nvPr/>
            </p:nvSpPr>
            <p:spPr>
              <a:xfrm>
                <a:off x="3827774" y="2189709"/>
                <a:ext cx="4597412" cy="366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051B5C4-84FD-4C4B-8EE1-90B8F2B2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74" y="2189709"/>
                <a:ext cx="4597412" cy="366447"/>
              </a:xfrm>
              <a:prstGeom prst="rect">
                <a:avLst/>
              </a:prstGeom>
              <a:blipFill>
                <a:blip r:embed="rId4"/>
                <a:stretch>
                  <a:fillRect l="-796" r="-531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AD004-D3E2-4390-BF41-1A059C9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Spectrophotométrie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D95112-9BE6-4687-9303-8DECC82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Spectrophotomètre PRIM Advanced | Conatex matériel didactique ...">
            <a:extLst>
              <a:ext uri="{FF2B5EF4-FFF2-40B4-BE49-F238E27FC236}">
                <a16:creationId xmlns:a16="http://schemas.microsoft.com/office/drawing/2014/main" id="{AA6C179E-D241-4967-AC9B-B60EC0C8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19" y="2165411"/>
            <a:ext cx="3866322" cy="38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6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BB5B0-F9DE-45E2-AB34-6BBF8B05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286603"/>
            <a:ext cx="11794435" cy="1450757"/>
          </a:xfrm>
        </p:spPr>
        <p:txBody>
          <a:bodyPr/>
          <a:lstStyle/>
          <a:p>
            <a:r>
              <a:rPr lang="fr-FR" dirty="0"/>
              <a:t>Oxydation des ions tartrate </a:t>
            </a:r>
            <a:br>
              <a:rPr lang="fr-FR" dirty="0"/>
            </a:br>
            <a:r>
              <a:rPr lang="fr-FR" dirty="0"/>
              <a:t>par le peroxyde d’hydrogène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50842C-08C6-4DA3-BA26-FB08F2D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907C7C4-37F5-421A-826B-4ACD8488C98B}"/>
                  </a:ext>
                </a:extLst>
              </p:cNvPr>
              <p:cNvSpPr txBox="1"/>
              <p:nvPr/>
            </p:nvSpPr>
            <p:spPr>
              <a:xfrm>
                <a:off x="1850446" y="2138970"/>
                <a:ext cx="8491107" cy="364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p>
                      </m:e>
                      <m: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→6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/>
                  <a:t> catalysée par du Cobalt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907C7C4-37F5-421A-826B-4ACD8488C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446" y="2138970"/>
                <a:ext cx="8491107" cy="364587"/>
              </a:xfrm>
              <a:prstGeom prst="rect">
                <a:avLst/>
              </a:prstGeom>
              <a:blipFill>
                <a:blip r:embed="rId2"/>
                <a:stretch>
                  <a:fillRect l="-1006" t="-13333" r="-862" b="-2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92A0F3FF-150C-416B-88A6-031D9786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755547"/>
            <a:ext cx="10839450" cy="2686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69F8BF-7C2B-4966-9EC7-B8CA9F660576}"/>
              </a:ext>
            </a:extLst>
          </p:cNvPr>
          <p:cNvSpPr/>
          <p:nvPr/>
        </p:nvSpPr>
        <p:spPr>
          <a:xfrm>
            <a:off x="1762539" y="5945577"/>
            <a:ext cx="10429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PRÉVOST, Bernard RICHOUX et al. Physique Chimie, Terminale S enseignement spéciﬁque.Nathan,2017.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1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732BD-BD5F-4828-95FD-8C23D72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Dismutation</a:t>
            </a:r>
            <a:r>
              <a:rPr lang="fr-FR" dirty="0"/>
              <a:t> de l’eau oxygénée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A26FE-4B40-411A-95F4-5A6570C2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32790C-95A9-41CE-AEAF-0C799E19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96" y="2100959"/>
            <a:ext cx="1538495" cy="2656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A637AD-5D5B-4D39-8213-DDE63905D43D}"/>
                  </a:ext>
                </a:extLst>
              </p:cNvPr>
              <p:cNvSpPr txBox="1"/>
              <p:nvPr/>
            </p:nvSpPr>
            <p:spPr>
              <a:xfrm>
                <a:off x="5804452" y="3579968"/>
                <a:ext cx="434671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A637AD-5D5B-4D39-8213-DDE63905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52" y="3579968"/>
                <a:ext cx="4346713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89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17B6D-0C08-4108-8CA5-6F7B70C2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types de catalyse : bilan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DA86EA2-C84B-4751-A752-48C93014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61919"/>
              </p:ext>
            </p:extLst>
          </p:nvPr>
        </p:nvGraphicFramePr>
        <p:xfrm>
          <a:off x="1066800" y="2893184"/>
          <a:ext cx="100584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283352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901419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539452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4813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Catalyse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Homogène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Hétérogène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Enzymatique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Réaction a lieu dans tout le milieu réactionnel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Catalyseur facilement récupérable et réutilisable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Très efficace</a:t>
                      </a:r>
                    </a:p>
                    <a:p>
                      <a:pPr algn="ctr"/>
                      <a:r>
                        <a:rPr lang="fr-FR" dirty="0"/>
                        <a:t>Faible coût</a:t>
                      </a:r>
                    </a:p>
                    <a:p>
                      <a:pPr algn="ctr"/>
                      <a:r>
                        <a:rPr lang="fr-FR" dirty="0"/>
                        <a:t>Peu de rejets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Inconvénients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Catalyseur difficilement récupérable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Réaction a lieu uniquement en surface</a:t>
                      </a:r>
                    </a:p>
                    <a:p>
                      <a:pPr algn="ctr"/>
                      <a:r>
                        <a:rPr lang="fr-FR" dirty="0"/>
                        <a:t>Coût (métaux rares)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Spécifique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228247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B65F5B-2575-4D7E-BE4C-D864837B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151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3355</TotalTime>
  <Words>190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Rétrospective</vt:lpstr>
      <vt:lpstr>Cinétique catalyse</vt:lpstr>
      <vt:lpstr>Chimie : réactions plus ou moins longues</vt:lpstr>
      <vt:lpstr>Réactions lentes et réactions rapides</vt:lpstr>
      <vt:lpstr>Réactions lentes et réactions rapides</vt:lpstr>
      <vt:lpstr>Suivi cinétique</vt:lpstr>
      <vt:lpstr>Spectrophotométrie</vt:lpstr>
      <vt:lpstr>Oxydation des ions tartrate  par le peroxyde d’hydrogène</vt:lpstr>
      <vt:lpstr>Dismutation de l’eau oxygénée</vt:lpstr>
      <vt:lpstr>Différents types de catalyse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133</cp:revision>
  <dcterms:created xsi:type="dcterms:W3CDTF">2020-03-15T13:11:31Z</dcterms:created>
  <dcterms:modified xsi:type="dcterms:W3CDTF">2020-06-13T18:23:04Z</dcterms:modified>
</cp:coreProperties>
</file>