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1" r:id="rId4"/>
    <p:sldId id="263" r:id="rId5"/>
    <p:sldId id="260" r:id="rId6"/>
    <p:sldId id="271" r:id="rId7"/>
    <p:sldId id="264" r:id="rId8"/>
    <p:sldId id="269" r:id="rId9"/>
    <p:sldId id="268" r:id="rId10"/>
    <p:sldId id="265" r:id="rId11"/>
    <p:sldId id="266" r:id="rId12"/>
    <p:sldId id="267" r:id="rId13"/>
    <p:sldId id="25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4" autoAdjust="0"/>
    <p:restoredTop sz="94660"/>
  </p:normalViewPr>
  <p:slideViewPr>
    <p:cSldViewPr snapToGrid="0">
      <p:cViewPr varScale="1">
        <p:scale>
          <a:sx n="64" d="100"/>
          <a:sy n="64" d="100"/>
        </p:scale>
        <p:origin x="58" y="4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9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66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362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774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5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872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17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313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957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>
                <a:solidFill>
                  <a:srgbClr val="344068"/>
                </a:solidFill>
              </a:rPr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>
                <a:solidFill>
                  <a:srgbClr val="344068"/>
                </a:solidFill>
              </a:rPr>
              <a:pPr/>
              <a:t>‹N°›</a:t>
            </a:fld>
            <a:endParaRPr lang="fr-FR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4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050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96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247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77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4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80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5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5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>
                <a:solidFill>
                  <a:srgbClr val="344068"/>
                </a:solidFill>
              </a:rPr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>
                <a:solidFill>
                  <a:srgbClr val="344068"/>
                </a:solidFill>
              </a:rPr>
              <a:pPr/>
              <a:t>‹N°›</a:t>
            </a:fld>
            <a:endParaRPr lang="fr-FR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pPr/>
              <a:t>01/08/2012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46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763DEDF1-3E42-46F1-803C-3F81A5B34212}" type="datetime1">
              <a:rPr lang="fr-FR" smtClean="0"/>
              <a:pPr defTabSz="457200"/>
              <a:t>01/08/2012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5BA00AD0-89FA-4358-AFE4-0A4CF2693EF1}" type="slidenum">
              <a:rPr lang="fr-FR" smtClean="0"/>
              <a:pPr defTabSz="45720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5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763DEDF1-3E42-46F1-803C-3F81A5B34212}" type="datetime1">
              <a:rPr lang="fr-FR" smtClean="0"/>
              <a:pPr defTabSz="457200"/>
              <a:t>01/08/2012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5BA00AD0-89FA-4358-AFE4-0A4CF2693EF1}" type="slidenum">
              <a:rPr lang="fr-FR" smtClean="0"/>
              <a:pPr defTabSz="45720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0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756324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0" b="0" i="0" u="none" strike="noStrike" kern="1200" cap="none" spc="-5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LC 7 – Cinétique et catalyse</a:t>
            </a:r>
            <a:endParaRPr kumimoji="0" lang="fr-FR" sz="80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89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Influence du solvant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375338"/>
            <a:ext cx="10058400" cy="3493756"/>
          </a:xfrm>
        </p:spPr>
        <p:txBody>
          <a:bodyPr/>
          <a:lstStyle/>
          <a:p>
            <a:r>
              <a:rPr lang="fr-FR" sz="2800" dirty="0" smtClean="0"/>
              <a:t>(CH</a:t>
            </a:r>
            <a:r>
              <a:rPr lang="fr-FR" sz="2800" baseline="-25000" dirty="0" smtClean="0"/>
              <a:t>3</a:t>
            </a:r>
            <a:r>
              <a:rPr lang="fr-FR" sz="2800" dirty="0" smtClean="0"/>
              <a:t>)</a:t>
            </a:r>
            <a:r>
              <a:rPr lang="fr-FR" sz="2800" baseline="-25000" dirty="0" smtClean="0"/>
              <a:t>3</a:t>
            </a:r>
            <a:r>
              <a:rPr lang="fr-FR" sz="2800" dirty="0" smtClean="0"/>
              <a:t>COH</a:t>
            </a:r>
            <a:r>
              <a:rPr lang="fr-FR" sz="1800" dirty="0" smtClean="0"/>
              <a:t>(</a:t>
            </a:r>
            <a:r>
              <a:rPr lang="fr-FR" sz="1800" dirty="0" err="1" smtClean="0"/>
              <a:t>aq</a:t>
            </a:r>
            <a:r>
              <a:rPr lang="fr-FR" sz="1800" dirty="0" smtClean="0"/>
              <a:t>) </a:t>
            </a:r>
            <a:r>
              <a:rPr lang="fr-FR" sz="2800" dirty="0" smtClean="0"/>
              <a:t> + Cl</a:t>
            </a:r>
            <a:r>
              <a:rPr lang="fr-FR" sz="2800" baseline="30000" dirty="0" smtClean="0"/>
              <a:t>-</a:t>
            </a:r>
            <a:r>
              <a:rPr lang="fr-FR" sz="1800" dirty="0" smtClean="0"/>
              <a:t>(</a:t>
            </a:r>
            <a:r>
              <a:rPr lang="fr-FR" sz="1800" dirty="0" err="1" smtClean="0"/>
              <a:t>aq</a:t>
            </a:r>
            <a:r>
              <a:rPr lang="fr-FR" sz="1800" dirty="0" smtClean="0"/>
              <a:t>)  </a:t>
            </a:r>
            <a:r>
              <a:rPr lang="fr-FR" sz="2800" dirty="0" smtClean="0"/>
              <a:t>-&gt;  (CH</a:t>
            </a:r>
            <a:r>
              <a:rPr lang="fr-FR" sz="2800" baseline="-25000" dirty="0" smtClean="0"/>
              <a:t>3</a:t>
            </a:r>
            <a:r>
              <a:rPr lang="fr-FR" sz="2800" dirty="0" smtClean="0"/>
              <a:t>)</a:t>
            </a:r>
            <a:r>
              <a:rPr lang="fr-FR" sz="2800" baseline="-25000" dirty="0" smtClean="0"/>
              <a:t>3</a:t>
            </a:r>
            <a:r>
              <a:rPr lang="fr-FR" sz="2800" dirty="0" smtClean="0"/>
              <a:t>CCl</a:t>
            </a:r>
            <a:r>
              <a:rPr lang="fr-FR" sz="1800" dirty="0" smtClean="0"/>
              <a:t>(</a:t>
            </a:r>
            <a:r>
              <a:rPr lang="fr-FR" sz="1800" dirty="0" err="1" smtClean="0"/>
              <a:t>aq</a:t>
            </a:r>
            <a:r>
              <a:rPr lang="fr-FR" sz="1800" dirty="0" smtClean="0"/>
              <a:t>) </a:t>
            </a:r>
            <a:r>
              <a:rPr lang="fr-FR" sz="2800" dirty="0" smtClean="0"/>
              <a:t>+ OH</a:t>
            </a:r>
            <a:r>
              <a:rPr lang="fr-FR" sz="2800" baseline="30000" dirty="0" smtClean="0"/>
              <a:t>-</a:t>
            </a:r>
            <a:r>
              <a:rPr lang="fr-FR" sz="1800" dirty="0" smtClean="0"/>
              <a:t>(</a:t>
            </a:r>
            <a:r>
              <a:rPr lang="fr-FR" sz="1800" dirty="0" err="1" smtClean="0"/>
              <a:t>aq</a:t>
            </a:r>
            <a:r>
              <a:rPr lang="fr-FR" sz="1800" dirty="0" smtClean="0"/>
              <a:t>)</a:t>
            </a:r>
            <a:endParaRPr lang="fr-FR" sz="2800" dirty="0" smtClean="0"/>
          </a:p>
          <a:p>
            <a:endParaRPr lang="fr-FR" dirty="0" smtClean="0"/>
          </a:p>
          <a:p>
            <a:r>
              <a:rPr lang="fr-FR" dirty="0" smtClean="0"/>
              <a:t>Réaction beaucoup plus rapide dans l’eau que dans l’éthanol.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6770" y="360177"/>
            <a:ext cx="10058400" cy="101729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Catalyse : Réaction d’oxydation du tartrate par l’eau oxygénée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44414"/>
            <a:ext cx="10058400" cy="3924680"/>
          </a:xfrm>
        </p:spPr>
        <p:txBody>
          <a:bodyPr/>
          <a:lstStyle/>
          <a:p>
            <a:r>
              <a:rPr lang="fr-FR" sz="3600" dirty="0" smtClean="0"/>
              <a:t>C</a:t>
            </a:r>
            <a:r>
              <a:rPr lang="fr-FR" sz="3600" baseline="-25000" dirty="0" smtClean="0"/>
              <a:t>4</a:t>
            </a:r>
            <a:r>
              <a:rPr lang="fr-FR" sz="3600" dirty="0" smtClean="0"/>
              <a:t>H</a:t>
            </a:r>
            <a:r>
              <a:rPr lang="fr-FR" sz="3600" baseline="-25000" dirty="0" smtClean="0"/>
              <a:t>4</a:t>
            </a:r>
            <a:r>
              <a:rPr lang="fr-FR" sz="3600" dirty="0" smtClean="0"/>
              <a:t>O</a:t>
            </a:r>
            <a:r>
              <a:rPr lang="fr-FR" sz="3600" baseline="-25000" dirty="0" smtClean="0"/>
              <a:t>6</a:t>
            </a:r>
            <a:r>
              <a:rPr lang="fr-FR" sz="3600" baseline="30000" dirty="0" smtClean="0"/>
              <a:t>2-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</a:t>
            </a:r>
            <a:r>
              <a:rPr lang="fr-FR" sz="3600" dirty="0" smtClean="0"/>
              <a:t> + 5 H</a:t>
            </a:r>
            <a:r>
              <a:rPr lang="fr-FR" sz="3600" baseline="-25000" dirty="0" smtClean="0"/>
              <a:t>2</a:t>
            </a:r>
            <a:r>
              <a:rPr lang="fr-FR" sz="3600" dirty="0" smtClean="0"/>
              <a:t>O</a:t>
            </a:r>
            <a:r>
              <a:rPr lang="fr-FR" sz="3600" baseline="-25000" dirty="0" smtClean="0"/>
              <a:t>2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</a:t>
            </a:r>
            <a:r>
              <a:rPr lang="fr-FR" sz="3600" dirty="0" smtClean="0"/>
              <a:t>+2 H</a:t>
            </a:r>
            <a:r>
              <a:rPr lang="fr-FR" sz="3200" baseline="30000" dirty="0" smtClean="0"/>
              <a:t>+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</a:t>
            </a:r>
            <a:r>
              <a:rPr lang="fr-FR" sz="3600" dirty="0" smtClean="0"/>
              <a:t> -&gt;  4 CO</a:t>
            </a:r>
            <a:r>
              <a:rPr lang="fr-FR" sz="3600" baseline="-25000" dirty="0" smtClean="0"/>
              <a:t>2</a:t>
            </a:r>
            <a:r>
              <a:rPr lang="fr-FR" sz="2400" dirty="0" smtClean="0"/>
              <a:t>(g) </a:t>
            </a:r>
            <a:r>
              <a:rPr lang="fr-FR" sz="3600" dirty="0" smtClean="0"/>
              <a:t>+ 8 H</a:t>
            </a:r>
            <a:r>
              <a:rPr lang="fr-FR" sz="3600" baseline="-25000" dirty="0" smtClean="0"/>
              <a:t>2</a:t>
            </a:r>
            <a:r>
              <a:rPr lang="fr-FR" sz="3600" dirty="0" smtClean="0"/>
              <a:t>O</a:t>
            </a:r>
            <a:r>
              <a:rPr lang="fr-FR" sz="2400" dirty="0" smtClean="0"/>
              <a:t>(l)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800" u="sng" dirty="0" smtClean="0"/>
              <a:t>Catalyseur employé </a:t>
            </a:r>
            <a:r>
              <a:rPr lang="fr-FR" sz="2800" u="sng" smtClean="0"/>
              <a:t>:</a:t>
            </a:r>
            <a:r>
              <a:rPr lang="fr-FR" sz="2800" smtClean="0"/>
              <a:t> </a:t>
            </a:r>
            <a:r>
              <a:rPr lang="fr-FR" sz="2800" smtClean="0"/>
              <a:t>Co </a:t>
            </a:r>
            <a:r>
              <a:rPr lang="fr-FR" sz="2800" dirty="0" smtClean="0"/>
              <a:t>(II)</a:t>
            </a:r>
            <a:endParaRPr lang="fr-FR" sz="4000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653628" y="1702675"/>
          <a:ext cx="9066924" cy="3857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731"/>
                <a:gridCol w="2266731"/>
                <a:gridCol w="2266731"/>
                <a:gridCol w="2266731"/>
              </a:tblGrid>
              <a:tr h="637135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Catalyse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Homogène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Hétérogène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Enzymatique</a:t>
                      </a:r>
                      <a:endParaRPr lang="fr-FR" sz="2400" dirty="0"/>
                    </a:p>
                  </a:txBody>
                  <a:tcPr/>
                </a:tc>
              </a:tr>
              <a:tr h="161008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Avantages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</a:t>
                      </a:r>
                      <a:r>
                        <a:rPr lang="fr-FR" baseline="0" dirty="0" smtClean="0"/>
                        <a:t> réaction peut se produire dans tout le milieu réactionnel.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Facile à</a:t>
                      </a:r>
                      <a:r>
                        <a:rPr lang="fr-FR" baseline="0" dirty="0" smtClean="0"/>
                        <a:t> récupérer et à réutiliser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Très</a:t>
                      </a:r>
                      <a:r>
                        <a:rPr lang="fr-FR" baseline="0" dirty="0" smtClean="0"/>
                        <a:t> efficace</a:t>
                      </a:r>
                      <a:endParaRPr lang="fr-FR" dirty="0"/>
                    </a:p>
                  </a:txBody>
                  <a:tcPr/>
                </a:tc>
              </a:tr>
              <a:tr h="161008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Inconvénients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Difficilement récupérable.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 réaction ne peut avoir lieu qu’à la surface du catalyseur.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Spécifique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trois types de catalyse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7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HUGO ROUSSILLE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83F5AFF-8388-4A3D-900C-3A53C7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Réactions lentes et réactions rapides</a:t>
            </a:r>
            <a:endParaRPr lang="fr-FR" dirty="0"/>
          </a:p>
        </p:txBody>
      </p:sp>
      <p:grpSp>
        <p:nvGrpSpPr>
          <p:cNvPr id="19" name="Grouper 48">
            <a:extLst>
              <a:ext uri="{FF2B5EF4-FFF2-40B4-BE49-F238E27FC236}">
                <a16:creationId xmlns="" xmlns:a16="http://schemas.microsoft.com/office/drawing/2014/main" id="{2DC55C4D-DBF9-49C6-AD78-863B875BEA62}"/>
              </a:ext>
            </a:extLst>
          </p:cNvPr>
          <p:cNvGrpSpPr/>
          <p:nvPr/>
        </p:nvGrpSpPr>
        <p:grpSpPr>
          <a:xfrm>
            <a:off x="2357345" y="3689100"/>
            <a:ext cx="1512907" cy="1612406"/>
            <a:chOff x="0" y="0"/>
            <a:chExt cx="571500" cy="824230"/>
          </a:xfrm>
        </p:grpSpPr>
        <p:grpSp>
          <p:nvGrpSpPr>
            <p:cNvPr id="34" name="Grouper 31">
              <a:extLst>
                <a:ext uri="{FF2B5EF4-FFF2-40B4-BE49-F238E27FC236}">
                  <a16:creationId xmlns="" xmlns:a16="http://schemas.microsoft.com/office/drawing/2014/main" id="{35B37C7E-BBC8-4ACD-B52E-9D8D572CE3CF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36" name="Arrondir un rectangle avec un coin du même côté 29">
                <a:extLst>
                  <a:ext uri="{FF2B5EF4-FFF2-40B4-BE49-F238E27FC236}">
                    <a16:creationId xmlns="" xmlns:a16="http://schemas.microsoft.com/office/drawing/2014/main" id="{54D46A76-C750-4A3F-B5A2-14251A67F229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Arrondir un rectangle avec un coin du même côté 30">
                <a:extLst>
                  <a:ext uri="{FF2B5EF4-FFF2-40B4-BE49-F238E27FC236}">
                    <a16:creationId xmlns="" xmlns:a16="http://schemas.microsoft.com/office/drawing/2014/main" id="{6317C273-6C8D-412B-BB14-D6C8621A961F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BBE7C5C4-950D-4BA5-ABBB-19F361982B77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16" name="Arrondir un rectangle avec un coin du même côté 9">
            <a:extLst>
              <a:ext uri="{FF2B5EF4-FFF2-40B4-BE49-F238E27FC236}">
                <a16:creationId xmlns="" xmlns:a16="http://schemas.microsoft.com/office/drawing/2014/main" id="{707D0F7D-99B8-43BD-B687-9934D1319508}"/>
              </a:ext>
            </a:extLst>
          </p:cNvPr>
          <p:cNvSpPr/>
          <p:nvPr/>
        </p:nvSpPr>
        <p:spPr>
          <a:xfrm rot="10800000">
            <a:off x="2357336" y="4621508"/>
            <a:ext cx="1512913" cy="679998"/>
          </a:xfrm>
          <a:prstGeom prst="round2SameRect">
            <a:avLst/>
          </a:prstGeom>
          <a:solidFill>
            <a:srgbClr val="FFFF00">
              <a:alpha val="23000"/>
            </a:srgbClr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51DC1FC-4E0D-48A3-8BDF-E354DC69F798}"/>
              </a:ext>
            </a:extLst>
          </p:cNvPr>
          <p:cNvSpPr txBox="1"/>
          <p:nvPr/>
        </p:nvSpPr>
        <p:spPr>
          <a:xfrm>
            <a:off x="131952" y="4917647"/>
            <a:ext cx="1985171" cy="10772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fr-FR" sz="2400" dirty="0" smtClean="0">
                <a:solidFill>
                  <a:prstClr val="black"/>
                </a:solidFill>
              </a:rPr>
              <a:t>(</a:t>
            </a:r>
            <a:r>
              <a:rPr lang="fr-FR" sz="2000" dirty="0" smtClean="0">
                <a:solidFill>
                  <a:prstClr val="black"/>
                </a:solidFill>
              </a:rPr>
              <a:t>Fe</a:t>
            </a:r>
            <a:r>
              <a:rPr lang="fr-FR" sz="2000" baseline="30000" dirty="0" smtClean="0">
                <a:solidFill>
                  <a:prstClr val="black"/>
                </a:solidFill>
              </a:rPr>
              <a:t>2+ </a:t>
            </a:r>
            <a:r>
              <a:rPr lang="fr-FR" sz="2000" dirty="0" smtClean="0">
                <a:solidFill>
                  <a:prstClr val="black"/>
                </a:solidFill>
              </a:rPr>
              <a:t>; SO</a:t>
            </a:r>
            <a:r>
              <a:rPr lang="fr-FR" sz="2000" baseline="-25000" dirty="0" smtClean="0">
                <a:solidFill>
                  <a:prstClr val="black"/>
                </a:solidFill>
              </a:rPr>
              <a:t>4</a:t>
            </a:r>
            <a:r>
              <a:rPr lang="fr-FR" sz="2000" baseline="30000" dirty="0" smtClean="0">
                <a:solidFill>
                  <a:prstClr val="black"/>
                </a:solidFill>
              </a:rPr>
              <a:t>2-</a:t>
            </a:r>
            <a:r>
              <a:rPr lang="fr-FR" sz="2000" dirty="0" smtClean="0">
                <a:solidFill>
                  <a:prstClr val="black"/>
                </a:solidFill>
              </a:rPr>
              <a:t>)</a:t>
            </a:r>
            <a:endParaRPr lang="fr-FR" sz="2000" dirty="0">
              <a:solidFill>
                <a:prstClr val="black"/>
              </a:solidFill>
            </a:endParaRPr>
          </a:p>
          <a:p>
            <a:pPr defTabSz="457200"/>
            <a:r>
              <a:rPr lang="fr-FR" sz="2000" dirty="0" smtClean="0">
                <a:solidFill>
                  <a:prstClr val="black"/>
                </a:solidFill>
              </a:rPr>
              <a:t>C </a:t>
            </a:r>
            <a:r>
              <a:rPr lang="fr-FR" sz="2000" dirty="0">
                <a:solidFill>
                  <a:prstClr val="black"/>
                </a:solidFill>
              </a:rPr>
              <a:t>= </a:t>
            </a:r>
            <a:r>
              <a:rPr lang="fr-FR" sz="2000" dirty="0" smtClean="0">
                <a:solidFill>
                  <a:prstClr val="black"/>
                </a:solidFill>
              </a:rPr>
              <a:t>1,0.10</a:t>
            </a:r>
            <a:r>
              <a:rPr lang="fr-FR" sz="2000" baseline="30000" dirty="0" smtClean="0">
                <a:solidFill>
                  <a:prstClr val="black"/>
                </a:solidFill>
              </a:rPr>
              <a:t>-2 </a:t>
            </a:r>
            <a:r>
              <a:rPr lang="fr-FR" sz="2000" dirty="0">
                <a:solidFill>
                  <a:prstClr val="black"/>
                </a:solidFill>
              </a:rPr>
              <a:t>mol/L</a:t>
            </a:r>
          </a:p>
          <a:p>
            <a:pPr defTabSz="457200"/>
            <a:r>
              <a:rPr lang="fr-FR" sz="2000" dirty="0">
                <a:solidFill>
                  <a:prstClr val="black"/>
                </a:solidFill>
              </a:rPr>
              <a:t>V = </a:t>
            </a:r>
            <a:r>
              <a:rPr lang="fr-FR" sz="2000" dirty="0" smtClean="0">
                <a:solidFill>
                  <a:prstClr val="black"/>
                </a:solidFill>
              </a:rPr>
              <a:t>10 </a:t>
            </a:r>
            <a:r>
              <a:rPr lang="fr-FR" sz="2000" dirty="0" err="1" smtClean="0">
                <a:solidFill>
                  <a:prstClr val="black"/>
                </a:solidFill>
              </a:rPr>
              <a:t>mL</a:t>
            </a:r>
            <a:endParaRPr lang="fr-FR" sz="2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xmlns="" id="{526A6094-7157-439F-AABC-E5D296AFB7D0}"/>
                  </a:ext>
                </a:extLst>
              </p:cNvPr>
              <p:cNvSpPr txBox="1"/>
              <p:nvPr/>
            </p:nvSpPr>
            <p:spPr>
              <a:xfrm>
                <a:off x="4947521" y="2907611"/>
                <a:ext cx="2359441" cy="12003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sz="2400" b="0" i="1" baseline="30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; </m:t>
                      </m:r>
                      <m:r>
                        <m:rPr>
                          <m:nor/>
                        </m:rPr>
                        <a:rPr lang="fr-FR" sz="2400" dirty="0" smtClean="0"/>
                        <m:t>MnO</m:t>
                      </m:r>
                      <m:r>
                        <m:rPr>
                          <m:nor/>
                        </m:rPr>
                        <a:rPr lang="fr-FR" sz="2400" baseline="-25000" dirty="0" smtClean="0"/>
                        <m:t>4</m:t>
                      </m:r>
                      <m:r>
                        <m:rPr>
                          <m:nor/>
                        </m:rPr>
                        <a:rPr lang="fr-FR" sz="2400" baseline="30000" dirty="0" smtClean="0"/>
                        <m:t>−</m:t>
                      </m:r>
                      <m:r>
                        <m:rPr>
                          <m:nor/>
                        </m:rPr>
                        <a:rPr lang="fr-FR" sz="2400" b="0" i="0" dirty="0" smtClean="0"/>
                        <m:t>)</m:t>
                      </m:r>
                      <m:r>
                        <a:rPr lang="fr-FR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400" dirty="0" smtClean="0">
                  <a:solidFill>
                    <a:prstClr val="black"/>
                  </a:solidFill>
                </a:endParaRPr>
              </a:p>
              <a:p>
                <a:pPr defTabSz="457200"/>
                <a:r>
                  <a:rPr lang="fr-FR" sz="2400" dirty="0" smtClean="0">
                    <a:solidFill>
                      <a:prstClr val="black"/>
                    </a:solidFill>
                  </a:rPr>
                  <a:t>C = 1,0.10</a:t>
                </a:r>
                <a:r>
                  <a:rPr lang="fr-FR" sz="2400" baseline="30000" dirty="0" smtClean="0">
                    <a:solidFill>
                      <a:prstClr val="black"/>
                    </a:solidFill>
                  </a:rPr>
                  <a:t>-3 </a:t>
                </a:r>
                <a:r>
                  <a:rPr lang="fr-FR" sz="2400" dirty="0" smtClean="0">
                    <a:solidFill>
                      <a:prstClr val="black"/>
                    </a:solidFill>
                  </a:rPr>
                  <a:t>mol/L</a:t>
                </a:r>
              </a:p>
              <a:p>
                <a:pPr defTabSz="457200"/>
                <a:r>
                  <a:rPr lang="fr-FR" sz="2400" dirty="0" smtClean="0">
                    <a:solidFill>
                      <a:prstClr val="black"/>
                    </a:solidFill>
                  </a:rPr>
                  <a:t>V = 5 </a:t>
                </a:r>
                <a:r>
                  <a:rPr lang="fr-FR" sz="2400" dirty="0" err="1" smtClean="0">
                    <a:solidFill>
                      <a:prstClr val="black"/>
                    </a:solidFill>
                  </a:rPr>
                  <a:t>mL</a:t>
                </a:r>
                <a:endParaRPr lang="fr-FR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526A6094-7157-439F-AABC-E5D296AFB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521" y="2907611"/>
                <a:ext cx="2359441" cy="1200329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846" r="-2051" b="-95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="" xmlns:a16="http://schemas.microsoft.com/office/drawing/2014/main" id="{A99BE1FD-59FC-4B6A-A1F1-0B8CBF9B611E}"/>
              </a:ext>
            </a:extLst>
          </p:cNvPr>
          <p:cNvCxnSpPr>
            <a:stCxn id="38" idx="3"/>
          </p:cNvCxnSpPr>
          <p:nvPr/>
        </p:nvCxnSpPr>
        <p:spPr>
          <a:xfrm flipV="1">
            <a:off x="2117123" y="5071538"/>
            <a:ext cx="404540" cy="384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="" xmlns:a16="http://schemas.microsoft.com/office/drawing/2014/main" id="{E935FA62-3146-4A43-8CDB-494C607E8229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671395" y="3507776"/>
            <a:ext cx="1276126" cy="98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r 48">
            <a:extLst>
              <a:ext uri="{FF2B5EF4-FFF2-40B4-BE49-F238E27FC236}">
                <a16:creationId xmlns="" xmlns:a16="http://schemas.microsoft.com/office/drawing/2014/main" id="{2DC55C4D-DBF9-49C6-AD78-863B875BEA62}"/>
              </a:ext>
            </a:extLst>
          </p:cNvPr>
          <p:cNvGrpSpPr/>
          <p:nvPr/>
        </p:nvGrpSpPr>
        <p:grpSpPr>
          <a:xfrm>
            <a:off x="8457464" y="3689100"/>
            <a:ext cx="1512907" cy="1612406"/>
            <a:chOff x="0" y="0"/>
            <a:chExt cx="571500" cy="824230"/>
          </a:xfrm>
        </p:grpSpPr>
        <p:grpSp>
          <p:nvGrpSpPr>
            <p:cNvPr id="21" name="Grouper 31">
              <a:extLst>
                <a:ext uri="{FF2B5EF4-FFF2-40B4-BE49-F238E27FC236}">
                  <a16:creationId xmlns="" xmlns:a16="http://schemas.microsoft.com/office/drawing/2014/main" id="{35B37C7E-BBC8-4ACD-B52E-9D8D572CE3CF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23" name="Arrondir un rectangle avec un coin du même côté 29">
                <a:extLst>
                  <a:ext uri="{FF2B5EF4-FFF2-40B4-BE49-F238E27FC236}">
                    <a16:creationId xmlns="" xmlns:a16="http://schemas.microsoft.com/office/drawing/2014/main" id="{54D46A76-C750-4A3F-B5A2-14251A67F229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Arrondir un rectangle avec un coin du même côté 30">
                <a:extLst>
                  <a:ext uri="{FF2B5EF4-FFF2-40B4-BE49-F238E27FC236}">
                    <a16:creationId xmlns="" xmlns:a16="http://schemas.microsoft.com/office/drawing/2014/main" id="{6317C273-6C8D-412B-BB14-D6C8621A961F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BBE7C5C4-950D-4BA5-ABBB-19F361982B77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25" name="Arrondir un rectangle avec un coin du même côté 9">
            <a:extLst>
              <a:ext uri="{FF2B5EF4-FFF2-40B4-BE49-F238E27FC236}">
                <a16:creationId xmlns="" xmlns:a16="http://schemas.microsoft.com/office/drawing/2014/main" id="{707D0F7D-99B8-43BD-B687-9934D1319508}"/>
              </a:ext>
            </a:extLst>
          </p:cNvPr>
          <p:cNvSpPr/>
          <p:nvPr/>
        </p:nvSpPr>
        <p:spPr>
          <a:xfrm rot="10800000">
            <a:off x="8457455" y="4621508"/>
            <a:ext cx="1512913" cy="679998"/>
          </a:xfrm>
          <a:prstGeom prst="round2SameRect">
            <a:avLst/>
          </a:prstGeom>
          <a:solidFill>
            <a:srgbClr val="FFFF00">
              <a:alpha val="23000"/>
            </a:srgbClr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prstClr val="white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="" xmlns:a16="http://schemas.microsoft.com/office/drawing/2014/main" id="{E935FA62-3146-4A43-8CDB-494C607E82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306962" y="3507776"/>
            <a:ext cx="1977081" cy="866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635263" y="1753924"/>
            <a:ext cx="7854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MnO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-</a:t>
            </a:r>
            <a:r>
              <a:rPr lang="fr-FR" dirty="0" smtClean="0"/>
              <a:t> </a:t>
            </a:r>
            <a:r>
              <a:rPr lang="fr-FR" sz="1400" dirty="0" smtClean="0"/>
              <a:t>(</a:t>
            </a:r>
            <a:r>
              <a:rPr lang="fr-FR" sz="1400" dirty="0" err="1" smtClean="0"/>
              <a:t>aq</a:t>
            </a:r>
            <a:r>
              <a:rPr lang="fr-FR" sz="1400" dirty="0" smtClean="0"/>
              <a:t>) </a:t>
            </a:r>
            <a:r>
              <a:rPr lang="fr-FR" dirty="0" smtClean="0"/>
              <a:t>+ 8 H</a:t>
            </a:r>
            <a:r>
              <a:rPr lang="fr-FR" baseline="30000" dirty="0" smtClean="0"/>
              <a:t>+ </a:t>
            </a:r>
            <a:r>
              <a:rPr lang="fr-FR" sz="1400" dirty="0" smtClean="0"/>
              <a:t>(</a:t>
            </a:r>
            <a:r>
              <a:rPr lang="fr-FR" sz="1400" dirty="0" err="1" smtClean="0"/>
              <a:t>aq</a:t>
            </a:r>
            <a:r>
              <a:rPr lang="fr-FR" sz="1400" dirty="0" smtClean="0"/>
              <a:t>) </a:t>
            </a:r>
            <a:r>
              <a:rPr lang="fr-FR" dirty="0" smtClean="0"/>
              <a:t>+ 5 Fe</a:t>
            </a:r>
            <a:r>
              <a:rPr lang="fr-FR" baseline="30000" dirty="0" smtClean="0"/>
              <a:t>2+</a:t>
            </a:r>
            <a:r>
              <a:rPr lang="fr-FR" sz="1400" dirty="0" smtClean="0"/>
              <a:t>(</a:t>
            </a:r>
            <a:r>
              <a:rPr lang="fr-FR" sz="1400" dirty="0" err="1" smtClean="0"/>
              <a:t>aq</a:t>
            </a:r>
            <a:r>
              <a:rPr lang="fr-FR" sz="1400" dirty="0" smtClean="0"/>
              <a:t>) </a:t>
            </a:r>
            <a:r>
              <a:rPr lang="fr-FR" dirty="0" smtClean="0"/>
              <a:t>-&gt;  5 Fe</a:t>
            </a:r>
            <a:r>
              <a:rPr lang="fr-FR" baseline="30000" dirty="0" smtClean="0"/>
              <a:t>3+</a:t>
            </a:r>
            <a:r>
              <a:rPr lang="fr-FR" sz="1400" dirty="0" smtClean="0"/>
              <a:t>(</a:t>
            </a:r>
            <a:r>
              <a:rPr lang="fr-FR" sz="1400" dirty="0" err="1" smtClean="0"/>
              <a:t>aq</a:t>
            </a:r>
            <a:r>
              <a:rPr lang="fr-FR" sz="1400" dirty="0" smtClean="0"/>
              <a:t>)</a:t>
            </a:r>
            <a:r>
              <a:rPr lang="fr-FR" dirty="0" smtClean="0"/>
              <a:t> + Mn</a:t>
            </a:r>
            <a:r>
              <a:rPr lang="fr-FR" baseline="30000" dirty="0" smtClean="0"/>
              <a:t>2+</a:t>
            </a:r>
            <a:r>
              <a:rPr lang="fr-FR" sz="1400" dirty="0" smtClean="0"/>
              <a:t>(</a:t>
            </a:r>
            <a:r>
              <a:rPr lang="fr-FR" sz="1400" dirty="0" err="1" smtClean="0"/>
              <a:t>aq</a:t>
            </a:r>
            <a:r>
              <a:rPr lang="fr-FR" sz="1400" dirty="0" smtClean="0"/>
              <a:t>) </a:t>
            </a:r>
            <a:r>
              <a:rPr lang="fr-FR" dirty="0" smtClean="0"/>
              <a:t>+ 4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sz="1600" dirty="0" smtClean="0"/>
              <a:t>(</a:t>
            </a:r>
            <a:r>
              <a:rPr lang="fr-FR" sz="1400" dirty="0" smtClean="0"/>
              <a:t>l)</a:t>
            </a:r>
          </a:p>
          <a:p>
            <a:endParaRPr lang="fr-FR" sz="1400" dirty="0"/>
          </a:p>
          <a:p>
            <a:pPr lvl="0"/>
            <a:r>
              <a:rPr lang="fr-FR" dirty="0" smtClean="0">
                <a:solidFill>
                  <a:prstClr val="black"/>
                </a:solidFill>
              </a:rPr>
              <a:t>2 MnO</a:t>
            </a:r>
            <a:r>
              <a:rPr lang="fr-FR" baseline="-25000" dirty="0" smtClean="0">
                <a:solidFill>
                  <a:prstClr val="black"/>
                </a:solidFill>
              </a:rPr>
              <a:t>4</a:t>
            </a:r>
            <a:r>
              <a:rPr lang="fr-FR" baseline="30000" dirty="0" smtClean="0">
                <a:solidFill>
                  <a:prstClr val="black"/>
                </a:solidFill>
              </a:rPr>
              <a:t>-</a:t>
            </a:r>
            <a:r>
              <a:rPr lang="fr-FR" dirty="0" smtClean="0">
                <a:solidFill>
                  <a:prstClr val="black"/>
                </a:solidFill>
              </a:rPr>
              <a:t> </a:t>
            </a:r>
            <a:r>
              <a:rPr lang="fr-FR" sz="1400" dirty="0">
                <a:solidFill>
                  <a:prstClr val="black"/>
                </a:solidFill>
              </a:rPr>
              <a:t>(</a:t>
            </a:r>
            <a:r>
              <a:rPr lang="fr-FR" sz="1400" dirty="0" err="1">
                <a:solidFill>
                  <a:prstClr val="black"/>
                </a:solidFill>
              </a:rPr>
              <a:t>aq</a:t>
            </a:r>
            <a:r>
              <a:rPr lang="fr-FR" sz="1400" dirty="0">
                <a:solidFill>
                  <a:prstClr val="black"/>
                </a:solidFill>
              </a:rPr>
              <a:t>) </a:t>
            </a:r>
            <a:r>
              <a:rPr lang="fr-FR" dirty="0">
                <a:solidFill>
                  <a:prstClr val="black"/>
                </a:solidFill>
              </a:rPr>
              <a:t>+ </a:t>
            </a:r>
            <a:r>
              <a:rPr lang="fr-FR" dirty="0" smtClean="0">
                <a:solidFill>
                  <a:prstClr val="black"/>
                </a:solidFill>
              </a:rPr>
              <a:t>6 </a:t>
            </a:r>
            <a:r>
              <a:rPr lang="fr-FR" dirty="0">
                <a:solidFill>
                  <a:prstClr val="black"/>
                </a:solidFill>
              </a:rPr>
              <a:t>H</a:t>
            </a:r>
            <a:r>
              <a:rPr lang="fr-FR" baseline="30000" dirty="0">
                <a:solidFill>
                  <a:prstClr val="black"/>
                </a:solidFill>
              </a:rPr>
              <a:t>+ </a:t>
            </a:r>
            <a:r>
              <a:rPr lang="fr-FR" sz="1400" dirty="0">
                <a:solidFill>
                  <a:prstClr val="black"/>
                </a:solidFill>
              </a:rPr>
              <a:t>(</a:t>
            </a:r>
            <a:r>
              <a:rPr lang="fr-FR" sz="1400" dirty="0" err="1">
                <a:solidFill>
                  <a:prstClr val="black"/>
                </a:solidFill>
              </a:rPr>
              <a:t>aq</a:t>
            </a:r>
            <a:r>
              <a:rPr lang="fr-FR" sz="1400" dirty="0">
                <a:solidFill>
                  <a:prstClr val="black"/>
                </a:solidFill>
              </a:rPr>
              <a:t>) </a:t>
            </a:r>
            <a:r>
              <a:rPr lang="fr-FR" dirty="0">
                <a:solidFill>
                  <a:prstClr val="black"/>
                </a:solidFill>
              </a:rPr>
              <a:t>+ 5 </a:t>
            </a:r>
            <a:r>
              <a:rPr lang="fr-FR" dirty="0" smtClean="0">
                <a:solidFill>
                  <a:prstClr val="black"/>
                </a:solidFill>
              </a:rPr>
              <a:t>C</a:t>
            </a:r>
            <a:r>
              <a:rPr lang="fr-FR" baseline="-25000" dirty="0" smtClean="0">
                <a:solidFill>
                  <a:prstClr val="black"/>
                </a:solidFill>
              </a:rPr>
              <a:t>2</a:t>
            </a:r>
            <a:r>
              <a:rPr lang="fr-FR" dirty="0" smtClean="0">
                <a:solidFill>
                  <a:prstClr val="black"/>
                </a:solidFill>
              </a:rPr>
              <a:t>O</a:t>
            </a:r>
            <a:r>
              <a:rPr lang="fr-FR" baseline="-25000" dirty="0" smtClean="0">
                <a:solidFill>
                  <a:prstClr val="black"/>
                </a:solidFill>
              </a:rPr>
              <a:t>4</a:t>
            </a:r>
            <a:r>
              <a:rPr lang="fr-FR" dirty="0" smtClean="0">
                <a:solidFill>
                  <a:prstClr val="black"/>
                </a:solidFill>
              </a:rPr>
              <a:t>H</a:t>
            </a:r>
            <a:r>
              <a:rPr lang="fr-FR" baseline="-25000" dirty="0" smtClean="0">
                <a:solidFill>
                  <a:prstClr val="black"/>
                </a:solidFill>
              </a:rPr>
              <a:t>2</a:t>
            </a:r>
            <a:r>
              <a:rPr lang="fr-FR" sz="1400" dirty="0" smtClean="0">
                <a:solidFill>
                  <a:prstClr val="black"/>
                </a:solidFill>
              </a:rPr>
              <a:t>(</a:t>
            </a:r>
            <a:r>
              <a:rPr lang="fr-FR" sz="1400" dirty="0" err="1" smtClean="0">
                <a:solidFill>
                  <a:prstClr val="black"/>
                </a:solidFill>
              </a:rPr>
              <a:t>aq</a:t>
            </a:r>
            <a:r>
              <a:rPr lang="fr-FR" sz="1400" dirty="0">
                <a:solidFill>
                  <a:prstClr val="black"/>
                </a:solidFill>
              </a:rPr>
              <a:t>) </a:t>
            </a:r>
            <a:r>
              <a:rPr lang="fr-FR" dirty="0">
                <a:solidFill>
                  <a:prstClr val="black"/>
                </a:solidFill>
              </a:rPr>
              <a:t>-&gt;  </a:t>
            </a:r>
            <a:r>
              <a:rPr lang="fr-FR" dirty="0" smtClean="0">
                <a:solidFill>
                  <a:prstClr val="black"/>
                </a:solidFill>
              </a:rPr>
              <a:t>10 CO</a:t>
            </a:r>
            <a:r>
              <a:rPr lang="fr-FR" baseline="-25000" dirty="0" smtClean="0">
                <a:solidFill>
                  <a:prstClr val="black"/>
                </a:solidFill>
              </a:rPr>
              <a:t>2</a:t>
            </a:r>
            <a:r>
              <a:rPr lang="fr-FR" sz="1400" dirty="0" smtClean="0">
                <a:solidFill>
                  <a:prstClr val="black"/>
                </a:solidFill>
              </a:rPr>
              <a:t>(g)</a:t>
            </a:r>
            <a:r>
              <a:rPr lang="fr-FR" dirty="0" smtClean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+ </a:t>
            </a:r>
            <a:r>
              <a:rPr lang="fr-FR" dirty="0" smtClean="0">
                <a:solidFill>
                  <a:prstClr val="black"/>
                </a:solidFill>
              </a:rPr>
              <a:t>2 Mn</a:t>
            </a:r>
            <a:r>
              <a:rPr lang="fr-FR" baseline="30000" dirty="0" smtClean="0">
                <a:solidFill>
                  <a:prstClr val="black"/>
                </a:solidFill>
              </a:rPr>
              <a:t>2</a:t>
            </a:r>
            <a:r>
              <a:rPr lang="fr-FR" baseline="30000" dirty="0">
                <a:solidFill>
                  <a:prstClr val="black"/>
                </a:solidFill>
              </a:rPr>
              <a:t>+</a:t>
            </a:r>
            <a:r>
              <a:rPr lang="fr-FR" sz="1400" dirty="0">
                <a:solidFill>
                  <a:prstClr val="black"/>
                </a:solidFill>
              </a:rPr>
              <a:t>(</a:t>
            </a:r>
            <a:r>
              <a:rPr lang="fr-FR" sz="1400" dirty="0" err="1">
                <a:solidFill>
                  <a:prstClr val="black"/>
                </a:solidFill>
              </a:rPr>
              <a:t>aq</a:t>
            </a:r>
            <a:r>
              <a:rPr lang="fr-FR" sz="1400" dirty="0">
                <a:solidFill>
                  <a:prstClr val="black"/>
                </a:solidFill>
              </a:rPr>
              <a:t>) </a:t>
            </a:r>
            <a:r>
              <a:rPr lang="fr-FR" dirty="0">
                <a:solidFill>
                  <a:prstClr val="black"/>
                </a:solidFill>
              </a:rPr>
              <a:t>+ </a:t>
            </a:r>
            <a:r>
              <a:rPr lang="fr-FR" dirty="0" smtClean="0">
                <a:solidFill>
                  <a:prstClr val="black"/>
                </a:solidFill>
              </a:rPr>
              <a:t>8 </a:t>
            </a:r>
            <a:r>
              <a:rPr lang="fr-FR" dirty="0">
                <a:solidFill>
                  <a:prstClr val="black"/>
                </a:solidFill>
              </a:rPr>
              <a:t>H</a:t>
            </a:r>
            <a:r>
              <a:rPr lang="fr-FR" baseline="-25000" dirty="0">
                <a:solidFill>
                  <a:prstClr val="black"/>
                </a:solidFill>
              </a:rPr>
              <a:t>2</a:t>
            </a:r>
            <a:r>
              <a:rPr lang="fr-FR" dirty="0">
                <a:solidFill>
                  <a:prstClr val="black"/>
                </a:solidFill>
              </a:rPr>
              <a:t>O</a:t>
            </a:r>
            <a:r>
              <a:rPr lang="fr-FR" sz="1600" dirty="0">
                <a:solidFill>
                  <a:prstClr val="black"/>
                </a:solidFill>
              </a:rPr>
              <a:t>(</a:t>
            </a:r>
            <a:r>
              <a:rPr lang="fr-FR" sz="1400" dirty="0">
                <a:solidFill>
                  <a:prstClr val="black"/>
                </a:solidFill>
              </a:rPr>
              <a:t>l)</a:t>
            </a:r>
          </a:p>
          <a:p>
            <a:endParaRPr lang="fr-FR" sz="1400" dirty="0"/>
          </a:p>
        </p:txBody>
      </p:sp>
      <p:sp>
        <p:nvSpPr>
          <p:cNvPr id="41" name="ZoneTexte 40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51DC1FC-4E0D-48A3-8BDF-E354DC69F798}"/>
              </a:ext>
            </a:extLst>
          </p:cNvPr>
          <p:cNvSpPr txBox="1"/>
          <p:nvPr/>
        </p:nvSpPr>
        <p:spPr>
          <a:xfrm>
            <a:off x="10128284" y="5071538"/>
            <a:ext cx="1985171" cy="10772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fr-FR" sz="2400" dirty="0" smtClean="0">
                <a:solidFill>
                  <a:prstClr val="black"/>
                </a:solidFill>
              </a:rPr>
              <a:t>C</a:t>
            </a:r>
            <a:r>
              <a:rPr lang="fr-FR" sz="2400" baseline="-25000" dirty="0" smtClean="0">
                <a:solidFill>
                  <a:prstClr val="black"/>
                </a:solidFill>
              </a:rPr>
              <a:t>2</a:t>
            </a:r>
            <a:r>
              <a:rPr lang="fr-FR" sz="2400" dirty="0" smtClean="0">
                <a:solidFill>
                  <a:prstClr val="black"/>
                </a:solidFill>
              </a:rPr>
              <a:t>O</a:t>
            </a:r>
            <a:r>
              <a:rPr lang="fr-FR" sz="2400" baseline="-25000" dirty="0" smtClean="0">
                <a:solidFill>
                  <a:prstClr val="black"/>
                </a:solidFill>
              </a:rPr>
              <a:t>4</a:t>
            </a:r>
            <a:r>
              <a:rPr lang="fr-FR" sz="2400" dirty="0" smtClean="0">
                <a:solidFill>
                  <a:prstClr val="black"/>
                </a:solidFill>
              </a:rPr>
              <a:t>H</a:t>
            </a:r>
            <a:r>
              <a:rPr lang="fr-FR" sz="2400" baseline="-25000" dirty="0" smtClean="0">
                <a:solidFill>
                  <a:prstClr val="black"/>
                </a:solidFill>
              </a:rPr>
              <a:t>2</a:t>
            </a:r>
            <a:endParaRPr lang="fr-FR" sz="2000" baseline="-25000" dirty="0">
              <a:solidFill>
                <a:prstClr val="black"/>
              </a:solidFill>
            </a:endParaRPr>
          </a:p>
          <a:p>
            <a:pPr defTabSz="457200"/>
            <a:r>
              <a:rPr lang="fr-FR" sz="2000" dirty="0" smtClean="0">
                <a:solidFill>
                  <a:prstClr val="black"/>
                </a:solidFill>
              </a:rPr>
              <a:t>C </a:t>
            </a:r>
            <a:r>
              <a:rPr lang="fr-FR" sz="2000" dirty="0">
                <a:solidFill>
                  <a:prstClr val="black"/>
                </a:solidFill>
              </a:rPr>
              <a:t>= </a:t>
            </a:r>
            <a:r>
              <a:rPr lang="fr-FR" sz="2000" dirty="0" smtClean="0">
                <a:solidFill>
                  <a:prstClr val="black"/>
                </a:solidFill>
              </a:rPr>
              <a:t>5,0.10</a:t>
            </a:r>
            <a:r>
              <a:rPr lang="fr-FR" sz="2000" baseline="30000" dirty="0" smtClean="0">
                <a:solidFill>
                  <a:prstClr val="black"/>
                </a:solidFill>
              </a:rPr>
              <a:t>-1 </a:t>
            </a:r>
            <a:r>
              <a:rPr lang="fr-FR" sz="2000" dirty="0">
                <a:solidFill>
                  <a:prstClr val="black"/>
                </a:solidFill>
              </a:rPr>
              <a:t>mol/L</a:t>
            </a:r>
          </a:p>
          <a:p>
            <a:pPr defTabSz="457200"/>
            <a:r>
              <a:rPr lang="fr-FR" sz="2000" dirty="0">
                <a:solidFill>
                  <a:prstClr val="black"/>
                </a:solidFill>
              </a:rPr>
              <a:t>V = </a:t>
            </a:r>
            <a:r>
              <a:rPr lang="fr-FR" sz="2000" dirty="0" smtClean="0">
                <a:solidFill>
                  <a:prstClr val="black"/>
                </a:solidFill>
              </a:rPr>
              <a:t>10 </a:t>
            </a:r>
            <a:r>
              <a:rPr lang="fr-FR" sz="2000" dirty="0" err="1" smtClean="0">
                <a:solidFill>
                  <a:prstClr val="black"/>
                </a:solidFill>
              </a:rPr>
              <a:t>mL</a:t>
            </a:r>
            <a:endParaRPr lang="fr-FR" sz="20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="" xmlns:a16="http://schemas.microsoft.com/office/drawing/2014/main" id="{A99BE1FD-59FC-4B6A-A1F1-0B8CBF9B611E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9424086" y="5071538"/>
            <a:ext cx="704198" cy="538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83F5AFF-8388-4A3D-900C-3A53C7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Réactions lentes et réactions rapides</a:t>
            </a:r>
            <a:endParaRPr lang="fr-FR" dirty="0"/>
          </a:p>
        </p:txBody>
      </p:sp>
      <p:grpSp>
        <p:nvGrpSpPr>
          <p:cNvPr id="19" name="Grouper 48">
            <a:extLst>
              <a:ext uri="{FF2B5EF4-FFF2-40B4-BE49-F238E27FC236}">
                <a16:creationId xmlns="" xmlns:a16="http://schemas.microsoft.com/office/drawing/2014/main" id="{2DC55C4D-DBF9-49C6-AD78-863B875BEA62}"/>
              </a:ext>
            </a:extLst>
          </p:cNvPr>
          <p:cNvGrpSpPr/>
          <p:nvPr/>
        </p:nvGrpSpPr>
        <p:grpSpPr>
          <a:xfrm>
            <a:off x="2357345" y="3689100"/>
            <a:ext cx="1512907" cy="1612406"/>
            <a:chOff x="0" y="0"/>
            <a:chExt cx="571500" cy="824230"/>
          </a:xfrm>
        </p:grpSpPr>
        <p:grpSp>
          <p:nvGrpSpPr>
            <p:cNvPr id="34" name="Grouper 31">
              <a:extLst>
                <a:ext uri="{FF2B5EF4-FFF2-40B4-BE49-F238E27FC236}">
                  <a16:creationId xmlns="" xmlns:a16="http://schemas.microsoft.com/office/drawing/2014/main" id="{35B37C7E-BBC8-4ACD-B52E-9D8D572CE3CF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36" name="Arrondir un rectangle avec un coin du même côté 29">
                <a:extLst>
                  <a:ext uri="{FF2B5EF4-FFF2-40B4-BE49-F238E27FC236}">
                    <a16:creationId xmlns="" xmlns:a16="http://schemas.microsoft.com/office/drawing/2014/main" id="{54D46A76-C750-4A3F-B5A2-14251A67F229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Arrondir un rectangle avec un coin du même côté 30">
                <a:extLst>
                  <a:ext uri="{FF2B5EF4-FFF2-40B4-BE49-F238E27FC236}">
                    <a16:creationId xmlns="" xmlns:a16="http://schemas.microsoft.com/office/drawing/2014/main" id="{6317C273-6C8D-412B-BB14-D6C8621A961F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BBE7C5C4-950D-4BA5-ABBB-19F361982B77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16" name="Arrondir un rectangle avec un coin du même côté 9">
            <a:extLst>
              <a:ext uri="{FF2B5EF4-FFF2-40B4-BE49-F238E27FC236}">
                <a16:creationId xmlns="" xmlns:a16="http://schemas.microsoft.com/office/drawing/2014/main" id="{707D0F7D-99B8-43BD-B687-9934D1319508}"/>
              </a:ext>
            </a:extLst>
          </p:cNvPr>
          <p:cNvSpPr/>
          <p:nvPr/>
        </p:nvSpPr>
        <p:spPr>
          <a:xfrm rot="10800000">
            <a:off x="2357336" y="4621508"/>
            <a:ext cx="1512913" cy="679998"/>
          </a:xfrm>
          <a:prstGeom prst="round2SameRect">
            <a:avLst/>
          </a:prstGeom>
          <a:solidFill>
            <a:srgbClr val="FFFF00">
              <a:alpha val="23000"/>
            </a:srgbClr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51DC1FC-4E0D-48A3-8BDF-E354DC69F798}"/>
              </a:ext>
            </a:extLst>
          </p:cNvPr>
          <p:cNvSpPr txBox="1"/>
          <p:nvPr/>
        </p:nvSpPr>
        <p:spPr>
          <a:xfrm>
            <a:off x="131952" y="4917647"/>
            <a:ext cx="1985171" cy="10772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fr-FR" sz="2400" dirty="0" smtClean="0">
                <a:solidFill>
                  <a:prstClr val="black"/>
                </a:solidFill>
              </a:rPr>
              <a:t>(</a:t>
            </a:r>
            <a:r>
              <a:rPr lang="fr-FR" sz="2000" dirty="0" smtClean="0">
                <a:solidFill>
                  <a:prstClr val="black"/>
                </a:solidFill>
              </a:rPr>
              <a:t>Fe</a:t>
            </a:r>
            <a:r>
              <a:rPr lang="fr-FR" sz="2000" baseline="30000" dirty="0" smtClean="0">
                <a:solidFill>
                  <a:prstClr val="black"/>
                </a:solidFill>
              </a:rPr>
              <a:t>2+ </a:t>
            </a:r>
            <a:r>
              <a:rPr lang="fr-FR" sz="2000" dirty="0" smtClean="0">
                <a:solidFill>
                  <a:prstClr val="black"/>
                </a:solidFill>
              </a:rPr>
              <a:t>; SO</a:t>
            </a:r>
            <a:r>
              <a:rPr lang="fr-FR" sz="2000" baseline="-25000" dirty="0" smtClean="0">
                <a:solidFill>
                  <a:prstClr val="black"/>
                </a:solidFill>
              </a:rPr>
              <a:t>4</a:t>
            </a:r>
            <a:r>
              <a:rPr lang="fr-FR" sz="2000" baseline="30000" dirty="0" smtClean="0">
                <a:solidFill>
                  <a:prstClr val="black"/>
                </a:solidFill>
              </a:rPr>
              <a:t>2-</a:t>
            </a:r>
            <a:r>
              <a:rPr lang="fr-FR" sz="2000" dirty="0" smtClean="0">
                <a:solidFill>
                  <a:prstClr val="black"/>
                </a:solidFill>
              </a:rPr>
              <a:t>)</a:t>
            </a:r>
            <a:endParaRPr lang="fr-FR" sz="2000" dirty="0">
              <a:solidFill>
                <a:prstClr val="black"/>
              </a:solidFill>
            </a:endParaRPr>
          </a:p>
          <a:p>
            <a:pPr defTabSz="457200"/>
            <a:r>
              <a:rPr lang="fr-FR" sz="2000" dirty="0" smtClean="0">
                <a:solidFill>
                  <a:prstClr val="black"/>
                </a:solidFill>
              </a:rPr>
              <a:t>C </a:t>
            </a:r>
            <a:r>
              <a:rPr lang="fr-FR" sz="2000" dirty="0">
                <a:solidFill>
                  <a:prstClr val="black"/>
                </a:solidFill>
              </a:rPr>
              <a:t>= </a:t>
            </a:r>
            <a:r>
              <a:rPr lang="fr-FR" sz="2000" dirty="0" smtClean="0">
                <a:solidFill>
                  <a:prstClr val="black"/>
                </a:solidFill>
              </a:rPr>
              <a:t>1,0.10</a:t>
            </a:r>
            <a:r>
              <a:rPr lang="fr-FR" sz="2000" baseline="30000" dirty="0" smtClean="0">
                <a:solidFill>
                  <a:prstClr val="black"/>
                </a:solidFill>
              </a:rPr>
              <a:t>-2 </a:t>
            </a:r>
            <a:r>
              <a:rPr lang="fr-FR" sz="2000" dirty="0">
                <a:solidFill>
                  <a:prstClr val="black"/>
                </a:solidFill>
              </a:rPr>
              <a:t>mol/L</a:t>
            </a:r>
          </a:p>
          <a:p>
            <a:pPr defTabSz="457200"/>
            <a:r>
              <a:rPr lang="fr-FR" sz="2000" dirty="0">
                <a:solidFill>
                  <a:prstClr val="black"/>
                </a:solidFill>
              </a:rPr>
              <a:t>V = </a:t>
            </a:r>
            <a:r>
              <a:rPr lang="fr-FR" sz="2000" dirty="0" smtClean="0">
                <a:solidFill>
                  <a:prstClr val="black"/>
                </a:solidFill>
              </a:rPr>
              <a:t>10 </a:t>
            </a:r>
            <a:r>
              <a:rPr lang="fr-FR" sz="2000" dirty="0" err="1" smtClean="0">
                <a:solidFill>
                  <a:prstClr val="black"/>
                </a:solidFill>
              </a:rPr>
              <a:t>mL</a:t>
            </a:r>
            <a:endParaRPr lang="fr-FR" sz="2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xmlns="" id="{526A6094-7157-439F-AABC-E5D296AFB7D0}"/>
                  </a:ext>
                </a:extLst>
              </p:cNvPr>
              <p:cNvSpPr txBox="1"/>
              <p:nvPr/>
            </p:nvSpPr>
            <p:spPr>
              <a:xfrm>
                <a:off x="4947521" y="2907611"/>
                <a:ext cx="2359441" cy="12003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sz="2400" b="0" i="1" baseline="30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; </m:t>
                      </m:r>
                      <m:r>
                        <m:rPr>
                          <m:nor/>
                        </m:rPr>
                        <a:rPr lang="fr-FR" sz="2400" dirty="0" smtClean="0"/>
                        <m:t>MnO</m:t>
                      </m:r>
                      <m:r>
                        <m:rPr>
                          <m:nor/>
                        </m:rPr>
                        <a:rPr lang="fr-FR" sz="2400" baseline="-25000" dirty="0" smtClean="0"/>
                        <m:t>4</m:t>
                      </m:r>
                      <m:r>
                        <m:rPr>
                          <m:nor/>
                        </m:rPr>
                        <a:rPr lang="fr-FR" sz="2400" baseline="30000" dirty="0" smtClean="0"/>
                        <m:t>−</m:t>
                      </m:r>
                      <m:r>
                        <m:rPr>
                          <m:nor/>
                        </m:rPr>
                        <a:rPr lang="fr-FR" sz="2400" b="0" i="0" dirty="0" smtClean="0"/>
                        <m:t>)</m:t>
                      </m:r>
                      <m:r>
                        <a:rPr lang="fr-FR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400" dirty="0" smtClean="0">
                  <a:solidFill>
                    <a:prstClr val="black"/>
                  </a:solidFill>
                </a:endParaRPr>
              </a:p>
              <a:p>
                <a:pPr defTabSz="457200"/>
                <a:r>
                  <a:rPr lang="fr-FR" sz="2400" dirty="0" smtClean="0">
                    <a:solidFill>
                      <a:prstClr val="black"/>
                    </a:solidFill>
                  </a:rPr>
                  <a:t>C = 1,0.10</a:t>
                </a:r>
                <a:r>
                  <a:rPr lang="fr-FR" sz="2400" baseline="30000" dirty="0" smtClean="0">
                    <a:solidFill>
                      <a:prstClr val="black"/>
                    </a:solidFill>
                  </a:rPr>
                  <a:t>-3 </a:t>
                </a:r>
                <a:r>
                  <a:rPr lang="fr-FR" sz="2400" dirty="0" smtClean="0">
                    <a:solidFill>
                      <a:prstClr val="black"/>
                    </a:solidFill>
                  </a:rPr>
                  <a:t>mol/L</a:t>
                </a:r>
              </a:p>
              <a:p>
                <a:pPr defTabSz="457200"/>
                <a:r>
                  <a:rPr lang="fr-FR" sz="2400" dirty="0" smtClean="0">
                    <a:solidFill>
                      <a:prstClr val="black"/>
                    </a:solidFill>
                  </a:rPr>
                  <a:t>V = 5 </a:t>
                </a:r>
                <a:r>
                  <a:rPr lang="fr-FR" sz="2400" dirty="0" err="1" smtClean="0">
                    <a:solidFill>
                      <a:prstClr val="black"/>
                    </a:solidFill>
                  </a:rPr>
                  <a:t>mL</a:t>
                </a:r>
                <a:endParaRPr lang="fr-FR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526A6094-7157-439F-AABC-E5D296AFB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521" y="2907611"/>
                <a:ext cx="2359441" cy="1200329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846" r="-2051" b="-95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="" xmlns:a16="http://schemas.microsoft.com/office/drawing/2014/main" id="{A99BE1FD-59FC-4B6A-A1F1-0B8CBF9B611E}"/>
              </a:ext>
            </a:extLst>
          </p:cNvPr>
          <p:cNvCxnSpPr>
            <a:stCxn id="38" idx="3"/>
          </p:cNvCxnSpPr>
          <p:nvPr/>
        </p:nvCxnSpPr>
        <p:spPr>
          <a:xfrm flipV="1">
            <a:off x="2117123" y="5071538"/>
            <a:ext cx="404540" cy="384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="" xmlns:a16="http://schemas.microsoft.com/office/drawing/2014/main" id="{E935FA62-3146-4A43-8CDB-494C607E8229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671395" y="3507776"/>
            <a:ext cx="1276126" cy="98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r 48">
            <a:extLst>
              <a:ext uri="{FF2B5EF4-FFF2-40B4-BE49-F238E27FC236}">
                <a16:creationId xmlns="" xmlns:a16="http://schemas.microsoft.com/office/drawing/2014/main" id="{2DC55C4D-DBF9-49C6-AD78-863B875BEA62}"/>
              </a:ext>
            </a:extLst>
          </p:cNvPr>
          <p:cNvGrpSpPr/>
          <p:nvPr/>
        </p:nvGrpSpPr>
        <p:grpSpPr>
          <a:xfrm>
            <a:off x="8457464" y="3689100"/>
            <a:ext cx="1512907" cy="1612406"/>
            <a:chOff x="0" y="0"/>
            <a:chExt cx="571500" cy="824230"/>
          </a:xfrm>
        </p:grpSpPr>
        <p:grpSp>
          <p:nvGrpSpPr>
            <p:cNvPr id="21" name="Grouper 31">
              <a:extLst>
                <a:ext uri="{FF2B5EF4-FFF2-40B4-BE49-F238E27FC236}">
                  <a16:creationId xmlns="" xmlns:a16="http://schemas.microsoft.com/office/drawing/2014/main" id="{35B37C7E-BBC8-4ACD-B52E-9D8D572CE3CF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23" name="Arrondir un rectangle avec un coin du même côté 29">
                <a:extLst>
                  <a:ext uri="{FF2B5EF4-FFF2-40B4-BE49-F238E27FC236}">
                    <a16:creationId xmlns="" xmlns:a16="http://schemas.microsoft.com/office/drawing/2014/main" id="{54D46A76-C750-4A3F-B5A2-14251A67F229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Arrondir un rectangle avec un coin du même côté 30">
                <a:extLst>
                  <a:ext uri="{FF2B5EF4-FFF2-40B4-BE49-F238E27FC236}">
                    <a16:creationId xmlns="" xmlns:a16="http://schemas.microsoft.com/office/drawing/2014/main" id="{6317C273-6C8D-412B-BB14-D6C8621A961F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BBE7C5C4-950D-4BA5-ABBB-19F361982B77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25" name="Arrondir un rectangle avec un coin du même côté 9">
            <a:extLst>
              <a:ext uri="{FF2B5EF4-FFF2-40B4-BE49-F238E27FC236}">
                <a16:creationId xmlns="" xmlns:a16="http://schemas.microsoft.com/office/drawing/2014/main" id="{707D0F7D-99B8-43BD-B687-9934D1319508}"/>
              </a:ext>
            </a:extLst>
          </p:cNvPr>
          <p:cNvSpPr/>
          <p:nvPr/>
        </p:nvSpPr>
        <p:spPr>
          <a:xfrm rot="10800000">
            <a:off x="8457455" y="4621508"/>
            <a:ext cx="1512913" cy="679998"/>
          </a:xfrm>
          <a:prstGeom prst="round2SameRect">
            <a:avLst/>
          </a:prstGeom>
          <a:solidFill>
            <a:srgbClr val="7030A0">
              <a:alpha val="23000"/>
            </a:srgbClr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prstClr val="white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="" xmlns:a16="http://schemas.microsoft.com/office/drawing/2014/main" id="{E935FA62-3146-4A43-8CDB-494C607E82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306962" y="3507776"/>
            <a:ext cx="1977081" cy="866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635263" y="1753924"/>
            <a:ext cx="7854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MnO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-</a:t>
            </a:r>
            <a:r>
              <a:rPr lang="fr-FR" dirty="0" smtClean="0"/>
              <a:t> </a:t>
            </a:r>
            <a:r>
              <a:rPr lang="fr-FR" sz="1400" dirty="0" smtClean="0"/>
              <a:t>(</a:t>
            </a:r>
            <a:r>
              <a:rPr lang="fr-FR" sz="1400" dirty="0" err="1" smtClean="0"/>
              <a:t>aq</a:t>
            </a:r>
            <a:r>
              <a:rPr lang="fr-FR" sz="1400" dirty="0" smtClean="0"/>
              <a:t>) </a:t>
            </a:r>
            <a:r>
              <a:rPr lang="fr-FR" dirty="0" smtClean="0"/>
              <a:t>+ 8 H</a:t>
            </a:r>
            <a:r>
              <a:rPr lang="fr-FR" baseline="30000" dirty="0" smtClean="0"/>
              <a:t>+ </a:t>
            </a:r>
            <a:r>
              <a:rPr lang="fr-FR" sz="1400" dirty="0" smtClean="0"/>
              <a:t>(</a:t>
            </a:r>
            <a:r>
              <a:rPr lang="fr-FR" sz="1400" dirty="0" err="1" smtClean="0"/>
              <a:t>aq</a:t>
            </a:r>
            <a:r>
              <a:rPr lang="fr-FR" sz="1400" dirty="0" smtClean="0"/>
              <a:t>) </a:t>
            </a:r>
            <a:r>
              <a:rPr lang="fr-FR" dirty="0" smtClean="0"/>
              <a:t>+ 5 Fe</a:t>
            </a:r>
            <a:r>
              <a:rPr lang="fr-FR" baseline="30000" dirty="0" smtClean="0"/>
              <a:t>2+</a:t>
            </a:r>
            <a:r>
              <a:rPr lang="fr-FR" sz="1400" dirty="0" smtClean="0"/>
              <a:t>(</a:t>
            </a:r>
            <a:r>
              <a:rPr lang="fr-FR" sz="1400" dirty="0" err="1" smtClean="0"/>
              <a:t>aq</a:t>
            </a:r>
            <a:r>
              <a:rPr lang="fr-FR" sz="1400" dirty="0" smtClean="0"/>
              <a:t>) </a:t>
            </a:r>
            <a:r>
              <a:rPr lang="fr-FR" dirty="0" smtClean="0"/>
              <a:t>-&gt;  5 Fe</a:t>
            </a:r>
            <a:r>
              <a:rPr lang="fr-FR" baseline="30000" dirty="0" smtClean="0"/>
              <a:t>3+</a:t>
            </a:r>
            <a:r>
              <a:rPr lang="fr-FR" sz="1400" dirty="0" smtClean="0"/>
              <a:t>(</a:t>
            </a:r>
            <a:r>
              <a:rPr lang="fr-FR" sz="1400" dirty="0" err="1" smtClean="0"/>
              <a:t>aq</a:t>
            </a:r>
            <a:r>
              <a:rPr lang="fr-FR" sz="1400" dirty="0" smtClean="0"/>
              <a:t>)</a:t>
            </a:r>
            <a:r>
              <a:rPr lang="fr-FR" dirty="0" smtClean="0"/>
              <a:t> + Mn</a:t>
            </a:r>
            <a:r>
              <a:rPr lang="fr-FR" baseline="30000" dirty="0" smtClean="0"/>
              <a:t>2+</a:t>
            </a:r>
            <a:r>
              <a:rPr lang="fr-FR" sz="1400" dirty="0" smtClean="0"/>
              <a:t>(</a:t>
            </a:r>
            <a:r>
              <a:rPr lang="fr-FR" sz="1400" dirty="0" err="1" smtClean="0"/>
              <a:t>aq</a:t>
            </a:r>
            <a:r>
              <a:rPr lang="fr-FR" sz="1400" dirty="0" smtClean="0"/>
              <a:t>) </a:t>
            </a:r>
            <a:r>
              <a:rPr lang="fr-FR" dirty="0" smtClean="0"/>
              <a:t>+ 4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sz="1600" dirty="0" smtClean="0"/>
              <a:t>(</a:t>
            </a:r>
            <a:r>
              <a:rPr lang="fr-FR" sz="1400" dirty="0" smtClean="0"/>
              <a:t>l)</a:t>
            </a:r>
          </a:p>
          <a:p>
            <a:endParaRPr lang="fr-FR" sz="1400" dirty="0"/>
          </a:p>
          <a:p>
            <a:pPr lvl="0"/>
            <a:r>
              <a:rPr lang="fr-FR" dirty="0" smtClean="0">
                <a:solidFill>
                  <a:prstClr val="black"/>
                </a:solidFill>
              </a:rPr>
              <a:t>2 MnO</a:t>
            </a:r>
            <a:r>
              <a:rPr lang="fr-FR" baseline="-25000" dirty="0" smtClean="0">
                <a:solidFill>
                  <a:prstClr val="black"/>
                </a:solidFill>
              </a:rPr>
              <a:t>4</a:t>
            </a:r>
            <a:r>
              <a:rPr lang="fr-FR" baseline="30000" dirty="0" smtClean="0">
                <a:solidFill>
                  <a:prstClr val="black"/>
                </a:solidFill>
              </a:rPr>
              <a:t>-</a:t>
            </a:r>
            <a:r>
              <a:rPr lang="fr-FR" dirty="0" smtClean="0">
                <a:solidFill>
                  <a:prstClr val="black"/>
                </a:solidFill>
              </a:rPr>
              <a:t> </a:t>
            </a:r>
            <a:r>
              <a:rPr lang="fr-FR" sz="1400" dirty="0">
                <a:solidFill>
                  <a:prstClr val="black"/>
                </a:solidFill>
              </a:rPr>
              <a:t>(</a:t>
            </a:r>
            <a:r>
              <a:rPr lang="fr-FR" sz="1400" dirty="0" err="1">
                <a:solidFill>
                  <a:prstClr val="black"/>
                </a:solidFill>
              </a:rPr>
              <a:t>aq</a:t>
            </a:r>
            <a:r>
              <a:rPr lang="fr-FR" sz="1400" dirty="0">
                <a:solidFill>
                  <a:prstClr val="black"/>
                </a:solidFill>
              </a:rPr>
              <a:t>) </a:t>
            </a:r>
            <a:r>
              <a:rPr lang="fr-FR" dirty="0">
                <a:solidFill>
                  <a:prstClr val="black"/>
                </a:solidFill>
              </a:rPr>
              <a:t>+ </a:t>
            </a:r>
            <a:r>
              <a:rPr lang="fr-FR" dirty="0" smtClean="0">
                <a:solidFill>
                  <a:prstClr val="black"/>
                </a:solidFill>
              </a:rPr>
              <a:t>6 </a:t>
            </a:r>
            <a:r>
              <a:rPr lang="fr-FR" dirty="0">
                <a:solidFill>
                  <a:prstClr val="black"/>
                </a:solidFill>
              </a:rPr>
              <a:t>H</a:t>
            </a:r>
            <a:r>
              <a:rPr lang="fr-FR" baseline="30000" dirty="0">
                <a:solidFill>
                  <a:prstClr val="black"/>
                </a:solidFill>
              </a:rPr>
              <a:t>+ </a:t>
            </a:r>
            <a:r>
              <a:rPr lang="fr-FR" sz="1400" dirty="0">
                <a:solidFill>
                  <a:prstClr val="black"/>
                </a:solidFill>
              </a:rPr>
              <a:t>(</a:t>
            </a:r>
            <a:r>
              <a:rPr lang="fr-FR" sz="1400" dirty="0" err="1">
                <a:solidFill>
                  <a:prstClr val="black"/>
                </a:solidFill>
              </a:rPr>
              <a:t>aq</a:t>
            </a:r>
            <a:r>
              <a:rPr lang="fr-FR" sz="1400" dirty="0">
                <a:solidFill>
                  <a:prstClr val="black"/>
                </a:solidFill>
              </a:rPr>
              <a:t>) </a:t>
            </a:r>
            <a:r>
              <a:rPr lang="fr-FR" dirty="0">
                <a:solidFill>
                  <a:prstClr val="black"/>
                </a:solidFill>
              </a:rPr>
              <a:t>+ 5 </a:t>
            </a:r>
            <a:r>
              <a:rPr lang="fr-FR" dirty="0" smtClean="0">
                <a:solidFill>
                  <a:prstClr val="black"/>
                </a:solidFill>
              </a:rPr>
              <a:t>C</a:t>
            </a:r>
            <a:r>
              <a:rPr lang="fr-FR" baseline="-25000" dirty="0" smtClean="0">
                <a:solidFill>
                  <a:prstClr val="black"/>
                </a:solidFill>
              </a:rPr>
              <a:t>2</a:t>
            </a:r>
            <a:r>
              <a:rPr lang="fr-FR" dirty="0" smtClean="0">
                <a:solidFill>
                  <a:prstClr val="black"/>
                </a:solidFill>
              </a:rPr>
              <a:t>O</a:t>
            </a:r>
            <a:r>
              <a:rPr lang="fr-FR" baseline="-25000" dirty="0" smtClean="0">
                <a:solidFill>
                  <a:prstClr val="black"/>
                </a:solidFill>
              </a:rPr>
              <a:t>4</a:t>
            </a:r>
            <a:r>
              <a:rPr lang="fr-FR" dirty="0" smtClean="0">
                <a:solidFill>
                  <a:prstClr val="black"/>
                </a:solidFill>
              </a:rPr>
              <a:t>H</a:t>
            </a:r>
            <a:r>
              <a:rPr lang="fr-FR" baseline="-25000" dirty="0" smtClean="0">
                <a:solidFill>
                  <a:prstClr val="black"/>
                </a:solidFill>
              </a:rPr>
              <a:t>2</a:t>
            </a:r>
            <a:r>
              <a:rPr lang="fr-FR" sz="1400" dirty="0" smtClean="0">
                <a:solidFill>
                  <a:prstClr val="black"/>
                </a:solidFill>
              </a:rPr>
              <a:t>(</a:t>
            </a:r>
            <a:r>
              <a:rPr lang="fr-FR" sz="1400" dirty="0" err="1" smtClean="0">
                <a:solidFill>
                  <a:prstClr val="black"/>
                </a:solidFill>
              </a:rPr>
              <a:t>aq</a:t>
            </a:r>
            <a:r>
              <a:rPr lang="fr-FR" sz="1400" dirty="0">
                <a:solidFill>
                  <a:prstClr val="black"/>
                </a:solidFill>
              </a:rPr>
              <a:t>) </a:t>
            </a:r>
            <a:r>
              <a:rPr lang="fr-FR" dirty="0">
                <a:solidFill>
                  <a:prstClr val="black"/>
                </a:solidFill>
              </a:rPr>
              <a:t>-&gt;  </a:t>
            </a:r>
            <a:r>
              <a:rPr lang="fr-FR" dirty="0" smtClean="0">
                <a:solidFill>
                  <a:prstClr val="black"/>
                </a:solidFill>
              </a:rPr>
              <a:t>10 CO</a:t>
            </a:r>
            <a:r>
              <a:rPr lang="fr-FR" baseline="-25000" dirty="0" smtClean="0">
                <a:solidFill>
                  <a:prstClr val="black"/>
                </a:solidFill>
              </a:rPr>
              <a:t>2</a:t>
            </a:r>
            <a:r>
              <a:rPr lang="fr-FR" sz="1400" dirty="0" smtClean="0">
                <a:solidFill>
                  <a:prstClr val="black"/>
                </a:solidFill>
              </a:rPr>
              <a:t>(g)</a:t>
            </a:r>
            <a:r>
              <a:rPr lang="fr-FR" dirty="0" smtClean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+ </a:t>
            </a:r>
            <a:r>
              <a:rPr lang="fr-FR" dirty="0" smtClean="0">
                <a:solidFill>
                  <a:prstClr val="black"/>
                </a:solidFill>
              </a:rPr>
              <a:t>2 Mn</a:t>
            </a:r>
            <a:r>
              <a:rPr lang="fr-FR" baseline="30000" dirty="0" smtClean="0">
                <a:solidFill>
                  <a:prstClr val="black"/>
                </a:solidFill>
              </a:rPr>
              <a:t>2</a:t>
            </a:r>
            <a:r>
              <a:rPr lang="fr-FR" baseline="30000" dirty="0">
                <a:solidFill>
                  <a:prstClr val="black"/>
                </a:solidFill>
              </a:rPr>
              <a:t>+</a:t>
            </a:r>
            <a:r>
              <a:rPr lang="fr-FR" sz="1400" dirty="0">
                <a:solidFill>
                  <a:prstClr val="black"/>
                </a:solidFill>
              </a:rPr>
              <a:t>(</a:t>
            </a:r>
            <a:r>
              <a:rPr lang="fr-FR" sz="1400" dirty="0" err="1">
                <a:solidFill>
                  <a:prstClr val="black"/>
                </a:solidFill>
              </a:rPr>
              <a:t>aq</a:t>
            </a:r>
            <a:r>
              <a:rPr lang="fr-FR" sz="1400" dirty="0">
                <a:solidFill>
                  <a:prstClr val="black"/>
                </a:solidFill>
              </a:rPr>
              <a:t>) </a:t>
            </a:r>
            <a:r>
              <a:rPr lang="fr-FR" dirty="0">
                <a:solidFill>
                  <a:prstClr val="black"/>
                </a:solidFill>
              </a:rPr>
              <a:t>+ </a:t>
            </a:r>
            <a:r>
              <a:rPr lang="fr-FR" dirty="0" smtClean="0">
                <a:solidFill>
                  <a:prstClr val="black"/>
                </a:solidFill>
              </a:rPr>
              <a:t>8 </a:t>
            </a:r>
            <a:r>
              <a:rPr lang="fr-FR" dirty="0">
                <a:solidFill>
                  <a:prstClr val="black"/>
                </a:solidFill>
              </a:rPr>
              <a:t>H</a:t>
            </a:r>
            <a:r>
              <a:rPr lang="fr-FR" baseline="-25000" dirty="0">
                <a:solidFill>
                  <a:prstClr val="black"/>
                </a:solidFill>
              </a:rPr>
              <a:t>2</a:t>
            </a:r>
            <a:r>
              <a:rPr lang="fr-FR" dirty="0">
                <a:solidFill>
                  <a:prstClr val="black"/>
                </a:solidFill>
              </a:rPr>
              <a:t>O</a:t>
            </a:r>
            <a:r>
              <a:rPr lang="fr-FR" sz="1600" dirty="0">
                <a:solidFill>
                  <a:prstClr val="black"/>
                </a:solidFill>
              </a:rPr>
              <a:t>(</a:t>
            </a:r>
            <a:r>
              <a:rPr lang="fr-FR" sz="1400" dirty="0">
                <a:solidFill>
                  <a:prstClr val="black"/>
                </a:solidFill>
              </a:rPr>
              <a:t>l)</a:t>
            </a:r>
          </a:p>
          <a:p>
            <a:endParaRPr lang="fr-FR" sz="1400" dirty="0"/>
          </a:p>
        </p:txBody>
      </p:sp>
      <p:sp>
        <p:nvSpPr>
          <p:cNvPr id="41" name="ZoneTexte 40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51DC1FC-4E0D-48A3-8BDF-E354DC69F798}"/>
              </a:ext>
            </a:extLst>
          </p:cNvPr>
          <p:cNvSpPr txBox="1"/>
          <p:nvPr/>
        </p:nvSpPr>
        <p:spPr>
          <a:xfrm>
            <a:off x="10128284" y="5071538"/>
            <a:ext cx="1985171" cy="10772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fr-FR" sz="2400" dirty="0" smtClean="0">
                <a:solidFill>
                  <a:prstClr val="black"/>
                </a:solidFill>
              </a:rPr>
              <a:t>C</a:t>
            </a:r>
            <a:r>
              <a:rPr lang="fr-FR" sz="2400" baseline="-25000" dirty="0" smtClean="0">
                <a:solidFill>
                  <a:prstClr val="black"/>
                </a:solidFill>
              </a:rPr>
              <a:t>2</a:t>
            </a:r>
            <a:r>
              <a:rPr lang="fr-FR" sz="2400" dirty="0" smtClean="0">
                <a:solidFill>
                  <a:prstClr val="black"/>
                </a:solidFill>
              </a:rPr>
              <a:t>O</a:t>
            </a:r>
            <a:r>
              <a:rPr lang="fr-FR" sz="2400" baseline="-25000" dirty="0" smtClean="0">
                <a:solidFill>
                  <a:prstClr val="black"/>
                </a:solidFill>
              </a:rPr>
              <a:t>4</a:t>
            </a:r>
            <a:r>
              <a:rPr lang="fr-FR" sz="2400" dirty="0" smtClean="0">
                <a:solidFill>
                  <a:prstClr val="black"/>
                </a:solidFill>
              </a:rPr>
              <a:t>H</a:t>
            </a:r>
            <a:r>
              <a:rPr lang="fr-FR" sz="2400" baseline="-25000" dirty="0" smtClean="0">
                <a:solidFill>
                  <a:prstClr val="black"/>
                </a:solidFill>
              </a:rPr>
              <a:t>2</a:t>
            </a:r>
            <a:endParaRPr lang="fr-FR" sz="2000" baseline="-25000" dirty="0">
              <a:solidFill>
                <a:prstClr val="black"/>
              </a:solidFill>
            </a:endParaRPr>
          </a:p>
          <a:p>
            <a:pPr defTabSz="457200"/>
            <a:r>
              <a:rPr lang="fr-FR" sz="2000" dirty="0" smtClean="0">
                <a:solidFill>
                  <a:prstClr val="black"/>
                </a:solidFill>
              </a:rPr>
              <a:t>C </a:t>
            </a:r>
            <a:r>
              <a:rPr lang="fr-FR" sz="2000" dirty="0">
                <a:solidFill>
                  <a:prstClr val="black"/>
                </a:solidFill>
              </a:rPr>
              <a:t>= </a:t>
            </a:r>
            <a:r>
              <a:rPr lang="fr-FR" sz="2000" dirty="0" smtClean="0">
                <a:solidFill>
                  <a:prstClr val="black"/>
                </a:solidFill>
              </a:rPr>
              <a:t>5,0.10</a:t>
            </a:r>
            <a:r>
              <a:rPr lang="fr-FR" sz="2000" baseline="30000" dirty="0" smtClean="0">
                <a:solidFill>
                  <a:prstClr val="black"/>
                </a:solidFill>
              </a:rPr>
              <a:t>-1 </a:t>
            </a:r>
            <a:r>
              <a:rPr lang="fr-FR" sz="2000" dirty="0">
                <a:solidFill>
                  <a:prstClr val="black"/>
                </a:solidFill>
              </a:rPr>
              <a:t>mol/L</a:t>
            </a:r>
          </a:p>
          <a:p>
            <a:pPr defTabSz="457200"/>
            <a:r>
              <a:rPr lang="fr-FR" sz="2000" dirty="0">
                <a:solidFill>
                  <a:prstClr val="black"/>
                </a:solidFill>
              </a:rPr>
              <a:t>V = </a:t>
            </a:r>
            <a:r>
              <a:rPr lang="fr-FR" sz="2000" dirty="0" smtClean="0">
                <a:solidFill>
                  <a:prstClr val="black"/>
                </a:solidFill>
              </a:rPr>
              <a:t>10 </a:t>
            </a:r>
            <a:r>
              <a:rPr lang="fr-FR" sz="2000" dirty="0" err="1" smtClean="0">
                <a:solidFill>
                  <a:prstClr val="black"/>
                </a:solidFill>
              </a:rPr>
              <a:t>mL</a:t>
            </a:r>
            <a:endParaRPr lang="fr-FR" sz="20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="" xmlns:a16="http://schemas.microsoft.com/office/drawing/2014/main" id="{A99BE1FD-59FC-4B6A-A1F1-0B8CBF9B611E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9424086" y="5071538"/>
            <a:ext cx="704198" cy="538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83F5AFF-8388-4A3D-900C-3A53C7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Ions iodure et peroxodisulfate</a:t>
            </a:r>
          </a:p>
        </p:txBody>
      </p:sp>
      <p:grpSp>
        <p:nvGrpSpPr>
          <p:cNvPr id="19" name="Grouper 48">
            <a:extLst>
              <a:ext uri="{FF2B5EF4-FFF2-40B4-BE49-F238E27FC236}">
                <a16:creationId xmlns="" xmlns:a16="http://schemas.microsoft.com/office/drawing/2014/main" id="{2DC55C4D-DBF9-49C6-AD78-863B875BEA62}"/>
              </a:ext>
            </a:extLst>
          </p:cNvPr>
          <p:cNvGrpSpPr/>
          <p:nvPr/>
        </p:nvGrpSpPr>
        <p:grpSpPr>
          <a:xfrm>
            <a:off x="4592333" y="2351819"/>
            <a:ext cx="3068301" cy="3300152"/>
            <a:chOff x="0" y="0"/>
            <a:chExt cx="571500" cy="824230"/>
          </a:xfrm>
        </p:grpSpPr>
        <p:grpSp>
          <p:nvGrpSpPr>
            <p:cNvPr id="34" name="Grouper 31">
              <a:extLst>
                <a:ext uri="{FF2B5EF4-FFF2-40B4-BE49-F238E27FC236}">
                  <a16:creationId xmlns="" xmlns:a16="http://schemas.microsoft.com/office/drawing/2014/main" id="{35B37C7E-BBC8-4ACD-B52E-9D8D572CE3CF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36" name="Arrondir un rectangle avec un coin du même côté 29">
                <a:extLst>
                  <a:ext uri="{FF2B5EF4-FFF2-40B4-BE49-F238E27FC236}">
                    <a16:creationId xmlns="" xmlns:a16="http://schemas.microsoft.com/office/drawing/2014/main" id="{54D46A76-C750-4A3F-B5A2-14251A67F229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Arrondir un rectangle avec un coin du même côté 30">
                <a:extLst>
                  <a:ext uri="{FF2B5EF4-FFF2-40B4-BE49-F238E27FC236}">
                    <a16:creationId xmlns="" xmlns:a16="http://schemas.microsoft.com/office/drawing/2014/main" id="{6317C273-6C8D-412B-BB14-D6C8621A961F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BBE7C5C4-950D-4BA5-ABBB-19F361982B77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16" name="Arrondir un rectangle avec un coin du même côté 9">
            <a:extLst>
              <a:ext uri="{FF2B5EF4-FFF2-40B4-BE49-F238E27FC236}">
                <a16:creationId xmlns="" xmlns:a16="http://schemas.microsoft.com/office/drawing/2014/main" id="{707D0F7D-99B8-43BD-B687-9934D1319508}"/>
              </a:ext>
            </a:extLst>
          </p:cNvPr>
          <p:cNvSpPr/>
          <p:nvPr/>
        </p:nvSpPr>
        <p:spPr>
          <a:xfrm rot="10800000">
            <a:off x="4592325" y="4276970"/>
            <a:ext cx="3068301" cy="1375000"/>
          </a:xfrm>
          <a:prstGeom prst="round2SameRect">
            <a:avLst/>
          </a:prstGeom>
          <a:solidFill>
            <a:srgbClr val="FFFF00">
              <a:alpha val="23000"/>
            </a:srgbClr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xmlns="" id="{251DC1FC-4E0D-48A3-8BDF-E354DC69F798}"/>
                  </a:ext>
                </a:extLst>
              </p:cNvPr>
              <p:cNvSpPr txBox="1"/>
              <p:nvPr/>
            </p:nvSpPr>
            <p:spPr>
              <a:xfrm>
                <a:off x="482009" y="4495303"/>
                <a:ext cx="3388243" cy="1207831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fr-FR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fr-F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fr-FR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fr-FR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r>
                      <a:rPr lang="fr-F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5,0</m:t>
                    </m:r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 </a:t>
                </a:r>
                <a:r>
                  <a:rPr lang="fr-FR" sz="2400" dirty="0" smtClean="0">
                    <a:solidFill>
                      <a:prstClr val="black"/>
                    </a:solidFill>
                  </a:rPr>
                  <a:t>mol/L</a:t>
                </a:r>
                <a:endParaRPr lang="fr-FR" sz="2400" dirty="0">
                  <a:solidFill>
                    <a:prstClr val="black"/>
                  </a:solidFill>
                </a:endParaRPr>
              </a:p>
              <a:p>
                <a:pPr defTabSz="457200"/>
                <a:endParaRPr lang="fr-FR" sz="2400" dirty="0" smtClean="0">
                  <a:solidFill>
                    <a:prstClr val="black"/>
                  </a:solidFill>
                </a:endParaRPr>
              </a:p>
              <a:p>
                <a:pPr defTabSz="457200"/>
                <a:r>
                  <a:rPr lang="fr-FR" sz="2400" dirty="0" smtClean="0">
                    <a:solidFill>
                      <a:prstClr val="black"/>
                    </a:solidFill>
                  </a:rPr>
                  <a:t>V = 5mL</a:t>
                </a:r>
                <a:endParaRPr lang="fr-FR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1DC1FC-4E0D-48A3-8BDF-E354DC69F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9" y="4495303"/>
                <a:ext cx="3388243" cy="1207831"/>
              </a:xfrm>
              <a:prstGeom prst="rect">
                <a:avLst/>
              </a:prstGeom>
              <a:blipFill rotWithShape="0">
                <a:blip r:embed="rId2"/>
                <a:stretch>
                  <a:fillRect l="-2504" t="-2970" b="-891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xmlns="" id="{526A6094-7157-439F-AABC-E5D296AFB7D0}"/>
                  </a:ext>
                </a:extLst>
              </p:cNvPr>
              <p:cNvSpPr txBox="1"/>
              <p:nvPr/>
            </p:nvSpPr>
            <p:spPr>
              <a:xfrm>
                <a:off x="8382698" y="4495303"/>
                <a:ext cx="2143535" cy="12003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: 1</a:t>
                </a:r>
                <a:r>
                  <a:rPr lang="fr-FR" sz="2400" dirty="0" smtClean="0">
                    <a:solidFill>
                      <a:prstClr val="black"/>
                    </a:solidFill>
                  </a:rPr>
                  <a:t> mol/L</a:t>
                </a:r>
              </a:p>
              <a:p>
                <a:pPr defTabSz="457200"/>
                <a:endParaRPr lang="fr-FR" sz="2400" dirty="0">
                  <a:solidFill>
                    <a:prstClr val="black"/>
                  </a:solidFill>
                </a:endParaRPr>
              </a:p>
              <a:p>
                <a:pPr defTabSz="457200"/>
                <a:r>
                  <a:rPr lang="fr-FR" sz="2400" dirty="0" smtClean="0">
                    <a:solidFill>
                      <a:prstClr val="black"/>
                    </a:solidFill>
                  </a:rPr>
                  <a:t>V= 15 </a:t>
                </a:r>
                <a:r>
                  <a:rPr lang="fr-FR" sz="2400" dirty="0" err="1" smtClean="0">
                    <a:solidFill>
                      <a:prstClr val="black"/>
                    </a:solidFill>
                  </a:rPr>
                  <a:t>mL</a:t>
                </a:r>
                <a:endParaRPr lang="fr-FR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6A6094-7157-439F-AABC-E5D296AFB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698" y="4495303"/>
                <a:ext cx="2143535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3944" t="-3500" b="-95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="" xmlns:a16="http://schemas.microsoft.com/office/drawing/2014/main" id="{A99BE1FD-59FC-4B6A-A1F1-0B8CBF9B611E}"/>
              </a:ext>
            </a:extLst>
          </p:cNvPr>
          <p:cNvCxnSpPr>
            <a:stCxn id="38" idx="3"/>
          </p:cNvCxnSpPr>
          <p:nvPr/>
        </p:nvCxnSpPr>
        <p:spPr>
          <a:xfrm flipV="1">
            <a:off x="3870252" y="4727947"/>
            <a:ext cx="1282995" cy="371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="" xmlns:a16="http://schemas.microsoft.com/office/drawing/2014/main" id="{E935FA62-3146-4A43-8CDB-494C607E8229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6925340" y="4726136"/>
            <a:ext cx="1457358" cy="3693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xmlns="" id="{1B55C6C4-D4C9-4CDD-B6F1-5EB36FF59D80}"/>
                  </a:ext>
                </a:extLst>
              </p:cNvPr>
              <p:cNvSpPr txBox="1"/>
              <p:nvPr/>
            </p:nvSpPr>
            <p:spPr>
              <a:xfrm>
                <a:off x="2357345" y="1803991"/>
                <a:ext cx="8199125" cy="5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sSup>
                        <m:sSupPr>
                          <m:ctrlPr>
                            <a:rPr lang="fr-F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fr-F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fr-F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d>
                        <m:dPr>
                          <m:ctrlPr>
                            <a:rPr lang="fr-F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fr-F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</m:e>
                      </m:groupChr>
                      <m:sSub>
                        <m:sSubPr>
                          <m:ctrlPr>
                            <a:rPr lang="fr-F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+2 </m:t>
                      </m:r>
                      <m:r>
                        <m:rPr>
                          <m:sty m:val="p"/>
                        </m:rPr>
                        <a:rPr lang="fr-FR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fr-F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aq</m:t>
                      </m:r>
                      <m:r>
                        <a:rPr lang="fr-FR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B55C6C4-D4C9-4CDD-B6F1-5EB36FF59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45" y="1803991"/>
                <a:ext cx="8199125" cy="53194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8897" b="7011"/>
          <a:stretch/>
        </p:blipFill>
        <p:spPr>
          <a:xfrm>
            <a:off x="1175657" y="155298"/>
            <a:ext cx="9963397" cy="67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945932" y="1702676"/>
          <a:ext cx="10237076" cy="447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536"/>
                <a:gridCol w="1750688"/>
                <a:gridCol w="1869380"/>
                <a:gridCol w="905662"/>
                <a:gridCol w="2186312"/>
                <a:gridCol w="2028498"/>
              </a:tblGrid>
              <a:tr h="190281">
                <a:tc>
                  <a:txBody>
                    <a:bodyPr/>
                    <a:lstStyle/>
                    <a:p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200" dirty="0" smtClean="0"/>
                        <a:t> 2 I</a:t>
                      </a:r>
                      <a:r>
                        <a:rPr lang="fr-FR" sz="3200" strike="noStrike" baseline="30000" dirty="0" smtClean="0"/>
                        <a:t>-</a:t>
                      </a:r>
                      <a:r>
                        <a:rPr lang="fr-FR" sz="3200" dirty="0" smtClean="0"/>
                        <a:t>     +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S</a:t>
                      </a:r>
                      <a:r>
                        <a:rPr lang="fr-FR" sz="3200" baseline="-25000" dirty="0" smtClean="0"/>
                        <a:t>2</a:t>
                      </a:r>
                      <a:r>
                        <a:rPr lang="fr-FR" sz="3200" dirty="0" smtClean="0"/>
                        <a:t>O</a:t>
                      </a:r>
                      <a:r>
                        <a:rPr lang="fr-FR" sz="3200" baseline="-25000" dirty="0" smtClean="0"/>
                        <a:t>8</a:t>
                      </a:r>
                      <a:r>
                        <a:rPr lang="fr-FR" sz="3200" baseline="30000" dirty="0" smtClean="0"/>
                        <a:t>2-</a:t>
                      </a:r>
                      <a:endParaRPr lang="fr-FR" sz="3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200" dirty="0" smtClean="0"/>
                        <a:t> -&gt;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200" dirty="0" smtClean="0"/>
                        <a:t>I</a:t>
                      </a:r>
                      <a:r>
                        <a:rPr lang="fr-FR" sz="3200" baseline="-25000" dirty="0" smtClean="0"/>
                        <a:t>2                </a:t>
                      </a:r>
                      <a:r>
                        <a:rPr lang="fr-FR" sz="3200" baseline="0" dirty="0" smtClean="0"/>
                        <a:t>+</a:t>
                      </a:r>
                      <a:endParaRPr lang="fr-FR" sz="3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200" dirty="0" smtClean="0"/>
                        <a:t>2 SO</a:t>
                      </a:r>
                      <a:r>
                        <a:rPr lang="fr-FR" sz="3200" baseline="-25000" dirty="0" smtClean="0"/>
                        <a:t>4</a:t>
                      </a:r>
                      <a:r>
                        <a:rPr lang="fr-FR" sz="3200" baseline="30000" dirty="0" smtClean="0"/>
                        <a:t>2-</a:t>
                      </a:r>
                      <a:endParaRPr lang="fr-FR" sz="3200" baseline="30000" dirty="0"/>
                    </a:p>
                  </a:txBody>
                  <a:tcPr/>
                </a:tc>
              </a:tr>
              <a:tr h="1299415">
                <a:tc>
                  <a:txBody>
                    <a:bodyPr/>
                    <a:lstStyle/>
                    <a:p>
                      <a:r>
                        <a:rPr lang="fr-FR" sz="3200" b="1" dirty="0" smtClean="0"/>
                        <a:t>Etat initial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200" dirty="0" smtClean="0"/>
                        <a:t>Excès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200" baseline="0" dirty="0" smtClean="0"/>
                        <a:t>n</a:t>
                      </a:r>
                      <a:r>
                        <a:rPr lang="fr-FR" sz="3200" baseline="-25000" dirty="0" smtClean="0"/>
                        <a:t>0  </a:t>
                      </a:r>
                      <a:r>
                        <a:rPr lang="fr-FR" sz="3200" baseline="0" dirty="0" smtClean="0"/>
                        <a:t>- </a:t>
                      </a:r>
                      <a:r>
                        <a:rPr lang="el-GR" sz="3200" baseline="0" dirty="0" smtClean="0"/>
                        <a:t>ξ</a:t>
                      </a:r>
                      <a:endParaRPr lang="fr-FR" sz="3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/>
                </a:tc>
              </a:tr>
              <a:tr h="1299415">
                <a:tc>
                  <a:txBody>
                    <a:bodyPr/>
                    <a:lstStyle/>
                    <a:p>
                      <a:r>
                        <a:rPr lang="fr-FR" sz="3200" b="1" dirty="0" smtClean="0"/>
                        <a:t>A t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200" dirty="0" smtClean="0"/>
                        <a:t>Excès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200" dirty="0" smtClean="0"/>
                        <a:t>n</a:t>
                      </a:r>
                      <a:r>
                        <a:rPr lang="fr-FR" sz="3200" baseline="-25000" dirty="0" smtClean="0"/>
                        <a:t>0 </a:t>
                      </a:r>
                      <a:r>
                        <a:rPr lang="fr-FR" sz="3200" dirty="0" smtClean="0"/>
                        <a:t>- </a:t>
                      </a:r>
                      <a:r>
                        <a:rPr lang="el-GR" sz="3200" dirty="0" smtClean="0"/>
                        <a:t>ξ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dirty="0" smtClean="0"/>
                        <a:t>ξ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dirty="0" smtClean="0"/>
                        <a:t>2 </a:t>
                      </a:r>
                      <a:r>
                        <a:rPr lang="el-GR" sz="3200" dirty="0" smtClean="0"/>
                        <a:t>ξ</a:t>
                      </a:r>
                      <a:endParaRPr lang="fr-FR" sz="3200" dirty="0" smtClean="0"/>
                    </a:p>
                  </a:txBody>
                  <a:tcPr/>
                </a:tc>
              </a:tr>
              <a:tr h="1299415">
                <a:tc>
                  <a:txBody>
                    <a:bodyPr/>
                    <a:lstStyle/>
                    <a:p>
                      <a:r>
                        <a:rPr lang="fr-FR" sz="3200" b="1" dirty="0" smtClean="0"/>
                        <a:t>Etat final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200" dirty="0" smtClean="0"/>
                        <a:t>excès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200" dirty="0" smtClean="0"/>
                        <a:t>n</a:t>
                      </a:r>
                      <a:r>
                        <a:rPr lang="fr-FR" sz="3200" baseline="-25000" dirty="0" smtClean="0"/>
                        <a:t>0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200" dirty="0" smtClean="0"/>
                        <a:t>2 n</a:t>
                      </a:r>
                      <a:r>
                        <a:rPr lang="fr-FR" sz="3200" baseline="-25000" dirty="0" smtClean="0"/>
                        <a:t>0</a:t>
                      </a:r>
                      <a:endParaRPr lang="fr-FR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re 1">
            <a:extLst>
              <a:ext uri="{FF2B5EF4-FFF2-40B4-BE49-F238E27FC236}">
                <a16:creationId xmlns="" xmlns:a16="http://schemas.microsoft.com/office/drawing/2014/main" id="{F83F5AFF-8388-4A3D-900C-3A53C7BA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</p:spPr>
        <p:txBody>
          <a:bodyPr/>
          <a:lstStyle/>
          <a:p>
            <a:r>
              <a:rPr lang="fr-FR" dirty="0"/>
              <a:t>Ions iodure et peroxodisulfate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/>
          <p:nvPr/>
        </p:nvGrpSpPr>
        <p:grpSpPr>
          <a:xfrm>
            <a:off x="0" y="100066"/>
            <a:ext cx="8556418" cy="6365173"/>
            <a:chOff x="1935677" y="200178"/>
            <a:chExt cx="8556418" cy="6365173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2"/>
            <a:srcRect b="7011"/>
            <a:stretch/>
          </p:blipFill>
          <p:spPr>
            <a:xfrm>
              <a:off x="1935677" y="200178"/>
              <a:ext cx="8556418" cy="6365173"/>
            </a:xfrm>
            <a:prstGeom prst="rect">
              <a:avLst/>
            </a:prstGeom>
          </p:spPr>
        </p:pic>
        <p:cxnSp>
          <p:nvCxnSpPr>
            <p:cNvPr id="8" name="Connecteur droit 7"/>
            <p:cNvCxnSpPr/>
            <p:nvPr/>
          </p:nvCxnSpPr>
          <p:spPr>
            <a:xfrm flipH="1" flipV="1">
              <a:off x="2422566" y="1900052"/>
              <a:ext cx="7707087" cy="118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2422567" y="4322618"/>
              <a:ext cx="760020" cy="17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3170711" y="4322618"/>
              <a:ext cx="11876" cy="20781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ZoneTexte 26"/>
          <p:cNvSpPr txBox="1"/>
          <p:nvPr/>
        </p:nvSpPr>
        <p:spPr>
          <a:xfrm>
            <a:off x="8882742" y="2636321"/>
            <a:ext cx="3309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Pour [S</a:t>
            </a:r>
            <a:r>
              <a:rPr lang="fr-FR" sz="2000" b="1" baseline="-25000" dirty="0" smtClean="0"/>
              <a:t>2</a:t>
            </a:r>
            <a:r>
              <a:rPr lang="fr-FR" sz="2000" b="1" dirty="0" smtClean="0"/>
              <a:t>O</a:t>
            </a:r>
            <a:r>
              <a:rPr lang="fr-FR" sz="2000" b="1" baseline="-25000" dirty="0" smtClean="0"/>
              <a:t>8</a:t>
            </a:r>
            <a:r>
              <a:rPr lang="fr-FR" sz="2000" b="1" baseline="30000" dirty="0" smtClean="0"/>
              <a:t>2-</a:t>
            </a:r>
            <a:r>
              <a:rPr lang="fr-FR" sz="2000" b="1" dirty="0" smtClean="0"/>
              <a:t>] = 1.10</a:t>
            </a:r>
            <a:r>
              <a:rPr lang="fr-FR" sz="2000" b="1" baseline="30000" dirty="0" smtClean="0"/>
              <a:t>-3</a:t>
            </a:r>
            <a:r>
              <a:rPr lang="fr-FR" sz="2000" b="1" dirty="0" smtClean="0"/>
              <a:t> mol/L </a:t>
            </a:r>
            <a:endParaRPr lang="fr-FR" sz="20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641267" y="1340094"/>
            <a:ext cx="22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A(t=</a:t>
            </a:r>
            <a:r>
              <a:rPr lang="fr-FR" sz="2400" b="1" dirty="0" err="1" smtClean="0"/>
              <a:t>inf</a:t>
            </a:r>
            <a:r>
              <a:rPr lang="fr-FR" sz="2400" b="1" dirty="0" smtClean="0"/>
              <a:t>) =0,72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1499382" y="3991673"/>
            <a:ext cx="22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A(t=t</a:t>
            </a:r>
            <a:r>
              <a:rPr lang="fr-FR" sz="2400" b="1" baseline="-25000" dirty="0" smtClean="0"/>
              <a:t>1/2</a:t>
            </a:r>
            <a:r>
              <a:rPr lang="fr-FR" sz="2400" b="1" dirty="0" smtClean="0"/>
              <a:t>) =0,36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1144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027650"/>
              </p:ext>
            </p:extLst>
          </p:nvPr>
        </p:nvGraphicFramePr>
        <p:xfrm>
          <a:off x="515073" y="1701882"/>
          <a:ext cx="1120587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291"/>
                <a:gridCol w="4330115"/>
                <a:gridCol w="3140466"/>
              </a:tblGrid>
              <a:tr h="744434">
                <a:tc>
                  <a:txBody>
                    <a:bodyPr/>
                    <a:lstStyle/>
                    <a:p>
                      <a:r>
                        <a:rPr lang="fr-FR" sz="3600" dirty="0" smtClean="0"/>
                        <a:t>Concentration</a:t>
                      </a:r>
                      <a:r>
                        <a:rPr lang="fr-FR" sz="3600" baseline="0" dirty="0" smtClean="0"/>
                        <a:t> en </a:t>
                      </a:r>
                      <a:r>
                        <a:rPr lang="fr-FR" sz="3600" baseline="0" dirty="0" err="1" smtClean="0"/>
                        <a:t>peroxodisulfate</a:t>
                      </a:r>
                      <a:r>
                        <a:rPr lang="fr-FR" sz="3600" baseline="0" dirty="0" smtClean="0"/>
                        <a:t> (mol/L)</a:t>
                      </a:r>
                      <a:endParaRPr lang="fr-F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 smtClean="0"/>
                        <a:t>Concentration en iodure de potassium (mol/L)</a:t>
                      </a:r>
                      <a:endParaRPr lang="fr-F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 smtClean="0"/>
                        <a:t>Temps de demi</a:t>
                      </a:r>
                      <a:r>
                        <a:rPr lang="fr-FR" sz="3600" baseline="0" dirty="0" smtClean="0"/>
                        <a:t> réaction (s)</a:t>
                      </a:r>
                      <a:endParaRPr lang="fr-FR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baseline="0" dirty="0" smtClean="0"/>
                        <a:t>1</a:t>
                      </a:r>
                      <a:r>
                        <a:rPr lang="fr-FR" sz="2800" baseline="30000" dirty="0" smtClean="0"/>
                        <a:t>E</a:t>
                      </a:r>
                      <a:r>
                        <a:rPr lang="fr-FR" sz="2800" dirty="0" smtClean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53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5</a:t>
                      </a:r>
                      <a:r>
                        <a:rPr lang="fr-FR" sz="2800" baseline="30000" dirty="0" smtClean="0"/>
                        <a:t>E</a:t>
                      </a:r>
                      <a:r>
                        <a:rPr lang="fr-FR" sz="2800" dirty="0" smtClean="0"/>
                        <a:t>-3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1</a:t>
                      </a:r>
                      <a:r>
                        <a:rPr lang="fr-FR" sz="2800" baseline="30000" dirty="0" smtClean="0"/>
                        <a:t>E</a:t>
                      </a:r>
                      <a:r>
                        <a:rPr lang="fr-FR" sz="2800" baseline="0" dirty="0" smtClean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30</a:t>
                      </a:r>
                      <a:endParaRPr lang="fr-FR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re 1">
            <a:extLst>
              <a:ext uri="{FF2B5EF4-FFF2-40B4-BE49-F238E27FC236}">
                <a16:creationId xmlns="" xmlns:a16="http://schemas.microsoft.com/office/drawing/2014/main" id="{F83F5AFF-8388-4A3D-900C-3A53C7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Ions iodure et peroxodisulfate</a:t>
            </a:r>
          </a:p>
        </p:txBody>
      </p:sp>
    </p:spTree>
    <p:extLst>
      <p:ext uri="{BB962C8B-B14F-4D97-AF65-F5344CB8AC3E}">
        <p14:creationId xmlns:p14="http://schemas.microsoft.com/office/powerpoint/2010/main" val="2634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physiques et chimiques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485462" y="1560494"/>
          <a:ext cx="9014373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791"/>
                <a:gridCol w="3004791"/>
                <a:gridCol w="3004791"/>
              </a:tblGrid>
              <a:tr h="370840"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Méthodes physiques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Méthodes chimiques</a:t>
                      </a:r>
                      <a:endParaRPr lang="fr-F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smtClean="0"/>
                        <a:t>Avantages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fr-FR" sz="2000" dirty="0" smtClean="0"/>
                        <a:t>On peut prendre des mesures</a:t>
                      </a:r>
                      <a:r>
                        <a:rPr lang="fr-FR" sz="2000" baseline="0" dirty="0" smtClean="0"/>
                        <a:t> en continu.</a:t>
                      </a:r>
                    </a:p>
                    <a:p>
                      <a:pPr>
                        <a:buFontTx/>
                        <a:buChar char="-"/>
                      </a:pPr>
                      <a:endParaRPr lang="fr-FR" sz="20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fr-FR" sz="2000" baseline="0" dirty="0" smtClean="0"/>
                        <a:t>La mesure ne perturbe pas le milieu réactionnel.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fr-FR" sz="2000" dirty="0" smtClean="0"/>
                        <a:t>On a un accès direct à</a:t>
                      </a:r>
                      <a:r>
                        <a:rPr lang="fr-FR" sz="2000" baseline="0" dirty="0" smtClean="0"/>
                        <a:t> la réaction.</a:t>
                      </a:r>
                    </a:p>
                    <a:p>
                      <a:pPr>
                        <a:buFontTx/>
                        <a:buChar char="-"/>
                      </a:pPr>
                      <a:endParaRPr lang="fr-FR" sz="20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fr-FR" sz="2000" baseline="0" dirty="0" smtClean="0"/>
                        <a:t>La réaction de titrage est spécifique au réactif ou au produit titré.</a:t>
                      </a:r>
                      <a:endParaRPr lang="fr-F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smtClean="0"/>
                        <a:t>Inconvénients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fr-FR" sz="2000" dirty="0" smtClean="0"/>
                        <a:t>La grandeur physique mesurée doit être reliée à la concentration</a:t>
                      </a:r>
                      <a:r>
                        <a:rPr lang="fr-FR" sz="2000" baseline="0" dirty="0" smtClean="0"/>
                        <a:t> par un traitement des données.</a:t>
                      </a:r>
                    </a:p>
                    <a:p>
                      <a:pPr>
                        <a:buFontTx/>
                        <a:buChar char="-"/>
                      </a:pPr>
                      <a:endParaRPr lang="fr-FR" sz="20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fr-FR" sz="2000" baseline="0" dirty="0" smtClean="0"/>
                        <a:t>Les réactions parasites peuvent fausser la mesure.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-On doit réaliser</a:t>
                      </a:r>
                      <a:r>
                        <a:rPr lang="fr-FR" sz="2000" baseline="0" dirty="0" smtClean="0"/>
                        <a:t> plusieurs titrages (plusieurs prélèvements, trempes…)</a:t>
                      </a:r>
                    </a:p>
                    <a:p>
                      <a:endParaRPr lang="fr-FR" sz="2000" baseline="0" dirty="0" smtClean="0"/>
                    </a:p>
                    <a:p>
                      <a:r>
                        <a:rPr lang="fr-FR" sz="2000" baseline="0" dirty="0" smtClean="0"/>
                        <a:t>-On ne peut pas prendre de mesures en continu.</a:t>
                      </a:r>
                      <a:endParaRPr lang="fr-FR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521</Words>
  <Application>Microsoft Office PowerPoint</Application>
  <PresentationFormat>Grand écran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Cambria Math</vt:lpstr>
      <vt:lpstr>Rétrospective</vt:lpstr>
      <vt:lpstr>1_Rétrospective</vt:lpstr>
      <vt:lpstr>LC 7 – Cinétique et catalyse</vt:lpstr>
      <vt:lpstr>Réactions lentes et réactions rapides</vt:lpstr>
      <vt:lpstr>Réactions lentes et réactions rapides</vt:lpstr>
      <vt:lpstr>Ions iodure et peroxodisulfate</vt:lpstr>
      <vt:lpstr>Présentation PowerPoint</vt:lpstr>
      <vt:lpstr>Ions iodure et peroxodisulfate</vt:lpstr>
      <vt:lpstr>Présentation PowerPoint</vt:lpstr>
      <vt:lpstr>Ions iodure et peroxodisulfate</vt:lpstr>
      <vt:lpstr>Méthodes physiques et chimiques</vt:lpstr>
      <vt:lpstr>Influence du solvant</vt:lpstr>
      <vt:lpstr>Catalyse : Réaction d’oxydation du tartrate par l’eau oxygénée</vt:lpstr>
      <vt:lpstr>Les trois types de catalyse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7 – Cinétique et catalyse</dc:title>
  <dc:creator>Etudiant</dc:creator>
  <cp:lastModifiedBy>Eleves</cp:lastModifiedBy>
  <cp:revision>22</cp:revision>
  <dcterms:created xsi:type="dcterms:W3CDTF">2020-02-05T16:35:42Z</dcterms:created>
  <dcterms:modified xsi:type="dcterms:W3CDTF">2012-08-01T01:52:57Z</dcterms:modified>
</cp:coreProperties>
</file>