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h%C3%A9nolphtal%C3%A9in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Du macroscopique au microscopique</a:t>
            </a:r>
            <a:br>
              <a:rPr lang="fr-FR" sz="5400" dirty="0"/>
            </a:br>
            <a:r>
              <a:rPr lang="fr-FR" sz="5400" dirty="0"/>
              <a:t>dans synthèses organiques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33051-03C1-4C99-99E8-D6EB6F77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Obtention d’un polyamide : le nylon 6-6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BC07CE-C719-43C3-AFBF-B7362EAE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A22D20-4272-4F97-87FD-4CBBE4E7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89" y="3429000"/>
            <a:ext cx="8044272" cy="27380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ACE21D-8526-44E8-8369-8DBA0ED3255F}"/>
              </a:ext>
            </a:extLst>
          </p:cNvPr>
          <p:cNvSpPr txBox="1"/>
          <p:nvPr/>
        </p:nvSpPr>
        <p:spPr>
          <a:xfrm>
            <a:off x="1457739" y="2213935"/>
            <a:ext cx="1007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Solution 1 : chlorure de sébacoyle et cyclohexane</a:t>
            </a:r>
          </a:p>
          <a:p>
            <a:endParaRPr lang="fr-FR" sz="2000" dirty="0"/>
          </a:p>
          <a:p>
            <a:r>
              <a:rPr lang="fr-FR" sz="2000" dirty="0"/>
              <a:t>Solution 2 : hexan-1,6-diamine ; hydroxyde de sodium ; eau et phénolphtaléine (couleur rose)</a:t>
            </a:r>
          </a:p>
        </p:txBody>
      </p:sp>
    </p:spTree>
    <p:extLst>
      <p:ext uri="{BB962C8B-B14F-4D97-AF65-F5344CB8AC3E}">
        <p14:creationId xmlns:p14="http://schemas.microsoft.com/office/powerpoint/2010/main" val="297519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2741F-B9DD-4DF6-9AAC-10D0DEF2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86603"/>
            <a:ext cx="10837628" cy="1450757"/>
          </a:xfrm>
        </p:spPr>
        <p:txBody>
          <a:bodyPr/>
          <a:lstStyle/>
          <a:p>
            <a:r>
              <a:rPr lang="fr-FR" dirty="0"/>
              <a:t>Allongement de chaine par polymérisation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4D0BB-EF1B-48EC-875E-CEE287F9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945864-E252-4C7A-BAE0-A33EF039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42" y="1399872"/>
            <a:ext cx="6935168" cy="13813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7B22D25-23DE-4EF4-A1CA-B808A1EACC9F}"/>
              </a:ext>
            </a:extLst>
          </p:cNvPr>
          <p:cNvSpPr txBox="1"/>
          <p:nvPr/>
        </p:nvSpPr>
        <p:spPr>
          <a:xfrm>
            <a:off x="945389" y="1566777"/>
            <a:ext cx="35338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Polyéthylène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85E785-3CFC-4468-980E-0835853A3E32}"/>
              </a:ext>
            </a:extLst>
          </p:cNvPr>
          <p:cNvSpPr txBox="1"/>
          <p:nvPr/>
        </p:nvSpPr>
        <p:spPr>
          <a:xfrm>
            <a:off x="945390" y="4595702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Nylon</a:t>
            </a:r>
            <a:endParaRPr lang="fr-FR" dirty="0"/>
          </a:p>
        </p:txBody>
      </p:sp>
      <p:pic>
        <p:nvPicPr>
          <p:cNvPr id="8" name="Image 7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3820ECD6-4CEC-4042-84FA-0A3AAF82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42" y="2675705"/>
            <a:ext cx="673511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148AC-F2B1-46DB-941A-2941BEF3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de la chaine carbonée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D4F84F-91CB-4C9F-8FAA-1A47AED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800A091-87D4-410E-8019-38B0D937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06" y="1953425"/>
            <a:ext cx="7506748" cy="3858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8AF4C6-747C-4FC1-ABF8-E490194D4C87}"/>
              </a:ext>
            </a:extLst>
          </p:cNvPr>
          <p:cNvSpPr/>
          <p:nvPr/>
        </p:nvSpPr>
        <p:spPr>
          <a:xfrm>
            <a:off x="1656523" y="6027654"/>
            <a:ext cx="1068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André DURUPTHY, Thierry DULAURANS et al. Physique Chimie, Terminale S enseignement spéciﬁque.HachetteEducation,2012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1533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996FC-D814-473F-A427-932C6900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de substitution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42286F-DD71-48B7-AC83-101937E6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61188E-87E2-4BB5-A8E8-E05B4089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23" y="2203265"/>
            <a:ext cx="2928731" cy="37906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716A94-BB27-4A1A-8231-EDDEBCE253C7}"/>
              </a:ext>
            </a:extLst>
          </p:cNvPr>
          <p:cNvSpPr txBox="1"/>
          <p:nvPr/>
        </p:nvSpPr>
        <p:spPr>
          <a:xfrm>
            <a:off x="5949188" y="2563268"/>
            <a:ext cx="3951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initiale :</a:t>
            </a:r>
          </a:p>
          <a:p>
            <a:endParaRPr lang="fr-FR" dirty="0"/>
          </a:p>
          <a:p>
            <a:r>
              <a:rPr lang="fr-FR" dirty="0"/>
              <a:t>2-méthyl-propan-2-ol (ou </a:t>
            </a:r>
            <a:r>
              <a:rPr lang="fr-FR" dirty="0" err="1"/>
              <a:t>tert</a:t>
            </a:r>
            <a:r>
              <a:rPr lang="fr-FR" dirty="0"/>
              <a:t>-butanol) – 10 </a:t>
            </a:r>
            <a:r>
              <a:rPr lang="fr-FR" dirty="0" err="1"/>
              <a:t>mL</a:t>
            </a:r>
            <a:endParaRPr lang="fr-FR" dirty="0"/>
          </a:p>
          <a:p>
            <a:endParaRPr lang="fr-FR" dirty="0"/>
          </a:p>
          <a:p>
            <a:r>
              <a:rPr lang="fr-FR" dirty="0"/>
              <a:t>Acide chlorhydrique – 25 </a:t>
            </a:r>
            <a:r>
              <a:rPr lang="fr-FR" dirty="0" err="1"/>
              <a:t>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58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FF5F7-0B78-4E0A-B46F-E1D773E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Étapes de lavage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F995F-5E1B-4A62-8495-19B22EDC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937DA4-A25F-4649-8F8B-8A252A26439E}"/>
              </a:ext>
            </a:extLst>
          </p:cNvPr>
          <p:cNvSpPr txBox="1"/>
          <p:nvPr/>
        </p:nvSpPr>
        <p:spPr>
          <a:xfrm>
            <a:off x="4649951" y="3066240"/>
            <a:ext cx="696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b="1" u="sng" dirty="0"/>
              <a:t>Ajout d’hydrogénocarbonate (en solution alcoolique) :</a:t>
            </a:r>
          </a:p>
          <a:p>
            <a:r>
              <a:rPr lang="fr-FR" dirty="0"/>
              <a:t>Suppression de l’acide chlorhydrique présent dans la phase organique</a:t>
            </a:r>
          </a:p>
          <a:p>
            <a:pPr lvl="8"/>
            <a:endParaRPr lang="fr-FR" dirty="0"/>
          </a:p>
          <a:p>
            <a:r>
              <a:rPr lang="fr-FR" dirty="0"/>
              <a:t>- </a:t>
            </a:r>
            <a:r>
              <a:rPr lang="fr-FR" b="1" u="sng" dirty="0"/>
              <a:t>Lavage de la phase organique : </a:t>
            </a:r>
          </a:p>
          <a:p>
            <a:r>
              <a:rPr lang="fr-FR" dirty="0"/>
              <a:t>Élimination   de l’alcool qui n’aurait pas réagi (il passe dans la phase aqueuse)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4220C0-9317-4193-BB89-BA5B1DFF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" y="2455509"/>
            <a:ext cx="3790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02ABD-7381-4E57-BF4F-C6668E3C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286603"/>
            <a:ext cx="10758115" cy="1450757"/>
          </a:xfrm>
        </p:spPr>
        <p:txBody>
          <a:bodyPr/>
          <a:lstStyle/>
          <a:p>
            <a:r>
              <a:rPr lang="fr-FR" dirty="0"/>
              <a:t>Filtration – isolement de la phase organique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0636B-64A7-4FE6-A487-27135164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8EA15C-5059-41A0-9FE3-099D6D1E6488}"/>
              </a:ext>
            </a:extLst>
          </p:cNvPr>
          <p:cNvSpPr txBox="1"/>
          <p:nvPr/>
        </p:nvSpPr>
        <p:spPr>
          <a:xfrm>
            <a:off x="2063614" y="1951672"/>
            <a:ext cx="934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Étape de séchage : ajout de sulfate de magnésium pour sécher la phase organique : enlève les traces éventuelles d’eau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Filtration : obtention du produit 2-chloro-2-méthylpropane (seul dans la phase organique)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2D53B7-8D9C-4F39-A22D-724352B2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28" y="3291790"/>
            <a:ext cx="1794427" cy="27524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DFF973-2CA8-4E9C-BEBC-014E73B35FB7}"/>
              </a:ext>
            </a:extLst>
          </p:cNvPr>
          <p:cNvSpPr txBox="1"/>
          <p:nvPr/>
        </p:nvSpPr>
        <p:spPr>
          <a:xfrm>
            <a:off x="3087755" y="5539409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Filtrat : phase organique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B9FFFC-E9A0-4E01-86BB-563A6C17709A}"/>
              </a:ext>
            </a:extLst>
          </p:cNvPr>
          <p:cNvSpPr txBox="1"/>
          <p:nvPr/>
        </p:nvSpPr>
        <p:spPr>
          <a:xfrm>
            <a:off x="3179398" y="3260677"/>
            <a:ext cx="615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Mélange hétérogène : phase organique + sulfate de magnésium</a:t>
            </a: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865E0F6D-D6B3-41A2-9568-6B7C69318B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541" y="3260675"/>
            <a:ext cx="897214" cy="369333"/>
          </a:xfrm>
          <a:prstGeom prst="curvedConnector3">
            <a:avLst>
              <a:gd name="adj1" fmla="val 10908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1FA47C7-CD40-4F36-9A56-86D85AACA957}"/>
              </a:ext>
            </a:extLst>
          </p:cNvPr>
          <p:cNvCxnSpPr/>
          <p:nvPr/>
        </p:nvCxnSpPr>
        <p:spPr>
          <a:xfrm flipH="1">
            <a:off x="2504661" y="5724075"/>
            <a:ext cx="583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7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F2124-43A7-4704-A44D-981B95E3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couleur de la phénolphtaléine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6AE6D-1097-4AFD-A0AB-76CA91F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BD1737-0CEB-4ABB-823A-7B5CD7BD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49" y="1989830"/>
            <a:ext cx="3146901" cy="3712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785906-62F4-41E3-BC56-8BBA95F2AF8E}"/>
              </a:ext>
            </a:extLst>
          </p:cNvPr>
          <p:cNvSpPr/>
          <p:nvPr/>
        </p:nvSpPr>
        <p:spPr>
          <a:xfrm>
            <a:off x="6333152" y="5896171"/>
            <a:ext cx="585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https://fr.wikipedia.org/wiki/Ph%C3%A9nolphtal%C3%A9ine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4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467FF-8E3F-49C5-A916-ABFF757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synthèse du nylon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5F2FA1-6E21-4C34-BF3E-BCDB66D2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ACFD12-C3D8-4615-998B-1576868C09B9}"/>
              </a:ext>
            </a:extLst>
          </p:cNvPr>
          <p:cNvGrpSpPr/>
          <p:nvPr/>
        </p:nvGrpSpPr>
        <p:grpSpPr>
          <a:xfrm>
            <a:off x="1192696" y="1955727"/>
            <a:ext cx="10190923" cy="4504058"/>
            <a:chOff x="504733" y="894281"/>
            <a:chExt cx="11517595" cy="577374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26FBA40-9D77-47D2-A179-69683B179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33" y="1355593"/>
              <a:ext cx="5649007" cy="210531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284F127-DF6D-47EA-9D9C-F878FBC4C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192" y="894281"/>
              <a:ext cx="5012176" cy="29063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397E512-0477-4AF8-9C51-AD9BAD4E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411" y="4438272"/>
              <a:ext cx="5421917" cy="222975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CC02B3-844D-49C8-B395-5667D840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48" y="4331638"/>
              <a:ext cx="4782217" cy="2267266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1746C78-3A5D-43FA-84F7-3415F2D2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092" y="1966765"/>
              <a:ext cx="1047750" cy="409575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77EA0844-B344-4510-A3A0-BED9826D9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7256" y="5534319"/>
              <a:ext cx="1047750" cy="409575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B7BC9F0-C642-4FD9-9E98-2DDA82A9ADEA}"/>
                </a:ext>
              </a:extLst>
            </p:cNvPr>
            <p:cNvSpPr txBox="1"/>
            <p:nvPr/>
          </p:nvSpPr>
          <p:spPr>
            <a:xfrm>
              <a:off x="5532495" y="5331633"/>
              <a:ext cx="961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NaOH</a:t>
              </a:r>
              <a:endParaRPr lang="fr-FR" dirty="0"/>
            </a:p>
          </p:txBody>
        </p:sp>
      </p:grp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0FFF90D0-2E11-4715-B9AE-C7D9133BAC70}"/>
              </a:ext>
            </a:extLst>
          </p:cNvPr>
          <p:cNvCxnSpPr/>
          <p:nvPr/>
        </p:nvCxnSpPr>
        <p:spPr>
          <a:xfrm rot="16200000" flipV="1">
            <a:off x="4055165" y="2769704"/>
            <a:ext cx="304800" cy="119270"/>
          </a:xfrm>
          <a:prstGeom prst="curvedConnector3">
            <a:avLst>
              <a:gd name="adj1" fmla="val -15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808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4043</TotalTime>
  <Words>224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Rétrospective</vt:lpstr>
      <vt:lpstr>Du macroscopique au microscopique dans synthèses organiques</vt:lpstr>
      <vt:lpstr>Obtention d’un polyamide : le nylon 6-6</vt:lpstr>
      <vt:lpstr>Allongement de chaine par polymérisation </vt:lpstr>
      <vt:lpstr>Modification de la chaine carbonée</vt:lpstr>
      <vt:lpstr>Réaction de substitution</vt:lpstr>
      <vt:lpstr>Étapes de lavage</vt:lpstr>
      <vt:lpstr>Filtration – isolement de la phase organique</vt:lpstr>
      <vt:lpstr>La couleur de la phénolphtaléine</vt:lpstr>
      <vt:lpstr>Mécanisme de synthèse du nylon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182</cp:revision>
  <dcterms:created xsi:type="dcterms:W3CDTF">2020-03-15T13:11:31Z</dcterms:created>
  <dcterms:modified xsi:type="dcterms:W3CDTF">2020-04-17T14:00:07Z</dcterms:modified>
</cp:coreProperties>
</file>