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58" r:id="rId4"/>
    <p:sldId id="260" r:id="rId5"/>
    <p:sldId id="265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15/06/2020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15/06/2020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15/06/2020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rt-passion.fr/sante/equilibre-acido-basique.php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Acides et bases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A61E6-A489-4F09-A23C-EA3F16AE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expérimentaux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D45EC90-D07D-466F-AA90-1AC36978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7BDA2F-14EB-4CD7-B609-FA1023FF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88" y="1823731"/>
            <a:ext cx="5424783" cy="38868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D72EF1-76A4-417C-AA1A-862DB8C9176D}"/>
              </a:ext>
            </a:extLst>
          </p:cNvPr>
          <p:cNvSpPr/>
          <p:nvPr/>
        </p:nvSpPr>
        <p:spPr>
          <a:xfrm>
            <a:off x="7090721" y="5980521"/>
            <a:ext cx="524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Epreuve orale de Chimie, Florence </a:t>
            </a:r>
            <a:r>
              <a:rPr lang="fr-FR" dirty="0" err="1"/>
              <a:t>Porteu</a:t>
            </a:r>
            <a:r>
              <a:rPr lang="fr-FR" dirty="0"/>
              <a:t>-De-</a:t>
            </a:r>
            <a:r>
              <a:rPr lang="fr-FR" dirty="0" err="1"/>
              <a:t>Buchère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75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B1B0BC-99AA-42A3-B7E8-241B0592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Vinaigre d'alcool 12% BIO 1L - Mes courses en vrac">
            <a:extLst>
              <a:ext uri="{FF2B5EF4-FFF2-40B4-BE49-F238E27FC236}">
                <a16:creationId xmlns:a16="http://schemas.microsoft.com/office/drawing/2014/main" id="{49B42E29-D6BD-45A4-B644-C5AE46D10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3" r="29845"/>
          <a:stretch/>
        </p:blipFill>
        <p:spPr bwMode="auto">
          <a:xfrm>
            <a:off x="2482388" y="628340"/>
            <a:ext cx="834887" cy="234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rai ou faux ? Sept idées reçues sur les bienfaits du citron ...">
            <a:extLst>
              <a:ext uri="{FF2B5EF4-FFF2-40B4-BE49-F238E27FC236}">
                <a16:creationId xmlns:a16="http://schemas.microsoft.com/office/drawing/2014/main" id="{E7D7A420-696E-46DF-BB8D-67BF0A82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568" y="1304319"/>
            <a:ext cx="31051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s agrumes ! | Les éditions de la rose">
            <a:extLst>
              <a:ext uri="{FF2B5EF4-FFF2-40B4-BE49-F238E27FC236}">
                <a16:creationId xmlns:a16="http://schemas.microsoft.com/office/drawing/2014/main" id="{4AC3923C-D6C8-4B49-9F47-4A2C08A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355" y="3583367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monade artisanale arôme citron LORINA : la bouteille d'1L à Prix ...">
            <a:extLst>
              <a:ext uri="{FF2B5EF4-FFF2-40B4-BE49-F238E27FC236}">
                <a16:creationId xmlns:a16="http://schemas.microsoft.com/office/drawing/2014/main" id="{F6DB467F-E8EC-48D7-8B58-FE067FEE1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6" r="31037"/>
          <a:stretch/>
        </p:blipFill>
        <p:spPr bwMode="auto">
          <a:xfrm>
            <a:off x="689113" y="2255458"/>
            <a:ext cx="1183230" cy="30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5DCE0B0-0425-4FB4-9AC9-018875003443}"/>
              </a:ext>
            </a:extLst>
          </p:cNvPr>
          <p:cNvSpPr txBox="1"/>
          <p:nvPr/>
        </p:nvSpPr>
        <p:spPr>
          <a:xfrm rot="19220678">
            <a:off x="327411" y="827265"/>
            <a:ext cx="20810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/>
              <a:t>Les acides </a:t>
            </a:r>
          </a:p>
          <a:p>
            <a:pPr algn="ctr"/>
            <a:r>
              <a:rPr lang="fr-FR" sz="2800" b="1" dirty="0"/>
              <a:t>au quotidien</a:t>
            </a:r>
          </a:p>
        </p:txBody>
      </p:sp>
      <p:pic>
        <p:nvPicPr>
          <p:cNvPr id="1034" name="Picture 10" descr="Déboucheur liquide canalisations surpuissant 1L Destop - Delcourt ...">
            <a:extLst>
              <a:ext uri="{FF2B5EF4-FFF2-40B4-BE49-F238E27FC236}">
                <a16:creationId xmlns:a16="http://schemas.microsoft.com/office/drawing/2014/main" id="{D08D13F8-059D-4576-BDB3-6D392043B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0" r="26002"/>
          <a:stretch/>
        </p:blipFill>
        <p:spPr bwMode="auto">
          <a:xfrm>
            <a:off x="10639978" y="2507386"/>
            <a:ext cx="862909" cy="21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avon de Marseille, le Cube traditionnel - Théophile Berthon">
            <a:extLst>
              <a:ext uri="{FF2B5EF4-FFF2-40B4-BE49-F238E27FC236}">
                <a16:creationId xmlns:a16="http://schemas.microsoft.com/office/drawing/2014/main" id="{BB9132B5-5E46-4EE4-993F-9930FBB7E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1" b="14662"/>
          <a:stretch/>
        </p:blipFill>
        <p:spPr bwMode="auto">
          <a:xfrm>
            <a:off x="8499770" y="4283164"/>
            <a:ext cx="20002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EBBE209-002D-4864-90F1-F5A843805E87}"/>
              </a:ext>
            </a:extLst>
          </p:cNvPr>
          <p:cNvSpPr txBox="1"/>
          <p:nvPr/>
        </p:nvSpPr>
        <p:spPr>
          <a:xfrm rot="19220678">
            <a:off x="8214027" y="2498371"/>
            <a:ext cx="20810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/>
              <a:t>Les bases </a:t>
            </a:r>
          </a:p>
          <a:p>
            <a:pPr algn="ctr"/>
            <a:r>
              <a:rPr lang="fr-FR" sz="2800" b="1" dirty="0"/>
              <a:t>au quotidien</a:t>
            </a:r>
          </a:p>
        </p:txBody>
      </p:sp>
    </p:spTree>
    <p:extLst>
      <p:ext uri="{BB962C8B-B14F-4D97-AF65-F5344CB8AC3E}">
        <p14:creationId xmlns:p14="http://schemas.microsoft.com/office/powerpoint/2010/main" val="165357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A9A03-6EC7-4696-AC80-5B417F3A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Échelle de pH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0044A-CB77-45A6-BD49-C7464FBD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2AF231-26A9-4F70-9E38-238824E28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45" b="39557"/>
          <a:stretch/>
        </p:blipFill>
        <p:spPr>
          <a:xfrm>
            <a:off x="2884355" y="2927430"/>
            <a:ext cx="6423289" cy="1898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651417-0FD4-4C38-A7A1-BB45E7788918}"/>
              </a:ext>
            </a:extLst>
          </p:cNvPr>
          <p:cNvSpPr/>
          <p:nvPr/>
        </p:nvSpPr>
        <p:spPr>
          <a:xfrm>
            <a:off x="5339541" y="5998525"/>
            <a:ext cx="6852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Valéry PRÉVOST et al.</a:t>
            </a:r>
            <a:r>
              <a:rPr lang="fr-F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Physique Chimie, seconde générale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.Nathan,2017.</a:t>
            </a:r>
          </a:p>
        </p:txBody>
      </p:sp>
    </p:spTree>
    <p:extLst>
      <p:ext uri="{BB962C8B-B14F-4D97-AF65-F5344CB8AC3E}">
        <p14:creationId xmlns:p14="http://schemas.microsoft.com/office/powerpoint/2010/main" val="203853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A9A03-6EC7-4696-AC80-5B417F3A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Échelle de pH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0044A-CB77-45A6-BD49-C7464FBD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2AF231-26A9-4F70-9E38-238824E2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836592"/>
            <a:ext cx="3105150" cy="4152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651417-0FD4-4C38-A7A1-BB45E7788918}"/>
              </a:ext>
            </a:extLst>
          </p:cNvPr>
          <p:cNvSpPr/>
          <p:nvPr/>
        </p:nvSpPr>
        <p:spPr>
          <a:xfrm>
            <a:off x="5339541" y="5998525"/>
            <a:ext cx="6852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Valéry PRÉVOST et al.</a:t>
            </a:r>
            <a:r>
              <a:rPr lang="fr-F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Physique Chimie, seconde générale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.Nathan,2017.</a:t>
            </a:r>
          </a:p>
        </p:txBody>
      </p:sp>
    </p:spTree>
    <p:extLst>
      <p:ext uri="{BB962C8B-B14F-4D97-AF65-F5344CB8AC3E}">
        <p14:creationId xmlns:p14="http://schemas.microsoft.com/office/powerpoint/2010/main" val="256472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9E7EF-3B14-4D36-82F5-CA82962B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du papier pH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D6BF37-451D-41CB-B316-F990F654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585E74-DC3C-4752-9080-A1DFA27D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2334363"/>
            <a:ext cx="34956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023289-80CC-4091-8DB3-38D62A4F04F6}"/>
              </a:ext>
            </a:extLst>
          </p:cNvPr>
          <p:cNvSpPr/>
          <p:nvPr/>
        </p:nvSpPr>
        <p:spPr>
          <a:xfrm>
            <a:off x="5454555" y="5999559"/>
            <a:ext cx="6737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hlinkClick r:id="rId3"/>
              </a:rPr>
              <a:t>https://www.sport-passion.fr/sante/equilibre-acido-basique.php</a:t>
            </a:r>
            <a:r>
              <a:rPr lang="fr-FR" sz="1400" dirty="0"/>
              <a:t>, consulté le 15/06/2020</a:t>
            </a:r>
          </a:p>
        </p:txBody>
      </p:sp>
    </p:spTree>
    <p:extLst>
      <p:ext uri="{BB962C8B-B14F-4D97-AF65-F5344CB8AC3E}">
        <p14:creationId xmlns:p14="http://schemas.microsoft.com/office/powerpoint/2010/main" val="396628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94511-8C00-4FEE-89AA-CA81800E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Réaction acide éthanoïque avec l’eau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C2FF4942-3872-4E80-A10D-8F4A84A5642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0049261"/>
                  </p:ext>
                </p:extLst>
              </p:nvPr>
            </p:nvGraphicFramePr>
            <p:xfrm>
              <a:off x="1097280" y="2152268"/>
              <a:ext cx="10058400" cy="119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91459921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182590632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56363958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530476625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640529825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4291172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aq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⇄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sSup>
                                      <m:sSup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fr-F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fr-FR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55790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Etat initial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1397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Etat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3580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C2FF4942-3872-4E80-A10D-8F4A84A5642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0049261"/>
                  </p:ext>
                </p:extLst>
              </p:nvPr>
            </p:nvGraphicFramePr>
            <p:xfrm>
              <a:off x="1097280" y="2152268"/>
              <a:ext cx="10058400" cy="119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91459921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182590632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56363958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530476625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640529825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429117205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727" t="-1333" r="-401091" b="-1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727" t="-1333" r="-301091" b="-1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27" t="-1333" r="-201091" b="-1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727" t="-1333" r="-101091" b="-1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727" t="-1333" r="-1091" b="-1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5790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Etat initial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27" t="-124590" r="-401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1397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Etat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727" t="-224590" r="-401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00727" t="-224590" r="-101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0727" t="-224590" r="-109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5809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90F097-F115-49F5-B447-2FD8A2B5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689799-2285-4781-B9DF-93917129AA02}"/>
              </a:ext>
            </a:extLst>
          </p:cNvPr>
          <p:cNvSpPr txBox="1"/>
          <p:nvPr/>
        </p:nvSpPr>
        <p:spPr>
          <a:xfrm>
            <a:off x="4293704" y="2152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D92CE2-E644-432E-B859-E54351B012E9}"/>
              </a:ext>
            </a:extLst>
          </p:cNvPr>
          <p:cNvSpPr txBox="1"/>
          <p:nvPr/>
        </p:nvSpPr>
        <p:spPr>
          <a:xfrm>
            <a:off x="9349408" y="2152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E559EC4-A75F-4314-95DD-1B6A2326B465}"/>
                  </a:ext>
                </a:extLst>
              </p:cNvPr>
              <p:cNvSpPr txBox="1"/>
              <p:nvPr/>
            </p:nvSpPr>
            <p:spPr>
              <a:xfrm>
                <a:off x="3475603" y="3889513"/>
                <a:ext cx="6259983" cy="359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𝐿𝑜𝑖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𝐾𝑜h𝑙𝑟𝑎𝑢𝑠𝑐h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E559EC4-A75F-4314-95DD-1B6A2326B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03" y="3889513"/>
                <a:ext cx="6259983" cy="359970"/>
              </a:xfrm>
              <a:prstGeom prst="rect">
                <a:avLst/>
              </a:prstGeom>
              <a:blipFill>
                <a:blip r:embed="rId3"/>
                <a:stretch>
                  <a:fillRect l="-487" b="-118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52887BA-F7FA-40FC-A2A6-AECD9E3F0C21}"/>
                  </a:ext>
                </a:extLst>
              </p:cNvPr>
              <p:cNvSpPr txBox="1"/>
              <p:nvPr/>
            </p:nvSpPr>
            <p:spPr>
              <a:xfrm>
                <a:off x="4144527" y="4407156"/>
                <a:ext cx="4426212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À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𝑓𝑖𝑛𝑎𝑙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b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52887BA-F7FA-40FC-A2A6-AECD9E3F0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527" y="4407156"/>
                <a:ext cx="4426212" cy="414537"/>
              </a:xfrm>
              <a:prstGeom prst="rect">
                <a:avLst/>
              </a:prstGeom>
              <a:blipFill>
                <a:blip r:embed="rId4"/>
                <a:stretch>
                  <a:fillRect l="-1240" r="-275" b="-7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2B594A0-6572-49B7-BF62-96B41A0EF1CF}"/>
                  </a:ext>
                </a:extLst>
              </p:cNvPr>
              <p:cNvSpPr txBox="1"/>
              <p:nvPr/>
            </p:nvSpPr>
            <p:spPr>
              <a:xfrm>
                <a:off x="4293704" y="4971478"/>
                <a:ext cx="3080675" cy="667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°</m:t>
                                  </m:r>
                                </m:sup>
                              </m:sSub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°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2B594A0-6572-49B7-BF62-96B41A0EF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704" y="4971478"/>
                <a:ext cx="3080675" cy="6678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05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86837-C438-4BE5-BF8F-7F0311CD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Bleu de bromothymol : indicateur coloré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9F03EC-40FC-47A0-8CC9-C7DBC228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41009BF-B728-446E-8542-4E7B42EF310D}"/>
              </a:ext>
            </a:extLst>
          </p:cNvPr>
          <p:cNvGrpSpPr/>
          <p:nvPr/>
        </p:nvGrpSpPr>
        <p:grpSpPr>
          <a:xfrm>
            <a:off x="2702857" y="2191657"/>
            <a:ext cx="6786285" cy="3649287"/>
            <a:chOff x="2702857" y="2191657"/>
            <a:chExt cx="6786285" cy="3649287"/>
          </a:xfrm>
        </p:grpSpPr>
        <p:pic>
          <p:nvPicPr>
            <p:cNvPr id="1028" name="Picture 4" descr="Phénolphtaléine : La molécule contient pourtant quelques ...">
              <a:extLst>
                <a:ext uri="{FF2B5EF4-FFF2-40B4-BE49-F238E27FC236}">
                  <a16:creationId xmlns:a16="http://schemas.microsoft.com/office/drawing/2014/main" id="{701A7881-43E5-49B7-96CE-46DFA3161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0" t="12948" b="21021"/>
            <a:stretch/>
          </p:blipFill>
          <p:spPr bwMode="auto">
            <a:xfrm>
              <a:off x="2702857" y="2191657"/>
              <a:ext cx="6786285" cy="3649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E2CEF34-AD6C-4CC6-ABD3-EA864BA60E63}"/>
                </a:ext>
              </a:extLst>
            </p:cNvPr>
            <p:cNvSpPr txBox="1"/>
            <p:nvPr/>
          </p:nvSpPr>
          <p:spPr>
            <a:xfrm>
              <a:off x="5387325" y="4949371"/>
              <a:ext cx="246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C32AAE9-02E8-4F39-81FA-054B77F7AFAA}"/>
                </a:ext>
              </a:extLst>
            </p:cNvPr>
            <p:cNvSpPr txBox="1"/>
            <p:nvPr/>
          </p:nvSpPr>
          <p:spPr>
            <a:xfrm>
              <a:off x="2809461" y="5318703"/>
              <a:ext cx="6626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00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D51D0-A198-4F60-8CF1-13BD13DF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</a:t>
            </a:r>
            <a:r>
              <a:rPr lang="fr-FR" dirty="0" err="1"/>
              <a:t>pKa</a:t>
            </a:r>
            <a:r>
              <a:rPr lang="fr-FR" dirty="0"/>
              <a:t> du BBT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FEFFBA-3FF4-40E2-A90B-A40C12EF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99530A-4A2B-4535-9558-DA583747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" y="1921980"/>
            <a:ext cx="4724400" cy="1847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F58102F-CAE1-4B66-81DE-3FD5F5792E5B}"/>
                  </a:ext>
                </a:extLst>
              </p:cNvPr>
              <p:cNvSpPr txBox="1"/>
              <p:nvPr/>
            </p:nvSpPr>
            <p:spPr>
              <a:xfrm>
                <a:off x="317018" y="3805105"/>
                <a:ext cx="11874982" cy="959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Solution 1 : pH &lt;&lt; </a:t>
                </a:r>
                <a:r>
                  <a:rPr lang="fr-FR" dirty="0" err="1"/>
                  <a:t>pKa</a:t>
                </a:r>
                <a:r>
                  <a:rPr lang="fr-FR" dirty="0"/>
                  <a:t> → acide majoritaire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𝐴𝐻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𝐴𝐻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𝐴𝐻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Solution 2 : pKa-1&lt; pH &lt; </a:t>
                </a:r>
                <a:r>
                  <a:rPr lang="fr-FR" dirty="0" err="1"/>
                  <a:t>pKa</a:t>
                </a:r>
                <a:r>
                  <a:rPr lang="fr-FR" dirty="0"/>
                  <a:t> +1 → aucune forme négligeable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𝐴𝐻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𝐴𝐻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𝐴𝐻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dirty="0"/>
              </a:p>
              <a:p>
                <a:r>
                  <a:rPr lang="fr-FR" dirty="0"/>
                  <a:t>Solution 3 : pH&gt;&gt; </a:t>
                </a:r>
                <a:r>
                  <a:rPr lang="fr-FR" dirty="0" err="1"/>
                  <a:t>pKa</a:t>
                </a:r>
                <a:r>
                  <a:rPr lang="fr-FR" dirty="0"/>
                  <a:t> → base majoritaire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F58102F-CAE1-4B66-81DE-3FD5F5792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8" y="3805105"/>
                <a:ext cx="11874982" cy="959878"/>
              </a:xfrm>
              <a:prstGeom prst="rect">
                <a:avLst/>
              </a:prstGeom>
              <a:blipFill>
                <a:blip r:embed="rId3"/>
                <a:stretch>
                  <a:fillRect l="-411" t="-2532" b="-82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96BE599-2597-404D-B230-7FE3B04D2C00}"/>
                  </a:ext>
                </a:extLst>
              </p:cNvPr>
              <p:cNvSpPr txBox="1"/>
              <p:nvPr/>
            </p:nvSpPr>
            <p:spPr>
              <a:xfrm>
                <a:off x="6387548" y="2146852"/>
                <a:ext cx="40305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Notations : </a:t>
                </a:r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désigne la forme acide du BBT</a:t>
                </a:r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dirty="0"/>
                  <a:t> désigne la forme basique du BBT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96BE599-2597-404D-B230-7FE3B04D2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48" y="2146852"/>
                <a:ext cx="4030527" cy="923330"/>
              </a:xfrm>
              <a:prstGeom prst="rect">
                <a:avLst/>
              </a:prstGeom>
              <a:blipFill>
                <a:blip r:embed="rId4"/>
                <a:stretch>
                  <a:fillRect l="-1362" t="-3289" r="-605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F4ABD98-0DDC-477E-94CA-E00987612664}"/>
                  </a:ext>
                </a:extLst>
              </p:cNvPr>
              <p:cNvSpPr txBox="1"/>
              <p:nvPr/>
            </p:nvSpPr>
            <p:spPr>
              <a:xfrm>
                <a:off x="3965171" y="4961080"/>
                <a:ext cx="4261658" cy="587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𝑚𝑜𝑛𝑡𝑟𝑒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𝐴𝐻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F4ABD98-0DDC-477E-94CA-E0098761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171" y="4961080"/>
                <a:ext cx="4261658" cy="587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02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39226-1F2E-44A7-937F-E1F7DC54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</a:t>
            </a:r>
            <a:r>
              <a:rPr lang="fr-FR" dirty="0" err="1"/>
              <a:t>pKa</a:t>
            </a:r>
            <a:r>
              <a:rPr lang="fr-FR" dirty="0"/>
              <a:t> du BBT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8803C5-A073-47C9-BFF5-21342802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E06E22F-7F29-4B60-8D28-A7D60765E9BE}"/>
                  </a:ext>
                </a:extLst>
              </p:cNvPr>
              <p:cNvSpPr txBox="1"/>
              <p:nvPr/>
            </p:nvSpPr>
            <p:spPr>
              <a:xfrm>
                <a:off x="3148943" y="2153478"/>
                <a:ext cx="5967852" cy="699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𝑃𝑎𝑟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𝑓𝑖𝑛𝑖𝑡𝑖𝑜𝑛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𝑝𝑜𝑢𝑟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2,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𝐴𝐻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E06E22F-7F29-4B60-8D28-A7D60765E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943" y="2153478"/>
                <a:ext cx="5967852" cy="699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91E3257-ACCD-43C1-A3AA-16611B22D5E5}"/>
                  </a:ext>
                </a:extLst>
              </p:cNvPr>
              <p:cNvSpPr txBox="1"/>
              <p:nvPr/>
            </p:nvSpPr>
            <p:spPr>
              <a:xfrm>
                <a:off x="4701987" y="2958293"/>
                <a:ext cx="284898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𝑝𝐾𝑎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𝑝𝐻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91E3257-ACCD-43C1-A3AA-16611B22D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987" y="2958293"/>
                <a:ext cx="2848985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97337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6010</TotalTime>
  <Words>267</Words>
  <Application>Microsoft Office PowerPoint</Application>
  <PresentationFormat>Grand écran</PresentationFormat>
  <Paragraphs>58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Rétrospective</vt:lpstr>
      <vt:lpstr>Acides et bases</vt:lpstr>
      <vt:lpstr>Présentation PowerPoint</vt:lpstr>
      <vt:lpstr>Échelle de pH</vt:lpstr>
      <vt:lpstr>Échelle de pH</vt:lpstr>
      <vt:lpstr>Utilisation du papier pH</vt:lpstr>
      <vt:lpstr>Réaction acide éthanoïque avec l’eau</vt:lpstr>
      <vt:lpstr>Bleu de bromothymol : indicateur coloré</vt:lpstr>
      <vt:lpstr>Détermination du pKa du BBT</vt:lpstr>
      <vt:lpstr>Détermination du pKa du BBT</vt:lpstr>
      <vt:lpstr>Résultats expérimentaux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251</cp:revision>
  <dcterms:created xsi:type="dcterms:W3CDTF">2020-03-15T13:11:31Z</dcterms:created>
  <dcterms:modified xsi:type="dcterms:W3CDTF">2020-06-15T10:35:33Z</dcterms:modified>
</cp:coreProperties>
</file>