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63" r:id="rId2"/>
    <p:sldId id="256" r:id="rId3"/>
    <p:sldId id="257" r:id="rId4"/>
    <p:sldId id="258" r:id="rId5"/>
    <p:sldId id="270" r:id="rId6"/>
    <p:sldId id="271" r:id="rId7"/>
    <p:sldId id="264" r:id="rId8"/>
    <p:sldId id="267" r:id="rId9"/>
    <p:sldId id="268" r:id="rId10"/>
    <p:sldId id="259" r:id="rId11"/>
    <p:sldId id="260" r:id="rId12"/>
    <p:sldId id="265" r:id="rId13"/>
    <p:sldId id="266" r:id="rId14"/>
    <p:sldId id="272" r:id="rId15"/>
    <p:sldId id="269" r:id="rId16"/>
    <p:sldId id="26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65D22-DAE5-424C-ABF6-0E26CB9885BB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334E3-41C8-4AEB-A41C-D79130C6158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51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334E3-41C8-4AEB-A41C-D79130C6158B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85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B321679-888B-41C7-8FB3-5A706770C514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C2CD921-76D3-498E-AA56-A855E12550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1679-888B-41C7-8FB3-5A706770C514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921-76D3-498E-AA56-A855E12550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1679-888B-41C7-8FB3-5A706770C514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921-76D3-498E-AA56-A855E12550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321679-888B-41C7-8FB3-5A706770C514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C2CD921-76D3-498E-AA56-A855E12550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B321679-888B-41C7-8FB3-5A706770C514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C2CD921-76D3-498E-AA56-A855E12550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1679-888B-41C7-8FB3-5A706770C514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921-76D3-498E-AA56-A855E12550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1679-888B-41C7-8FB3-5A706770C514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921-76D3-498E-AA56-A855E12550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321679-888B-41C7-8FB3-5A706770C514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2CD921-76D3-498E-AA56-A855E12550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1679-888B-41C7-8FB3-5A706770C514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D921-76D3-498E-AA56-A855E12550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321679-888B-41C7-8FB3-5A706770C514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C2CD921-76D3-498E-AA56-A855E12550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321679-888B-41C7-8FB3-5A706770C514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2CD921-76D3-498E-AA56-A855E12550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B321679-888B-41C7-8FB3-5A706770C514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C2CD921-76D3-498E-AA56-A855E12550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4pharma.blogspot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lecorgnechimie.f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2420888"/>
            <a:ext cx="8229600" cy="1143000"/>
          </a:xfrm>
        </p:spPr>
        <p:txBody>
          <a:bodyPr>
            <a:noAutofit/>
          </a:bodyPr>
          <a:lstStyle/>
          <a:p>
            <a:r>
              <a:rPr lang="fr-FR" sz="9600" dirty="0" smtClean="0"/>
              <a:t>LP 15 :</a:t>
            </a:r>
            <a:r>
              <a:rPr lang="fr-FR" sz="9600" i="1" dirty="0" smtClean="0"/>
              <a:t> </a:t>
            </a:r>
            <a:r>
              <a:rPr lang="fr-FR" sz="9600" dirty="0" smtClean="0"/>
              <a:t>Solvants</a:t>
            </a:r>
            <a:endParaRPr lang="fr-FR" sz="9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extraction liquide liquide schéma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674846" cy="345638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55576" y="5661248"/>
            <a:ext cx="299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http://4pharma.blogspot.com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4800" dirty="0" smtClean="0"/>
              <a:t>Extraction liquide-liquide</a:t>
            </a:r>
            <a:endParaRPr lang="fr-FR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Résultat de recherche d'images pour &quot;recristallisation schéma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12" name="AutoShape 4" descr="Résultat de recherche d'images pour &quot;recristallisation schéma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 descr="maxresdefault.jpg"/>
          <p:cNvPicPr>
            <a:picLocks noChangeAspect="1"/>
          </p:cNvPicPr>
          <p:nvPr/>
        </p:nvPicPr>
        <p:blipFill>
          <a:blip r:embed="rId2" cstate="print"/>
          <a:srcRect t="16400"/>
          <a:stretch>
            <a:fillRect/>
          </a:stretch>
        </p:blipFill>
        <p:spPr>
          <a:xfrm>
            <a:off x="0" y="1556792"/>
            <a:ext cx="9144000" cy="4299942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4800" dirty="0" smtClean="0"/>
              <a:t>Mécanisme réactionnel d’une Sn1</a:t>
            </a:r>
            <a:endParaRPr lang="fr-FR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55370"/>
              </p:ext>
            </p:extLst>
          </p:nvPr>
        </p:nvGraphicFramePr>
        <p:xfrm>
          <a:off x="1235969" y="1006722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Numéro du mélange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Volume</a:t>
                      </a:r>
                      <a:r>
                        <a:rPr lang="fr-FR" baseline="0" dirty="0" smtClean="0"/>
                        <a:t> d’e</a:t>
                      </a:r>
                      <a:r>
                        <a:rPr lang="fr-FR" dirty="0" smtClean="0"/>
                        <a:t>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Volume </a:t>
                      </a:r>
                      <a:r>
                        <a:rPr lang="fr-FR" baseline="0" dirty="0" smtClean="0"/>
                        <a:t>d’a</a:t>
                      </a:r>
                      <a:r>
                        <a:rPr lang="fr-FR" dirty="0" smtClean="0"/>
                        <a:t>cétone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Volume de </a:t>
                      </a:r>
                      <a:r>
                        <a:rPr lang="fr-FR" baseline="30000" dirty="0" smtClean="0"/>
                        <a:t>t</a:t>
                      </a:r>
                      <a:r>
                        <a:rPr lang="fr-FR" dirty="0" smtClean="0"/>
                        <a:t>BuBr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1mL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40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95536" y="1886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Equation de réaction :</a:t>
            </a:r>
          </a:p>
          <a:p>
            <a:r>
              <a:rPr lang="fr-FR" sz="2400" b="1" dirty="0" smtClean="0"/>
              <a:t>   </a:t>
            </a:r>
            <a:r>
              <a:rPr lang="fr-FR" sz="2400" b="1" baseline="30000" dirty="0" smtClean="0"/>
              <a:t>t</a:t>
            </a:r>
            <a:r>
              <a:rPr lang="fr-FR" sz="2400" b="1" dirty="0" smtClean="0"/>
              <a:t>Bu-Br +H</a:t>
            </a:r>
            <a:r>
              <a:rPr lang="fr-FR" sz="2400" b="1" baseline="-25000" dirty="0" smtClean="0"/>
              <a:t>2</a:t>
            </a:r>
            <a:r>
              <a:rPr lang="fr-FR" sz="2400" b="1" dirty="0" smtClean="0"/>
              <a:t>O </a:t>
            </a:r>
            <a:r>
              <a:rPr lang="fr-FR" sz="2400" b="1" dirty="0" smtClean="0">
                <a:sym typeface="Wingdings" pitchFamily="2" charset="2"/>
              </a:rPr>
              <a:t> </a:t>
            </a:r>
            <a:r>
              <a:rPr lang="fr-FR" sz="2400" b="1" baseline="30000" dirty="0" smtClean="0">
                <a:sym typeface="Wingdings" pitchFamily="2" charset="2"/>
              </a:rPr>
              <a:t>t</a:t>
            </a:r>
            <a:r>
              <a:rPr lang="fr-FR" sz="2400" b="1" dirty="0" smtClean="0">
                <a:sym typeface="Wingdings" pitchFamily="2" charset="2"/>
              </a:rPr>
              <a:t>Bu-OH + H</a:t>
            </a:r>
            <a:r>
              <a:rPr lang="fr-FR" sz="2400" b="1" baseline="30000" dirty="0" smtClean="0">
                <a:sym typeface="Wingdings" pitchFamily="2" charset="2"/>
              </a:rPr>
              <a:t>+</a:t>
            </a:r>
            <a:r>
              <a:rPr lang="fr-FR" sz="2400" b="1" dirty="0" smtClean="0">
                <a:sym typeface="Wingdings" pitchFamily="2" charset="2"/>
              </a:rPr>
              <a:t> +  </a:t>
            </a:r>
            <a:r>
              <a:rPr lang="fr-FR" sz="2400" b="1" dirty="0" err="1" smtClean="0">
                <a:sym typeface="Wingdings" pitchFamily="2" charset="2"/>
              </a:rPr>
              <a:t>Br</a:t>
            </a:r>
            <a:r>
              <a:rPr lang="fr-FR" sz="2400" b="1" baseline="30000" dirty="0" smtClean="0">
                <a:sym typeface="Wingdings" pitchFamily="2" charset="2"/>
              </a:rPr>
              <a:t>-</a:t>
            </a:r>
            <a:endParaRPr lang="fr-FR" sz="2400" b="1" baseline="300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02033"/>
              </p:ext>
            </p:extLst>
          </p:nvPr>
        </p:nvGraphicFramePr>
        <p:xfrm>
          <a:off x="611560" y="2831520"/>
          <a:ext cx="7344818" cy="283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70"/>
                <a:gridCol w="1180417"/>
                <a:gridCol w="852523"/>
                <a:gridCol w="524629"/>
                <a:gridCol w="1406225"/>
                <a:gridCol w="908637"/>
                <a:gridCol w="832917"/>
              </a:tblGrid>
              <a:tr h="799091">
                <a:tc>
                  <a:txBody>
                    <a:bodyPr/>
                    <a:lstStyle/>
                    <a:p>
                      <a:r>
                        <a:rPr lang="fr-FR" dirty="0" smtClean="0"/>
                        <a:t>Etat du système</a:t>
                      </a:r>
                      <a:endParaRPr lang="fr-F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 </a:t>
                      </a:r>
                      <a:r>
                        <a:rPr lang="fr-FR" sz="1800" b="1" baseline="30000" dirty="0" smtClean="0"/>
                        <a:t>t</a:t>
                      </a:r>
                      <a:r>
                        <a:rPr lang="fr-FR" sz="1800" b="1" dirty="0" smtClean="0"/>
                        <a:t>Bu-Br  +</a:t>
                      </a:r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H</a:t>
                      </a:r>
                      <a:r>
                        <a:rPr lang="fr-FR" sz="1800" b="1" baseline="-25000" dirty="0" smtClean="0"/>
                        <a:t>2</a:t>
                      </a:r>
                      <a:r>
                        <a:rPr lang="fr-FR" sz="1800" b="1" dirty="0" smtClean="0"/>
                        <a:t>O</a:t>
                      </a:r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smtClean="0">
                          <a:sym typeface="Wingdings" pitchFamily="2" charset="2"/>
                        </a:rPr>
                        <a:t>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baseline="30000" dirty="0" smtClean="0">
                          <a:sym typeface="Wingdings" pitchFamily="2" charset="2"/>
                        </a:rPr>
                        <a:t>t</a:t>
                      </a:r>
                      <a:r>
                        <a:rPr lang="fr-FR" sz="1800" b="1" dirty="0" smtClean="0">
                          <a:sym typeface="Wingdings" pitchFamily="2" charset="2"/>
                        </a:rPr>
                        <a:t>Bu-OH 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>
                          <a:sym typeface="Wingdings" pitchFamily="2" charset="2"/>
                        </a:rPr>
                        <a:t>H</a:t>
                      </a:r>
                      <a:r>
                        <a:rPr lang="fr-FR" sz="1800" b="1" baseline="30000" dirty="0" smtClean="0">
                          <a:sym typeface="Wingdings" pitchFamily="2" charset="2"/>
                        </a:rPr>
                        <a:t>+</a:t>
                      </a:r>
                      <a:r>
                        <a:rPr lang="fr-FR" sz="1800" b="1" dirty="0" smtClean="0">
                          <a:sym typeface="Wingdings" pitchFamily="2" charset="2"/>
                        </a:rPr>
                        <a:t>  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dirty="0" err="1" smtClean="0">
                          <a:sym typeface="Wingdings" pitchFamily="2" charset="2"/>
                        </a:rPr>
                        <a:t>Br</a:t>
                      </a:r>
                      <a:r>
                        <a:rPr lang="fr-FR" sz="1800" b="1" baseline="30000" dirty="0" smtClean="0">
                          <a:sym typeface="Wingdings" pitchFamily="2" charset="2"/>
                        </a:rPr>
                        <a:t>-</a:t>
                      </a:r>
                      <a:endParaRPr lang="fr-FR" dirty="0"/>
                    </a:p>
                  </a:txBody>
                  <a:tcPr/>
                </a:tc>
              </a:tr>
              <a:tr h="593368">
                <a:tc>
                  <a:txBody>
                    <a:bodyPr/>
                    <a:lstStyle/>
                    <a:p>
                      <a:r>
                        <a:rPr lang="fr-FR" b="1" dirty="0" smtClean="0"/>
                        <a:t>EI</a:t>
                      </a:r>
                    </a:p>
                    <a:p>
                      <a:r>
                        <a:rPr lang="fr-FR" b="1" dirty="0" smtClean="0"/>
                        <a:t>t=0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endParaRPr lang="fr-FR" baseline="-25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excès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/</a:t>
                      </a:r>
                      <a:endParaRPr lang="fr-FR" dirty="0"/>
                    </a:p>
                  </a:txBody>
                  <a:tcPr/>
                </a:tc>
              </a:tr>
              <a:tr h="75826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E </a:t>
                      </a:r>
                      <a:r>
                        <a:rPr lang="fr-FR" b="1" baseline="-25000" dirty="0" smtClean="0"/>
                        <a:t>intermédiaire</a:t>
                      </a:r>
                    </a:p>
                    <a:p>
                      <a:r>
                        <a:rPr lang="fr-FR" b="1" dirty="0" smtClean="0"/>
                        <a:t>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dirty="0" smtClean="0"/>
                        <a:t> – 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excès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593368">
                <a:tc>
                  <a:txBody>
                    <a:bodyPr/>
                    <a:lstStyle/>
                    <a:p>
                      <a:r>
                        <a:rPr lang="fr-FR" b="1" dirty="0" smtClean="0"/>
                        <a:t>EF</a:t>
                      </a:r>
                    </a:p>
                    <a:p>
                      <a:r>
                        <a:rPr lang="fr-FR" dirty="0" smtClean="0"/>
                        <a:t>t =∞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dirty="0" smtClean="0"/>
                        <a:t> – a = </a:t>
                      </a:r>
                      <a:r>
                        <a:rPr lang="el-GR" dirty="0" smtClean="0"/>
                        <a:t>ε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excès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115616" y="5733256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t= 0         	</a:t>
            </a:r>
            <a:r>
              <a:rPr lang="el-GR" dirty="0" smtClean="0"/>
              <a:t>σ</a:t>
            </a:r>
            <a:r>
              <a:rPr lang="fr-FR" dirty="0" smtClean="0"/>
              <a:t> =</a:t>
            </a:r>
            <a:r>
              <a:rPr lang="el-GR" dirty="0" smtClean="0"/>
              <a:t>σ</a:t>
            </a:r>
            <a:r>
              <a:rPr lang="fr-FR" baseline="-25000" dirty="0" smtClean="0"/>
              <a:t>0</a:t>
            </a:r>
          </a:p>
          <a:p>
            <a:r>
              <a:rPr lang="fr-FR" dirty="0" smtClean="0"/>
              <a:t>A t       		</a:t>
            </a:r>
            <a:r>
              <a:rPr lang="el-GR" dirty="0" smtClean="0"/>
              <a:t>σ</a:t>
            </a:r>
            <a:r>
              <a:rPr lang="fr-FR" dirty="0" smtClean="0"/>
              <a:t> = (</a:t>
            </a:r>
            <a:r>
              <a:rPr lang="el-GR" dirty="0" smtClean="0"/>
              <a:t>λ</a:t>
            </a:r>
            <a:r>
              <a:rPr lang="fr-FR" baseline="-25000" dirty="0" smtClean="0"/>
              <a:t>H+ </a:t>
            </a:r>
            <a:r>
              <a:rPr lang="fr-FR" dirty="0" smtClean="0"/>
              <a:t>+ </a:t>
            </a:r>
            <a:r>
              <a:rPr lang="el-GR" dirty="0" smtClean="0"/>
              <a:t>λ</a:t>
            </a:r>
            <a:r>
              <a:rPr lang="fr-FR" baseline="-25000" dirty="0" smtClean="0"/>
              <a:t>Cl-</a:t>
            </a:r>
            <a:r>
              <a:rPr lang="fr-FR" dirty="0" smtClean="0"/>
              <a:t>).x +</a:t>
            </a:r>
            <a:r>
              <a:rPr lang="el-GR" dirty="0" smtClean="0"/>
              <a:t>σ</a:t>
            </a:r>
            <a:r>
              <a:rPr lang="fr-FR" baseline="-25000" dirty="0" smtClean="0"/>
              <a:t>0</a:t>
            </a:r>
          </a:p>
          <a:p>
            <a:r>
              <a:rPr lang="fr-FR" dirty="0" smtClean="0"/>
              <a:t>A t =∞       	</a:t>
            </a:r>
            <a:r>
              <a:rPr lang="el-GR" dirty="0" smtClean="0"/>
              <a:t>σ</a:t>
            </a:r>
            <a:r>
              <a:rPr lang="fr-FR" baseline="-25000" dirty="0" smtClean="0"/>
              <a:t>∞</a:t>
            </a:r>
            <a:r>
              <a:rPr lang="fr-FR" dirty="0" smtClean="0"/>
              <a:t> = (</a:t>
            </a:r>
            <a:r>
              <a:rPr lang="el-GR" dirty="0" smtClean="0"/>
              <a:t>λ</a:t>
            </a:r>
            <a:r>
              <a:rPr lang="fr-FR" baseline="-25000" dirty="0" smtClean="0"/>
              <a:t>H+</a:t>
            </a:r>
            <a:r>
              <a:rPr lang="fr-FR" dirty="0" smtClean="0"/>
              <a:t> + </a:t>
            </a:r>
            <a:r>
              <a:rPr lang="el-GR" dirty="0" smtClean="0"/>
              <a:t>λ</a:t>
            </a:r>
            <a:r>
              <a:rPr lang="fr-FR" baseline="-25000" dirty="0" smtClean="0"/>
              <a:t>Cl-</a:t>
            </a:r>
            <a:r>
              <a:rPr lang="fr-FR" dirty="0" smtClean="0"/>
              <a:t>).a +</a:t>
            </a:r>
            <a:r>
              <a:rPr lang="el-GR" dirty="0" smtClean="0"/>
              <a:t>σ</a:t>
            </a:r>
            <a:r>
              <a:rPr lang="fr-FR" baseline="-25000" dirty="0" smtClean="0"/>
              <a:t>0</a:t>
            </a:r>
            <a:endParaRPr lang="fr-FR" baseline="-2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4800" dirty="0" smtClean="0"/>
              <a:t>Etude de la cinétique de la réaction de Sn1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1287096"/>
            <a:ext cx="8229600" cy="5284008"/>
          </a:xfrm>
        </p:spPr>
        <p:txBody>
          <a:bodyPr>
            <a:normAutofit/>
          </a:bodyPr>
          <a:lstStyle/>
          <a:p>
            <a:r>
              <a:rPr lang="fr-FR" dirty="0" smtClean="0"/>
              <a:t>En supposant l’hypothèse d’une cinétique d’ordre 1 par rapport à </a:t>
            </a:r>
            <a:r>
              <a:rPr lang="fr-FR" baseline="30000" dirty="0" smtClean="0"/>
              <a:t>t</a:t>
            </a:r>
            <a:r>
              <a:rPr lang="fr-FR" dirty="0" smtClean="0"/>
              <a:t>Bu-Br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v= -d[</a:t>
            </a:r>
            <a:r>
              <a:rPr lang="fr-FR" baseline="30000" dirty="0" smtClean="0"/>
              <a:t>t</a:t>
            </a:r>
            <a:r>
              <a:rPr lang="fr-FR" dirty="0" smtClean="0"/>
              <a:t>Bu-Br]/</a:t>
            </a:r>
            <a:r>
              <a:rPr lang="fr-FR" dirty="0" err="1" smtClean="0"/>
              <a:t>dt</a:t>
            </a:r>
            <a:r>
              <a:rPr lang="fr-FR" dirty="0" smtClean="0"/>
              <a:t> = k[</a:t>
            </a:r>
            <a:r>
              <a:rPr lang="fr-FR" baseline="30000" dirty="0" smtClean="0"/>
              <a:t>t</a:t>
            </a:r>
            <a:r>
              <a:rPr lang="fr-FR" dirty="0" smtClean="0"/>
              <a:t>Bu-Br] = k(C</a:t>
            </a:r>
            <a:r>
              <a:rPr lang="fr-FR" baseline="-25000" dirty="0" smtClean="0"/>
              <a:t>0</a:t>
            </a:r>
            <a:r>
              <a:rPr lang="fr-FR" dirty="0" smtClean="0"/>
              <a:t> –x)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d[</a:t>
            </a:r>
            <a:r>
              <a:rPr lang="fr-FR" baseline="30000" dirty="0" smtClean="0"/>
              <a:t>t</a:t>
            </a:r>
            <a:r>
              <a:rPr lang="fr-FR" dirty="0" smtClean="0"/>
              <a:t>Bu-Br]/[</a:t>
            </a:r>
            <a:r>
              <a:rPr lang="fr-FR" baseline="30000" dirty="0" smtClean="0"/>
              <a:t>t</a:t>
            </a:r>
            <a:r>
              <a:rPr lang="fr-FR" dirty="0" smtClean="0"/>
              <a:t>Bu-Br] = -</a:t>
            </a:r>
            <a:r>
              <a:rPr lang="fr-FR" dirty="0" err="1" smtClean="0"/>
              <a:t>kdt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ln(C</a:t>
            </a:r>
            <a:r>
              <a:rPr lang="fr-FR" baseline="-25000" dirty="0" smtClean="0"/>
              <a:t>0</a:t>
            </a:r>
            <a:r>
              <a:rPr lang="fr-FR" dirty="0" smtClean="0"/>
              <a:t>/C</a:t>
            </a:r>
            <a:r>
              <a:rPr lang="fr-FR" baseline="-25000" dirty="0" smtClean="0"/>
              <a:t>0</a:t>
            </a:r>
            <a:r>
              <a:rPr lang="fr-FR" dirty="0" smtClean="0"/>
              <a:t> –x)=</a:t>
            </a:r>
            <a:r>
              <a:rPr lang="fr-FR" dirty="0" err="1" smtClean="0"/>
              <a:t>kt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ln((</a:t>
            </a:r>
            <a:r>
              <a:rPr lang="el-GR" dirty="0" smtClean="0"/>
              <a:t>σ</a:t>
            </a:r>
            <a:r>
              <a:rPr lang="fr-FR" baseline="-25000" dirty="0" smtClean="0"/>
              <a:t>∞</a:t>
            </a:r>
            <a:r>
              <a:rPr lang="fr-FR" dirty="0" smtClean="0"/>
              <a:t> - </a:t>
            </a:r>
            <a:r>
              <a:rPr lang="el-GR" dirty="0" smtClean="0"/>
              <a:t>σ</a:t>
            </a:r>
            <a:r>
              <a:rPr lang="fr-FR" baseline="-25000" dirty="0" smtClean="0"/>
              <a:t>0 </a:t>
            </a:r>
            <a:r>
              <a:rPr lang="fr-FR" dirty="0" smtClean="0"/>
              <a:t>)/(</a:t>
            </a:r>
            <a:r>
              <a:rPr lang="el-GR" dirty="0" smtClean="0"/>
              <a:t>σ</a:t>
            </a:r>
            <a:r>
              <a:rPr lang="fr-FR" baseline="-25000" dirty="0" smtClean="0"/>
              <a:t>∞</a:t>
            </a:r>
            <a:r>
              <a:rPr lang="fr-FR" dirty="0" smtClean="0"/>
              <a:t> - </a:t>
            </a:r>
            <a:r>
              <a:rPr lang="el-GR" dirty="0" smtClean="0"/>
              <a:t>σ</a:t>
            </a:r>
            <a:r>
              <a:rPr lang="fr-FR" dirty="0" smtClean="0"/>
              <a:t>)) = </a:t>
            </a:r>
            <a:r>
              <a:rPr lang="fr-FR" dirty="0" err="1" smtClean="0"/>
              <a:t>kt</a:t>
            </a:r>
            <a:endParaRPr lang="fr-FR" baseline="-25000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8889" b="3704"/>
          <a:stretch/>
        </p:blipFill>
        <p:spPr>
          <a:xfrm>
            <a:off x="107504" y="836712"/>
            <a:ext cx="864096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7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03983"/>
              </p:ext>
            </p:extLst>
          </p:nvPr>
        </p:nvGraphicFramePr>
        <p:xfrm>
          <a:off x="1403648" y="1916832"/>
          <a:ext cx="6096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Numéro du mélange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Volume</a:t>
                      </a:r>
                      <a:r>
                        <a:rPr lang="fr-FR" baseline="0" dirty="0" smtClean="0"/>
                        <a:t> d’e</a:t>
                      </a:r>
                      <a:r>
                        <a:rPr lang="fr-FR" dirty="0" smtClean="0"/>
                        <a:t>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Volume </a:t>
                      </a:r>
                      <a:r>
                        <a:rPr lang="fr-FR" baseline="0" dirty="0" smtClean="0"/>
                        <a:t>d’a</a:t>
                      </a:r>
                      <a:r>
                        <a:rPr lang="fr-FR" dirty="0" smtClean="0"/>
                        <a:t>cétone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Volume de </a:t>
                      </a:r>
                      <a:r>
                        <a:rPr lang="fr-FR" baseline="30000" dirty="0" smtClean="0"/>
                        <a:t>t</a:t>
                      </a:r>
                      <a:r>
                        <a:rPr lang="fr-FR" dirty="0" smtClean="0"/>
                        <a:t>BuBr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k(s</a:t>
                      </a:r>
                      <a:r>
                        <a:rPr lang="fr-FR" baseline="30000" dirty="0" smtClean="0"/>
                        <a:t>-1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1,</a:t>
                      </a:r>
                      <a:r>
                        <a:rPr lang="fr-FR" baseline="30000" dirty="0" smtClean="0"/>
                        <a:t>E</a:t>
                      </a:r>
                      <a:r>
                        <a:rPr lang="fr-FR" dirty="0" smtClean="0"/>
                        <a:t>-4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1,83</a:t>
                      </a:r>
                      <a:r>
                        <a:rPr lang="fr-FR" baseline="30000" dirty="0" smtClean="0"/>
                        <a:t>E</a:t>
                      </a:r>
                      <a:r>
                        <a:rPr lang="fr-FR" dirty="0" smtClean="0"/>
                        <a:t>-3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40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</a:t>
                      </a:r>
                      <a:r>
                        <a:rPr lang="fr-FR" dirty="0" err="1" smtClean="0"/>
                        <a:t>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4800" dirty="0" smtClean="0"/>
              <a:t>Analyse des résultats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75981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14175" t="7240" r="25819" b="14320"/>
          <a:stretch>
            <a:fillRect/>
          </a:stretch>
        </p:blipFill>
        <p:spPr bwMode="auto">
          <a:xfrm>
            <a:off x="251520" y="260648"/>
            <a:ext cx="734481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652120" y="6093296"/>
            <a:ext cx="257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http://dlecorgnechimie.fr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88640"/>
          <a:ext cx="5688632" cy="655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880"/>
                <a:gridCol w="2007752"/>
              </a:tblGrid>
              <a:tr h="1422073"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Solvant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Moment dipolaire</a:t>
                      </a:r>
                      <a:r>
                        <a:rPr lang="fr-FR" sz="3000" baseline="0" dirty="0" smtClean="0"/>
                        <a:t> µ (D)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Cyclohexane</a:t>
                      </a:r>
                    </a:p>
                  </a:txBody>
                  <a:tcPr marL="85134" marR="85134" marT="42567" marB="42567"/>
                </a:tc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0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</a:tr>
              <a:tr h="975752"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Éther </a:t>
                      </a:r>
                      <a:r>
                        <a:rPr lang="fr-FR" sz="3000" dirty="0" err="1" smtClean="0"/>
                        <a:t>diéthylique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1.15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</a:tr>
              <a:tr h="975752"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Acétate d’éthyle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1.78</a:t>
                      </a:r>
                    </a:p>
                  </a:txBody>
                  <a:tcPr marL="85134" marR="85134" marT="42567" marB="42567"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acétone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2.88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éthanol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1.69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</a:tr>
              <a:tr h="529430"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eau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1.85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</a:tr>
              <a:tr h="975752">
                <a:tc>
                  <a:txBody>
                    <a:bodyPr/>
                    <a:lstStyle/>
                    <a:p>
                      <a:r>
                        <a:rPr lang="fr-FR" sz="3000" dirty="0" err="1" smtClean="0"/>
                        <a:t>Dichlorométhane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  <a:tc>
                  <a:txBody>
                    <a:bodyPr/>
                    <a:lstStyle/>
                    <a:p>
                      <a:r>
                        <a:rPr lang="fr-FR" sz="3000" dirty="0" smtClean="0"/>
                        <a:t>1.5</a:t>
                      </a:r>
                      <a:endParaRPr lang="fr-FR" sz="3000" dirty="0"/>
                    </a:p>
                  </a:txBody>
                  <a:tcPr marL="85134" marR="85134" marT="42567" marB="42567"/>
                </a:tc>
              </a:tr>
            </a:tbl>
          </a:graphicData>
        </a:graphic>
      </p:graphicFrame>
      <p:sp>
        <p:nvSpPr>
          <p:cNvPr id="20482" name="AutoShape 2" descr="Résultat de recherche d'images pour &quot;cyclohexan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484" name="AutoShape 4" descr="Résultat de recherche d'images pour &quot;cyclohexan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 descr="20911267-les-solvants-organiques-ordinaires-dmso-le-dmf-l-acétone-le-thf-le-dioxane-le-benzène-le-toluène-l-éth.jpg"/>
          <p:cNvPicPr>
            <a:picLocks noChangeAspect="1"/>
          </p:cNvPicPr>
          <p:nvPr/>
        </p:nvPicPr>
        <p:blipFill>
          <a:blip r:embed="rId2" cstate="print"/>
          <a:srcRect l="38323" t="83251" r="55681" b="13015"/>
          <a:stretch>
            <a:fillRect/>
          </a:stretch>
        </p:blipFill>
        <p:spPr>
          <a:xfrm>
            <a:off x="7956376" y="5301207"/>
            <a:ext cx="1187624" cy="528109"/>
          </a:xfrm>
          <a:prstGeom prst="rect">
            <a:avLst/>
          </a:prstGeom>
        </p:spPr>
      </p:pic>
      <p:pic>
        <p:nvPicPr>
          <p:cNvPr id="7" name="Image 6" descr="20911267-les-solvants-organiques-ordinaires-dmso-le-dmf-l-acétone-le-thf-le-dioxane-le-benzène-le-toluène-l-éth.jpg"/>
          <p:cNvPicPr>
            <a:picLocks noChangeAspect="1"/>
          </p:cNvPicPr>
          <p:nvPr/>
        </p:nvPicPr>
        <p:blipFill>
          <a:blip r:embed="rId2" cstate="print"/>
          <a:srcRect l="19895" t="83119" r="72908" b="13100"/>
          <a:stretch>
            <a:fillRect/>
          </a:stretch>
        </p:blipFill>
        <p:spPr>
          <a:xfrm>
            <a:off x="6444208" y="6093296"/>
            <a:ext cx="1728192" cy="648072"/>
          </a:xfrm>
          <a:prstGeom prst="rect">
            <a:avLst/>
          </a:prstGeom>
        </p:spPr>
      </p:pic>
      <p:pic>
        <p:nvPicPr>
          <p:cNvPr id="8" name="Image 7" descr="20911267-les-solvants-organiques-ordinaires-dmso-le-dmf-l-acétone-le-thf-le-dioxane-le-benzène-le-toluène-l-éth.jpg"/>
          <p:cNvPicPr>
            <a:picLocks noChangeAspect="1"/>
          </p:cNvPicPr>
          <p:nvPr/>
        </p:nvPicPr>
        <p:blipFill>
          <a:blip r:embed="rId2" cstate="print"/>
          <a:srcRect l="70748" t="46017" r="23254" b="46344"/>
          <a:stretch>
            <a:fillRect/>
          </a:stretch>
        </p:blipFill>
        <p:spPr>
          <a:xfrm>
            <a:off x="6444208" y="1196752"/>
            <a:ext cx="792088" cy="720080"/>
          </a:xfrm>
          <a:prstGeom prst="rect">
            <a:avLst/>
          </a:prstGeom>
        </p:spPr>
      </p:pic>
      <p:pic>
        <p:nvPicPr>
          <p:cNvPr id="9" name="Image 8" descr="20911267-les-solvants-organiques-ordinaires-dmso-le-dmf-l-acétone-le-thf-le-dioxane-le-benzène-le-toluène-l-éth.jpg"/>
          <p:cNvPicPr>
            <a:picLocks noChangeAspect="1"/>
          </p:cNvPicPr>
          <p:nvPr/>
        </p:nvPicPr>
        <p:blipFill>
          <a:blip r:embed="rId2" cstate="print"/>
          <a:srcRect l="79629" t="25420" r="9374" b="70379"/>
          <a:stretch>
            <a:fillRect/>
          </a:stretch>
        </p:blipFill>
        <p:spPr>
          <a:xfrm>
            <a:off x="7031765" y="1988840"/>
            <a:ext cx="2112235" cy="576064"/>
          </a:xfrm>
          <a:prstGeom prst="rect">
            <a:avLst/>
          </a:prstGeom>
        </p:spPr>
      </p:pic>
      <p:pic>
        <p:nvPicPr>
          <p:cNvPr id="10" name="Image 9" descr="20911267-les-solvants-organiques-ordinaires-dmso-le-dmf-l-acétone-le-thf-le-dioxane-le-benzène-le-toluène-l-éth.jpg"/>
          <p:cNvPicPr>
            <a:picLocks noChangeAspect="1"/>
          </p:cNvPicPr>
          <p:nvPr/>
        </p:nvPicPr>
        <p:blipFill>
          <a:blip r:embed="rId2" cstate="print"/>
          <a:srcRect l="79590" t="7858" r="15566" b="85247"/>
          <a:stretch>
            <a:fillRect/>
          </a:stretch>
        </p:blipFill>
        <p:spPr>
          <a:xfrm>
            <a:off x="8351912" y="3861048"/>
            <a:ext cx="792088" cy="804660"/>
          </a:xfrm>
          <a:prstGeom prst="rect">
            <a:avLst/>
          </a:prstGeom>
        </p:spPr>
      </p:pic>
      <p:pic>
        <p:nvPicPr>
          <p:cNvPr id="11" name="Image 10" descr="20911267-les-solvants-organiques-ordinaires-dmso-le-dmf-l-acétone-le-thf-le-dioxane-le-benzène-le-toluène-l-éth.jpg"/>
          <p:cNvPicPr>
            <a:picLocks noChangeAspect="1"/>
          </p:cNvPicPr>
          <p:nvPr/>
        </p:nvPicPr>
        <p:blipFill>
          <a:blip r:embed="rId2" cstate="print"/>
          <a:srcRect l="22203" t="51328" r="70787" b="44853"/>
          <a:stretch>
            <a:fillRect/>
          </a:stretch>
        </p:blipFill>
        <p:spPr>
          <a:xfrm>
            <a:off x="6372199" y="4581128"/>
            <a:ext cx="1481307" cy="576064"/>
          </a:xfrm>
          <a:prstGeom prst="rect">
            <a:avLst/>
          </a:prstGeom>
        </p:spPr>
      </p:pic>
      <p:pic>
        <p:nvPicPr>
          <p:cNvPr id="20488" name="Picture 8" descr="Résultat de recherche d'images pour &quot;acétate d'éthyle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068960"/>
            <a:ext cx="1224136" cy="7589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692696"/>
          <a:ext cx="8352930" cy="462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86"/>
                <a:gridCol w="1670586"/>
                <a:gridCol w="1670586"/>
                <a:gridCol w="1670586"/>
                <a:gridCol w="1670586"/>
              </a:tblGrid>
              <a:tr h="377869">
                <a:tc>
                  <a:txBody>
                    <a:bodyPr/>
                    <a:lstStyle/>
                    <a:p>
                      <a:r>
                        <a:rPr lang="fr-FR" dirty="0" smtClean="0"/>
                        <a:t>Solvant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Moment dipolaire</a:t>
                      </a:r>
                      <a:r>
                        <a:rPr lang="fr-FR" baseline="0" dirty="0" smtClean="0"/>
                        <a:t> µ (D)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Permittivité relative </a:t>
                      </a:r>
                      <a:r>
                        <a:rPr lang="el-GR" dirty="0" smtClean="0"/>
                        <a:t>ε</a:t>
                      </a:r>
                      <a:r>
                        <a:rPr lang="fr-FR" sz="1200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Ions libres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Paires d’ions</a:t>
                      </a:r>
                      <a:endParaRPr lang="fr-FR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r>
                        <a:rPr lang="fr-FR" dirty="0" smtClean="0"/>
                        <a:t>Cyclohexane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r>
                        <a:rPr lang="fr-FR" dirty="0" smtClean="0"/>
                        <a:t>Éther </a:t>
                      </a:r>
                      <a:r>
                        <a:rPr lang="fr-FR" dirty="0" err="1" smtClean="0"/>
                        <a:t>diéthylique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99,9%</a:t>
                      </a:r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r>
                        <a:rPr lang="fr-FR" dirty="0" smtClean="0"/>
                        <a:t>Acétate d’éthyle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Dichlorométhane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1.5</a:t>
                      </a:r>
                    </a:p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8.9</a:t>
                      </a:r>
                    </a:p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r>
                        <a:rPr lang="fr-FR" dirty="0" smtClean="0"/>
                        <a:t>acétone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2.88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20.7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r>
                        <a:rPr lang="fr-FR" dirty="0" smtClean="0"/>
                        <a:t>éthanol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1.69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63%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37%</a:t>
                      </a:r>
                      <a:endParaRPr lang="fr-FR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r>
                        <a:rPr lang="fr-FR" dirty="0" smtClean="0"/>
                        <a:t>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0" y="274320"/>
          <a:ext cx="702027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82"/>
                <a:gridCol w="1202026"/>
                <a:gridCol w="1440160"/>
                <a:gridCol w="1224136"/>
                <a:gridCol w="1512168"/>
              </a:tblGrid>
              <a:tr h="377869">
                <a:tc>
                  <a:txBody>
                    <a:bodyPr/>
                    <a:lstStyle/>
                    <a:p>
                      <a:r>
                        <a:rPr lang="fr-FR" dirty="0" smtClean="0"/>
                        <a:t>Solvant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Moment dipolaire</a:t>
                      </a:r>
                      <a:r>
                        <a:rPr lang="fr-FR" baseline="0" dirty="0" smtClean="0"/>
                        <a:t> µ (D)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Permittivité relative </a:t>
                      </a:r>
                      <a:r>
                        <a:rPr lang="el-GR" dirty="0" smtClean="0"/>
                        <a:t>ε</a:t>
                      </a:r>
                      <a:r>
                        <a:rPr lang="fr-FR" sz="1200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Existence</a:t>
                      </a:r>
                      <a:r>
                        <a:rPr lang="fr-FR" baseline="0" dirty="0" smtClean="0"/>
                        <a:t> d’un H</a:t>
                      </a:r>
                      <a:r>
                        <a:rPr lang="el-GR" baseline="30000" dirty="0" smtClean="0"/>
                        <a:t>δ</a:t>
                      </a:r>
                      <a:r>
                        <a:rPr lang="fr-FR" baseline="30000" dirty="0" smtClean="0"/>
                        <a:t>+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Classement</a:t>
                      </a:r>
                      <a:endParaRPr lang="fr-FR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r>
                        <a:rPr lang="fr-FR" dirty="0" smtClean="0"/>
                        <a:t>Cyclohexane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non</a:t>
                      </a:r>
                    </a:p>
                    <a:p>
                      <a:endParaRPr lang="fr-F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apolaire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Toluène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0.4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2.4</a:t>
                      </a:r>
                    </a:p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r>
                        <a:rPr lang="fr-FR" dirty="0" smtClean="0"/>
                        <a:t>Acétate d’éthyle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Polaire aprotique</a:t>
                      </a:r>
                    </a:p>
                    <a:p>
                      <a:endParaRPr lang="fr-FR" dirty="0" smtClean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Éther </a:t>
                      </a:r>
                      <a:r>
                        <a:rPr lang="fr-FR" dirty="0" err="1" smtClean="0"/>
                        <a:t>diéthylique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5.7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Dichlorométhane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8.9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acétone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2.88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20.7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éthanol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1.69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24.3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Polaire </a:t>
                      </a:r>
                      <a:r>
                        <a:rPr lang="fr-FR" dirty="0" err="1" smtClean="0"/>
                        <a:t>protique</a:t>
                      </a:r>
                      <a:endParaRPr lang="fr-FR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eau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 descr="20911267-les-solvants-organiques-ordinaires-dmso-le-dmf-l-acétone-le-thf-le-dioxane-le-benzène-le-toluène-l-éth.jpg"/>
          <p:cNvPicPr>
            <a:picLocks noChangeAspect="1"/>
          </p:cNvPicPr>
          <p:nvPr/>
        </p:nvPicPr>
        <p:blipFill>
          <a:blip r:embed="rId2" cstate="print"/>
          <a:srcRect l="42988" t="24042" r="50014" b="63587"/>
          <a:stretch>
            <a:fillRect/>
          </a:stretch>
        </p:blipFill>
        <p:spPr>
          <a:xfrm>
            <a:off x="7164288" y="1700808"/>
            <a:ext cx="864096" cy="10904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Solubilité, miscibilité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Solubilité : quantité de matière maximale de soluté que l’on peut dissoudre dans un volume donné de solvant à une température fixée.</a:t>
            </a:r>
          </a:p>
          <a:p>
            <a:endParaRPr lang="fr-FR" sz="3200" dirty="0" smtClean="0"/>
          </a:p>
          <a:p>
            <a:r>
              <a:rPr lang="fr-FR" sz="3200" dirty="0" smtClean="0"/>
              <a:t>Miscibilité :  capacité de deux liquides à former un mélange homogène</a:t>
            </a:r>
            <a:endParaRPr lang="fr-FR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7467600" cy="487375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Agitation puis décantation d’un mélange :</a:t>
            </a:r>
          </a:p>
          <a:p>
            <a:endParaRPr lang="fr-FR" sz="3200" dirty="0" smtClean="0"/>
          </a:p>
          <a:p>
            <a:pPr>
              <a:buFont typeface="Arial" charset="0"/>
              <a:buChar char="•"/>
            </a:pPr>
            <a:r>
              <a:rPr lang="fr-FR" sz="3200" dirty="0" smtClean="0"/>
              <a:t>20 </a:t>
            </a:r>
            <a:r>
              <a:rPr lang="fr-FR" sz="3200" dirty="0" err="1" smtClean="0"/>
              <a:t>mL</a:t>
            </a:r>
            <a:r>
              <a:rPr lang="fr-FR" sz="3200" dirty="0" smtClean="0"/>
              <a:t> d’une solution de 0,2g de I</a:t>
            </a:r>
            <a:r>
              <a:rPr lang="fr-FR" sz="3200" baseline="-25000" dirty="0" smtClean="0"/>
              <a:t>2</a:t>
            </a:r>
            <a:r>
              <a:rPr lang="fr-FR" sz="3200" dirty="0" smtClean="0"/>
              <a:t> dans 100mL de cyclohexane</a:t>
            </a:r>
          </a:p>
          <a:p>
            <a:pPr>
              <a:buFont typeface="Arial" charset="0"/>
              <a:buChar char="•"/>
            </a:pPr>
            <a:endParaRPr lang="fr-FR" sz="3200" dirty="0" smtClean="0"/>
          </a:p>
          <a:p>
            <a:pPr>
              <a:buFont typeface="Arial" charset="0"/>
              <a:buChar char="•"/>
            </a:pPr>
            <a:r>
              <a:rPr lang="fr-FR" sz="3200" dirty="0" smtClean="0"/>
              <a:t>200 </a:t>
            </a:r>
            <a:r>
              <a:rPr lang="fr-FR" sz="3200" dirty="0" err="1" smtClean="0"/>
              <a:t>mL</a:t>
            </a:r>
            <a:r>
              <a:rPr lang="fr-FR" sz="3200" dirty="0" smtClean="0"/>
              <a:t> d’eau</a:t>
            </a:r>
            <a:endParaRPr lang="fr-FR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Titrage </a:t>
            </a:r>
            <a:r>
              <a:rPr lang="fr-FR" dirty="0" err="1" smtClean="0"/>
              <a:t>iodométrique</a:t>
            </a:r>
            <a:r>
              <a:rPr lang="fr-FR" dirty="0" smtClean="0"/>
              <a:t> par colorimétrie</a:t>
            </a:r>
            <a:endParaRPr lang="fr-FR" dirty="0"/>
          </a:p>
        </p:txBody>
      </p:sp>
      <p:pic>
        <p:nvPicPr>
          <p:cNvPr id="33794" name="Picture 2" descr="Résultat de recherche d'images pour &quot;titrage colorimétrique iodométrie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5472608" cy="4947238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779912" y="1700808"/>
            <a:ext cx="5040560" cy="5211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600" dirty="0" smtClean="0"/>
          </a:p>
          <a:p>
            <a:r>
              <a:rPr lang="fr-FR" sz="1600" dirty="0" smtClean="0"/>
              <a:t>Burette graduée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Solution de thiosulfate de sodium S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</a:t>
            </a:r>
            <a:r>
              <a:rPr lang="fr-FR" sz="1600" baseline="-25000" dirty="0" smtClean="0"/>
              <a:t>3</a:t>
            </a:r>
            <a:r>
              <a:rPr lang="fr-FR" sz="1600" baseline="30000" dirty="0" smtClean="0"/>
              <a:t>2-</a:t>
            </a:r>
          </a:p>
          <a:p>
            <a:r>
              <a:rPr lang="fr-FR" sz="1600" dirty="0" smtClean="0"/>
              <a:t>Cb = 1,0*10</a:t>
            </a:r>
            <a:r>
              <a:rPr lang="fr-FR" sz="1600" baseline="30000" dirty="0" smtClean="0"/>
              <a:t>-3</a:t>
            </a:r>
            <a:r>
              <a:rPr lang="fr-FR" sz="1600" dirty="0" smtClean="0"/>
              <a:t> mol/L</a:t>
            </a:r>
          </a:p>
          <a:p>
            <a:endParaRPr lang="fr-FR" sz="1400" baseline="300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600" dirty="0" smtClean="0"/>
          </a:p>
          <a:p>
            <a:r>
              <a:rPr lang="fr-FR" sz="1600" dirty="0" smtClean="0"/>
              <a:t>Bécher</a:t>
            </a:r>
          </a:p>
          <a:p>
            <a:endParaRPr lang="fr-FR" sz="400" dirty="0" smtClean="0"/>
          </a:p>
          <a:p>
            <a:endParaRPr lang="fr-FR" sz="400" dirty="0" smtClean="0"/>
          </a:p>
          <a:p>
            <a:endParaRPr lang="fr-FR" sz="400" dirty="0" smtClean="0"/>
          </a:p>
          <a:p>
            <a:endParaRPr lang="fr-FR" sz="400" dirty="0" smtClean="0"/>
          </a:p>
          <a:p>
            <a:r>
              <a:rPr lang="fr-FR" sz="1600" dirty="0" smtClean="0"/>
              <a:t>Solution de </a:t>
            </a:r>
            <a:r>
              <a:rPr lang="fr-FR" sz="1600" dirty="0" err="1" smtClean="0"/>
              <a:t>diiode</a:t>
            </a:r>
            <a:r>
              <a:rPr lang="fr-FR" sz="1600" dirty="0" smtClean="0"/>
              <a:t> (phase aqueuse)    V= 50mL</a:t>
            </a:r>
          </a:p>
          <a:p>
            <a:endParaRPr lang="fr-FR" sz="2000" dirty="0" smtClean="0"/>
          </a:p>
          <a:p>
            <a:r>
              <a:rPr lang="fr-FR" sz="1600" dirty="0" smtClean="0"/>
              <a:t>Barreau aimanté</a:t>
            </a:r>
          </a:p>
          <a:p>
            <a:endParaRPr lang="fr-FR" sz="1200" dirty="0" smtClean="0"/>
          </a:p>
          <a:p>
            <a:r>
              <a:rPr lang="fr-FR" sz="1600" dirty="0" smtClean="0"/>
              <a:t>Agitateur magnétique</a:t>
            </a:r>
          </a:p>
          <a:p>
            <a:endParaRPr lang="fr-FR" sz="1600" baseline="30000" dirty="0" smtClean="0">
              <a:solidFill>
                <a:schemeClr val="bg1"/>
              </a:solidFill>
            </a:endParaRPr>
          </a:p>
          <a:p>
            <a:endParaRPr lang="fr-FR" sz="1600" baseline="30000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67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Détermination du coefficient de partage du </a:t>
            </a:r>
            <a:r>
              <a:rPr lang="fr-FR" sz="3200" dirty="0" err="1" smtClean="0"/>
              <a:t>diiode</a:t>
            </a:r>
            <a:r>
              <a:rPr lang="fr-FR" sz="3200" dirty="0" smtClean="0"/>
              <a:t> entre l’eau et le cyclohexane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70916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n</a:t>
            </a:r>
            <a:r>
              <a:rPr lang="fr-FR" sz="3200" baseline="-25000" dirty="0" smtClean="0"/>
              <a:t>I</a:t>
            </a:r>
            <a:r>
              <a:rPr lang="fr-FR" sz="2000" baseline="-25000" dirty="0" smtClean="0"/>
              <a:t>2</a:t>
            </a:r>
            <a:r>
              <a:rPr lang="fr-FR" sz="3200" baseline="30000" dirty="0" smtClean="0"/>
              <a:t>tot</a:t>
            </a:r>
            <a:r>
              <a:rPr lang="fr-FR" sz="3200" dirty="0" smtClean="0"/>
              <a:t> = n</a:t>
            </a:r>
            <a:r>
              <a:rPr lang="fr-FR" sz="3200" baseline="-25000" dirty="0" smtClean="0"/>
              <a:t>I</a:t>
            </a:r>
            <a:r>
              <a:rPr lang="fr-FR" sz="2000" baseline="-25000" dirty="0" smtClean="0"/>
              <a:t>2</a:t>
            </a:r>
            <a:r>
              <a:rPr lang="fr-FR" sz="3200" baseline="30000" dirty="0" smtClean="0"/>
              <a:t>aq</a:t>
            </a:r>
            <a:r>
              <a:rPr lang="fr-FR" sz="3200" dirty="0" smtClean="0"/>
              <a:t> + n</a:t>
            </a:r>
            <a:r>
              <a:rPr lang="fr-FR" sz="3200" baseline="-25000" dirty="0" smtClean="0"/>
              <a:t>I</a:t>
            </a:r>
            <a:r>
              <a:rPr lang="fr-FR" sz="2000" baseline="-25000" dirty="0" smtClean="0"/>
              <a:t>2</a:t>
            </a:r>
            <a:r>
              <a:rPr lang="fr-FR" sz="3200" baseline="30000" dirty="0" smtClean="0"/>
              <a:t>cyclo</a:t>
            </a:r>
          </a:p>
          <a:p>
            <a:endParaRPr lang="fr-FR" sz="3200" dirty="0"/>
          </a:p>
          <a:p>
            <a:pPr marL="137160" indent="0">
              <a:buNone/>
            </a:pPr>
            <a:r>
              <a:rPr lang="fr-FR" sz="3200" dirty="0"/>
              <a:t>n</a:t>
            </a:r>
            <a:r>
              <a:rPr lang="fr-FR" sz="3200" baseline="-25000" dirty="0"/>
              <a:t>I</a:t>
            </a:r>
            <a:r>
              <a:rPr lang="fr-FR" sz="2000" baseline="-25000" dirty="0"/>
              <a:t>2</a:t>
            </a:r>
            <a:r>
              <a:rPr lang="fr-FR" sz="3200" baseline="30000" dirty="0"/>
              <a:t>tot </a:t>
            </a:r>
            <a:r>
              <a:rPr lang="fr-FR" sz="3200" dirty="0" smtClean="0"/>
              <a:t>= [I</a:t>
            </a:r>
            <a:r>
              <a:rPr lang="fr-FR" sz="3200" baseline="-25000" dirty="0" smtClean="0"/>
              <a:t>2</a:t>
            </a:r>
            <a:r>
              <a:rPr lang="fr-FR" sz="3200" dirty="0" smtClean="0"/>
              <a:t>]</a:t>
            </a:r>
            <a:r>
              <a:rPr lang="fr-FR" sz="3200" baseline="-25000" dirty="0" smtClean="0"/>
              <a:t>aq</a:t>
            </a:r>
            <a:r>
              <a:rPr lang="fr-FR" sz="3200" dirty="0" smtClean="0"/>
              <a:t>V</a:t>
            </a:r>
            <a:r>
              <a:rPr lang="fr-FR" sz="3200" baseline="-25000" dirty="0" smtClean="0"/>
              <a:t>aq</a:t>
            </a:r>
            <a:r>
              <a:rPr lang="fr-FR" sz="3200" dirty="0" smtClean="0"/>
              <a:t> + [I</a:t>
            </a:r>
            <a:r>
              <a:rPr lang="fr-FR" sz="3200" baseline="-25000" dirty="0" smtClean="0"/>
              <a:t>2</a:t>
            </a:r>
            <a:r>
              <a:rPr lang="fr-FR" sz="3200" dirty="0" smtClean="0"/>
              <a:t>]</a:t>
            </a:r>
            <a:r>
              <a:rPr lang="fr-FR" sz="3200" baseline="-25000" dirty="0" smtClean="0"/>
              <a:t>cyclo</a:t>
            </a:r>
            <a:r>
              <a:rPr lang="fr-FR" sz="3200" dirty="0" smtClean="0"/>
              <a:t>V</a:t>
            </a:r>
            <a:r>
              <a:rPr lang="fr-FR" sz="3200" baseline="-25000" dirty="0" smtClean="0"/>
              <a:t>cyclo</a:t>
            </a:r>
          </a:p>
          <a:p>
            <a:pPr marL="137160" indent="0">
              <a:buNone/>
            </a:pPr>
            <a:endParaRPr lang="fr-FR" sz="3200" baseline="-25000" dirty="0"/>
          </a:p>
          <a:p>
            <a:pPr marL="137160" lvl="0" indent="0">
              <a:buClr>
                <a:prstClr val="white">
                  <a:shade val="95000"/>
                </a:prstClr>
              </a:buClr>
              <a:buNone/>
            </a:pPr>
            <a:r>
              <a:rPr lang="fr-FR" sz="3200" dirty="0" smtClean="0"/>
              <a:t>[I</a:t>
            </a:r>
            <a:r>
              <a:rPr lang="fr-FR" sz="3200" baseline="-25000" dirty="0" smtClean="0"/>
              <a:t>2</a:t>
            </a:r>
            <a:r>
              <a:rPr lang="fr-FR" sz="3200" dirty="0" smtClean="0"/>
              <a:t>]</a:t>
            </a:r>
            <a:r>
              <a:rPr lang="fr-FR" sz="3200" baseline="-25000" dirty="0" smtClean="0"/>
              <a:t>cyclo = </a:t>
            </a:r>
            <a:r>
              <a:rPr lang="fr-FR" sz="3200" dirty="0"/>
              <a:t>(</a:t>
            </a:r>
            <a:r>
              <a:rPr lang="fr-FR" sz="3200" dirty="0" smtClean="0"/>
              <a:t>n</a:t>
            </a:r>
            <a:r>
              <a:rPr lang="fr-FR" sz="3200" baseline="-25000" dirty="0" smtClean="0"/>
              <a:t>I</a:t>
            </a:r>
            <a:r>
              <a:rPr lang="fr-FR" sz="2000" baseline="-25000" dirty="0" smtClean="0"/>
              <a:t>2</a:t>
            </a:r>
            <a:r>
              <a:rPr lang="fr-FR" sz="3200" baseline="30000" dirty="0" smtClean="0"/>
              <a:t>tot </a:t>
            </a:r>
            <a:r>
              <a:rPr lang="fr-FR" sz="3200" dirty="0" smtClean="0"/>
              <a:t>- </a:t>
            </a:r>
            <a:r>
              <a:rPr lang="fr-FR" sz="3200" dirty="0"/>
              <a:t>[</a:t>
            </a:r>
            <a:r>
              <a:rPr lang="fr-FR" sz="3200" dirty="0" smtClean="0"/>
              <a:t>I</a:t>
            </a:r>
            <a:r>
              <a:rPr lang="fr-FR" sz="3200" baseline="-25000" dirty="0" smtClean="0"/>
              <a:t>2</a:t>
            </a:r>
            <a:r>
              <a:rPr lang="fr-FR" sz="3200" dirty="0" smtClean="0"/>
              <a:t>]</a:t>
            </a:r>
            <a:r>
              <a:rPr lang="fr-FR" sz="3200" baseline="-25000" dirty="0" smtClean="0"/>
              <a:t>aq</a:t>
            </a:r>
            <a:r>
              <a:rPr lang="fr-FR" sz="3200" dirty="0" smtClean="0"/>
              <a:t>V</a:t>
            </a:r>
            <a:r>
              <a:rPr lang="fr-FR" sz="3200" baseline="-25000" dirty="0" smtClean="0"/>
              <a:t>aq</a:t>
            </a:r>
            <a:r>
              <a:rPr lang="fr-FR" sz="3200" dirty="0"/>
              <a:t>)</a:t>
            </a:r>
            <a:r>
              <a:rPr lang="fr-FR" sz="3200" dirty="0" smtClean="0"/>
              <a:t> /</a:t>
            </a:r>
            <a:r>
              <a:rPr lang="fr-FR" sz="3200" dirty="0" err="1" smtClean="0"/>
              <a:t>V</a:t>
            </a:r>
            <a:r>
              <a:rPr lang="fr-FR" sz="3200" baseline="-25000" dirty="0" err="1" smtClean="0"/>
              <a:t>cyclo</a:t>
            </a:r>
            <a:endParaRPr lang="fr-FR" sz="3200" baseline="-25000" dirty="0" smtClean="0"/>
          </a:p>
          <a:p>
            <a:pPr marL="137160" lvl="0" indent="0">
              <a:buClr>
                <a:prstClr val="white">
                  <a:shade val="95000"/>
                </a:prstClr>
              </a:buClr>
              <a:buNone/>
            </a:pPr>
            <a:endParaRPr lang="fr-FR" sz="3200" baseline="-25000" dirty="0"/>
          </a:p>
          <a:p>
            <a:pPr marL="137160" lvl="0" indent="0">
              <a:buClr>
                <a:prstClr val="white">
                  <a:shade val="95000"/>
                </a:prstClr>
              </a:buClr>
              <a:buNone/>
            </a:pPr>
            <a:endParaRPr lang="fr-FR" sz="3200" baseline="-25000" dirty="0" smtClean="0"/>
          </a:p>
          <a:p>
            <a:pPr marL="137160" lvl="0" indent="0">
              <a:buClr>
                <a:prstClr val="white">
                  <a:shade val="95000"/>
                </a:prstClr>
              </a:buClr>
              <a:buNone/>
            </a:pPr>
            <a:endParaRPr lang="fr-FR" sz="3200" baseline="-25000" dirty="0"/>
          </a:p>
          <a:p>
            <a:r>
              <a:rPr lang="fr-FR" sz="4000" dirty="0" smtClean="0"/>
              <a:t>P</a:t>
            </a:r>
            <a:r>
              <a:rPr lang="fr-FR" sz="3200" baseline="-25000" dirty="0" smtClean="0"/>
              <a:t>=</a:t>
            </a:r>
            <a:r>
              <a:rPr lang="fr-FR" sz="3200" dirty="0" smtClean="0"/>
              <a:t> </a:t>
            </a:r>
            <a:r>
              <a:rPr lang="fr-FR" sz="3200" dirty="0"/>
              <a:t>[</a:t>
            </a:r>
            <a:r>
              <a:rPr lang="fr-FR" sz="3200" dirty="0" smtClean="0"/>
              <a:t>I</a:t>
            </a:r>
            <a:r>
              <a:rPr lang="fr-FR" sz="3200" baseline="-25000" dirty="0" smtClean="0"/>
              <a:t>2</a:t>
            </a:r>
            <a:r>
              <a:rPr lang="fr-FR" sz="3200" dirty="0" smtClean="0"/>
              <a:t>]</a:t>
            </a:r>
            <a:r>
              <a:rPr lang="fr-FR" sz="3200" baseline="-25000" dirty="0" smtClean="0"/>
              <a:t>cyclo</a:t>
            </a:r>
            <a:r>
              <a:rPr lang="fr-FR" sz="3200" dirty="0" smtClean="0"/>
              <a:t>/[I</a:t>
            </a:r>
            <a:r>
              <a:rPr lang="fr-FR" sz="3200" baseline="-25000" dirty="0" smtClean="0"/>
              <a:t>2</a:t>
            </a:r>
            <a:r>
              <a:rPr lang="fr-FR" sz="3200" dirty="0" smtClean="0"/>
              <a:t>]</a:t>
            </a:r>
            <a:r>
              <a:rPr lang="fr-FR" sz="3200" baseline="-25000" dirty="0" err="1" smtClean="0"/>
              <a:t>aq</a:t>
            </a:r>
            <a:endParaRPr lang="fr-FR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07135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Incertitudes sur le coefficient de partage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Δ</a:t>
            </a:r>
            <a:r>
              <a:rPr lang="fr-FR" sz="2800" dirty="0" smtClean="0"/>
              <a:t>[I</a:t>
            </a:r>
            <a:r>
              <a:rPr lang="fr-FR" sz="2800" baseline="-25000" dirty="0" smtClean="0"/>
              <a:t>2</a:t>
            </a:r>
            <a:r>
              <a:rPr lang="fr-FR" sz="2800" dirty="0" smtClean="0"/>
              <a:t>]</a:t>
            </a:r>
            <a:r>
              <a:rPr lang="fr-FR" sz="2800" baseline="-25000" dirty="0" err="1" smtClean="0"/>
              <a:t>aq</a:t>
            </a:r>
            <a:r>
              <a:rPr lang="fr-FR" sz="2800" dirty="0"/>
              <a:t>/ </a:t>
            </a:r>
            <a:r>
              <a:rPr lang="fr-FR" sz="2800" dirty="0" smtClean="0"/>
              <a:t>[I</a:t>
            </a:r>
            <a:r>
              <a:rPr lang="fr-FR" sz="2800" baseline="-25000" dirty="0" smtClean="0"/>
              <a:t>2</a:t>
            </a:r>
            <a:r>
              <a:rPr lang="fr-FR" sz="2800" dirty="0" smtClean="0"/>
              <a:t>]</a:t>
            </a:r>
            <a:r>
              <a:rPr lang="fr-FR" sz="2800" baseline="-25000" dirty="0" err="1" smtClean="0"/>
              <a:t>aq</a:t>
            </a:r>
            <a:r>
              <a:rPr lang="fr-FR" sz="2800" baseline="-25000" dirty="0" smtClean="0"/>
              <a:t> =</a:t>
            </a:r>
            <a:r>
              <a:rPr lang="fr-FR" sz="2800" dirty="0" smtClean="0"/>
              <a:t> </a:t>
            </a:r>
            <a:r>
              <a:rPr lang="el-GR" sz="2800" dirty="0" smtClean="0"/>
              <a:t>Δ</a:t>
            </a:r>
            <a:r>
              <a:rPr lang="fr-FR" sz="2800" dirty="0" smtClean="0"/>
              <a:t>Ve/Ve </a:t>
            </a:r>
          </a:p>
          <a:p>
            <a:pPr marL="137160" indent="0">
              <a:buNone/>
            </a:pPr>
            <a:r>
              <a:rPr lang="fr-FR" sz="2800" dirty="0" smtClean="0"/>
              <a:t>			+</a:t>
            </a:r>
            <a:r>
              <a:rPr lang="el-GR" sz="2800" dirty="0" smtClean="0"/>
              <a:t>Δ</a:t>
            </a:r>
            <a:r>
              <a:rPr lang="fr-FR" sz="2800" dirty="0" smtClean="0"/>
              <a:t>[S</a:t>
            </a:r>
            <a:r>
              <a:rPr lang="fr-FR" sz="2800" baseline="-25000" dirty="0" smtClean="0"/>
              <a:t>2</a:t>
            </a:r>
            <a:r>
              <a:rPr lang="fr-FR" sz="2800" dirty="0" smtClean="0"/>
              <a:t>O</a:t>
            </a:r>
            <a:r>
              <a:rPr lang="fr-FR" sz="2800" baseline="-25000" dirty="0"/>
              <a:t>3</a:t>
            </a:r>
            <a:r>
              <a:rPr lang="fr-FR" sz="2800" baseline="30000" dirty="0" smtClean="0"/>
              <a:t>2-</a:t>
            </a:r>
            <a:r>
              <a:rPr lang="fr-FR" sz="2800" dirty="0" smtClean="0"/>
              <a:t>]/</a:t>
            </a:r>
            <a:r>
              <a:rPr lang="fr-FR" sz="2800" dirty="0"/>
              <a:t>[S</a:t>
            </a:r>
            <a:r>
              <a:rPr lang="fr-FR" sz="2800" baseline="-25000" dirty="0"/>
              <a:t>2</a:t>
            </a:r>
            <a:r>
              <a:rPr lang="fr-FR" sz="2800" dirty="0"/>
              <a:t>O</a:t>
            </a:r>
            <a:r>
              <a:rPr lang="fr-FR" sz="2800" baseline="-25000" dirty="0"/>
              <a:t>3</a:t>
            </a:r>
            <a:r>
              <a:rPr lang="fr-FR" sz="2800" baseline="30000" dirty="0"/>
              <a:t>2-</a:t>
            </a:r>
            <a:r>
              <a:rPr lang="fr-FR" sz="2800" dirty="0" smtClean="0"/>
              <a:t>] </a:t>
            </a:r>
          </a:p>
          <a:p>
            <a:pPr marL="137160" indent="0">
              <a:buNone/>
            </a:pPr>
            <a:r>
              <a:rPr lang="fr-FR" sz="2800" dirty="0" smtClean="0"/>
              <a:t>			+</a:t>
            </a:r>
            <a:r>
              <a:rPr lang="el-GR" sz="2800" dirty="0" smtClean="0"/>
              <a:t> </a:t>
            </a:r>
            <a:r>
              <a:rPr lang="el-GR" sz="2800" dirty="0"/>
              <a:t>Δ</a:t>
            </a:r>
            <a:r>
              <a:rPr lang="fr-FR" sz="2800" dirty="0" smtClean="0"/>
              <a:t>V</a:t>
            </a:r>
            <a:r>
              <a:rPr lang="fr-FR" sz="2800" baseline="-25000" dirty="0" smtClean="0"/>
              <a:t>I</a:t>
            </a:r>
            <a:r>
              <a:rPr lang="fr-FR" sz="1800" baseline="-25000" dirty="0" smtClean="0"/>
              <a:t>2</a:t>
            </a:r>
            <a:r>
              <a:rPr lang="fr-FR" sz="2800" dirty="0" smtClean="0"/>
              <a:t>/V</a:t>
            </a:r>
            <a:r>
              <a:rPr lang="fr-FR" sz="2800" baseline="-25000" dirty="0" smtClean="0"/>
              <a:t>I</a:t>
            </a:r>
            <a:r>
              <a:rPr lang="fr-FR" sz="1600" baseline="-25000" dirty="0" smtClean="0"/>
              <a:t>2</a:t>
            </a:r>
            <a:r>
              <a:rPr lang="fr-FR" sz="2800" dirty="0" smtClean="0"/>
              <a:t> </a:t>
            </a:r>
          </a:p>
          <a:p>
            <a:pPr marL="137160" indent="0">
              <a:buNone/>
            </a:pPr>
            <a:endParaRPr lang="fr-FR" sz="2800" dirty="0" smtClean="0"/>
          </a:p>
          <a:p>
            <a:pPr marL="137160" indent="0">
              <a:buNone/>
            </a:pPr>
            <a:endParaRPr lang="fr-FR" sz="2800" dirty="0"/>
          </a:p>
          <a:p>
            <a:r>
              <a:rPr lang="el-GR" sz="2800" dirty="0" smtClean="0"/>
              <a:t>Δ</a:t>
            </a:r>
            <a:r>
              <a:rPr lang="fr-FR" sz="2800" dirty="0" smtClean="0"/>
              <a:t>P/P = </a:t>
            </a:r>
            <a:r>
              <a:rPr lang="el-GR" sz="2800" dirty="0"/>
              <a:t>Δ</a:t>
            </a:r>
            <a:r>
              <a:rPr lang="fr-FR" sz="2800" dirty="0"/>
              <a:t>[I</a:t>
            </a:r>
            <a:r>
              <a:rPr lang="fr-FR" sz="2800" baseline="-25000" dirty="0"/>
              <a:t>2</a:t>
            </a:r>
            <a:r>
              <a:rPr lang="fr-FR" sz="2800" dirty="0"/>
              <a:t>]</a:t>
            </a:r>
            <a:r>
              <a:rPr lang="fr-FR" sz="2800" baseline="-25000" dirty="0" err="1"/>
              <a:t>aq</a:t>
            </a:r>
            <a:r>
              <a:rPr lang="fr-FR" sz="2800" dirty="0" smtClean="0"/>
              <a:t>/[I</a:t>
            </a:r>
            <a:r>
              <a:rPr lang="fr-FR" sz="2800" baseline="-25000" dirty="0" smtClean="0"/>
              <a:t>2</a:t>
            </a:r>
            <a:r>
              <a:rPr lang="fr-FR" sz="2800" dirty="0" smtClean="0"/>
              <a:t>]</a:t>
            </a:r>
            <a:r>
              <a:rPr lang="fr-FR" sz="2800" baseline="-25000" dirty="0" err="1" smtClean="0"/>
              <a:t>aq</a:t>
            </a:r>
            <a:r>
              <a:rPr lang="fr-FR" sz="2800" baseline="-25000" dirty="0" smtClean="0"/>
              <a:t> </a:t>
            </a:r>
            <a:r>
              <a:rPr lang="fr-FR" sz="2800" dirty="0"/>
              <a:t>+</a:t>
            </a:r>
            <a:r>
              <a:rPr lang="el-GR" sz="2800" dirty="0" smtClean="0"/>
              <a:t>Δ</a:t>
            </a:r>
            <a:r>
              <a:rPr lang="fr-FR" sz="2800" dirty="0" smtClean="0"/>
              <a:t>[I</a:t>
            </a:r>
            <a:r>
              <a:rPr lang="fr-FR" sz="2800" baseline="-25000" dirty="0" smtClean="0"/>
              <a:t>2</a:t>
            </a:r>
            <a:r>
              <a:rPr lang="fr-FR" sz="2800" dirty="0" smtClean="0"/>
              <a:t>]</a:t>
            </a:r>
            <a:r>
              <a:rPr lang="fr-FR" sz="2800" baseline="-25000" dirty="0" smtClean="0"/>
              <a:t>cyclo</a:t>
            </a:r>
            <a:r>
              <a:rPr lang="fr-FR" sz="2800" dirty="0" smtClean="0"/>
              <a:t>/[I</a:t>
            </a:r>
            <a:r>
              <a:rPr lang="fr-FR" sz="2800" baseline="-25000" dirty="0" smtClean="0"/>
              <a:t>2</a:t>
            </a:r>
            <a:r>
              <a:rPr lang="fr-FR" sz="2800" dirty="0" smtClean="0"/>
              <a:t>]</a:t>
            </a:r>
            <a:r>
              <a:rPr lang="fr-FR" sz="2800" baseline="-25000" dirty="0" smtClean="0"/>
              <a:t>cyclo</a:t>
            </a:r>
          </a:p>
          <a:p>
            <a:pPr marL="137160" indent="0">
              <a:buNone/>
            </a:pPr>
            <a:r>
              <a:rPr lang="fr-FR" sz="2800" baseline="-25000" dirty="0" smtClean="0"/>
              <a:t>~</a:t>
            </a:r>
            <a:r>
              <a:rPr lang="el-GR" sz="2800" dirty="0"/>
              <a:t> </a:t>
            </a:r>
            <a:r>
              <a:rPr lang="fr-FR" sz="2800" dirty="0" smtClean="0"/>
              <a:t>2 </a:t>
            </a:r>
            <a:r>
              <a:rPr lang="el-GR" sz="2800" dirty="0" smtClean="0"/>
              <a:t>Δ</a:t>
            </a:r>
            <a:r>
              <a:rPr lang="fr-FR" sz="2800" dirty="0"/>
              <a:t>[I</a:t>
            </a:r>
            <a:r>
              <a:rPr lang="fr-FR" sz="2800" baseline="-25000" dirty="0"/>
              <a:t>2</a:t>
            </a:r>
            <a:r>
              <a:rPr lang="fr-FR" sz="2800" dirty="0"/>
              <a:t>]</a:t>
            </a:r>
            <a:r>
              <a:rPr lang="fr-FR" sz="2800" baseline="-25000" dirty="0" err="1"/>
              <a:t>aq</a:t>
            </a:r>
            <a:r>
              <a:rPr lang="fr-FR" sz="2800" dirty="0" smtClean="0"/>
              <a:t>/[</a:t>
            </a:r>
            <a:r>
              <a:rPr lang="fr-FR" sz="2800" dirty="0"/>
              <a:t>I</a:t>
            </a:r>
            <a:r>
              <a:rPr lang="fr-FR" sz="2800" baseline="-25000" dirty="0"/>
              <a:t>2</a:t>
            </a:r>
            <a:r>
              <a:rPr lang="fr-FR" sz="2800" dirty="0"/>
              <a:t>]</a:t>
            </a:r>
            <a:r>
              <a:rPr lang="fr-FR" sz="2800" baseline="-25000" dirty="0" err="1"/>
              <a:t>aq</a:t>
            </a:r>
            <a:r>
              <a:rPr lang="fr-FR" sz="2800" baseline="-25000" dirty="0"/>
              <a:t>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05290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372</TotalTime>
  <Words>477</Words>
  <Application>Microsoft Office PowerPoint</Application>
  <PresentationFormat>Affichage à l'écran (4:3)</PresentationFormat>
  <Paragraphs>219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Wingdings</vt:lpstr>
      <vt:lpstr>Wingdings 2</vt:lpstr>
      <vt:lpstr>Oriel</vt:lpstr>
      <vt:lpstr>LP 15 : Solvants</vt:lpstr>
      <vt:lpstr>Présentation PowerPoint</vt:lpstr>
      <vt:lpstr>Présentation PowerPoint</vt:lpstr>
      <vt:lpstr>Présentation PowerPoint</vt:lpstr>
      <vt:lpstr>Solubilité, miscibilité</vt:lpstr>
      <vt:lpstr>Présentation PowerPoint</vt:lpstr>
      <vt:lpstr>Titrage iodométrique par colorimétrie</vt:lpstr>
      <vt:lpstr>Détermination du coefficient de partage du diiode entre l’eau et le cyclohexane</vt:lpstr>
      <vt:lpstr>Incertitudes sur le coefficient de partage</vt:lpstr>
      <vt:lpstr>Extraction liquide-liquide</vt:lpstr>
      <vt:lpstr>Mécanisme réactionnel d’une Sn1</vt:lpstr>
      <vt:lpstr>Présentation PowerPoint</vt:lpstr>
      <vt:lpstr>Etude de la cinétique de la réaction de Sn1</vt:lpstr>
      <vt:lpstr>Présentation PowerPoint</vt:lpstr>
      <vt:lpstr>Analyse des résultats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Julie Corjon</dc:creator>
  <cp:lastModifiedBy>Etudiant</cp:lastModifiedBy>
  <cp:revision>28</cp:revision>
  <dcterms:created xsi:type="dcterms:W3CDTF">2019-10-03T08:27:31Z</dcterms:created>
  <dcterms:modified xsi:type="dcterms:W3CDTF">2019-10-10T11:26:14Z</dcterms:modified>
</cp:coreProperties>
</file>