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72" r:id="rId6"/>
    <p:sldId id="263" r:id="rId7"/>
    <p:sldId id="268" r:id="rId8"/>
    <p:sldId id="266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FFA"/>
    <a:srgbClr val="E0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6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40" y="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3F02-9EC0-45FF-8720-A00CA3700D33}" type="datetimeFigureOut">
              <a:rPr lang="fr-FR" smtClean="0"/>
              <a:t>15/06/2020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B3DA-5DB6-429A-94DB-B1798B29A8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97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FDA-3969-490E-BF81-06295E935B8F}" type="datetime1">
              <a:rPr lang="fr-FR" smtClean="0"/>
              <a:t>15/06/2020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A156-582D-4958-8072-1685BCA8EEBC}" type="datetime1">
              <a:rPr lang="fr-FR" smtClean="0"/>
              <a:t>15/06/2020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69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A104-6E57-4772-BA75-83E5B127BC1F}" type="datetime1">
              <a:rPr lang="fr-FR" smtClean="0"/>
              <a:t>15/06/2020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65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332-44F1-492E-A887-48A4E961A4EF}" type="datetime1">
              <a:rPr lang="fr-FR" smtClean="0"/>
              <a:t>15/06/2020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4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ED34-08D8-4B3E-ABA0-12CFDA389551}" type="datetime1">
              <a:rPr lang="fr-FR" smtClean="0"/>
              <a:t>15/06/2020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222-4535-4B81-836F-A461C7C0DF28}" type="datetime1">
              <a:rPr lang="fr-FR" smtClean="0"/>
              <a:t>15/06/2020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5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F90-1F65-4ED1-ABB4-432EFF96D60E}" type="datetime1">
              <a:rPr lang="fr-FR" smtClean="0"/>
              <a:t>15/06/2020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15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48A-83D8-4982-A416-989443033FB2}" type="datetime1">
              <a:rPr lang="fr-FR" smtClean="0"/>
              <a:t>15/06/2020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9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DCEC-2A12-45A2-8BED-BC5803AD66DC}" type="datetime1">
              <a:rPr lang="fr-FR" smtClean="0"/>
              <a:t>15/06/2020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5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4F31CA-F57B-40F5-9D8C-AB005ACC23B3}" type="datetime1">
              <a:rPr lang="fr-FR" smtClean="0"/>
              <a:t>15/06/2020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6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6C0-E1BD-4C05-96EF-597158FBC288}" type="datetime1">
              <a:rPr lang="fr-FR" smtClean="0"/>
              <a:t>15/06/2020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C9061B-CFB6-4E4C-A4EC-F6CFC18B0AF3}" type="datetime1">
              <a:rPr lang="fr-FR" smtClean="0"/>
              <a:t>15/06/2020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124A2-E1D7-417D-88BC-63EA5DA45BC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aKiUgwu4h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F25D0-1DF7-4352-BC93-49C8418F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538129" cy="3566160"/>
          </a:xfrm>
        </p:spPr>
        <p:txBody>
          <a:bodyPr>
            <a:normAutofit/>
          </a:bodyPr>
          <a:lstStyle/>
          <a:p>
            <a:r>
              <a:rPr lang="fr-FR" sz="5400" dirty="0"/>
              <a:t>Solvants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0C0F4B-E921-458D-822C-99A41A8C3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cap="none" spc="0" dirty="0"/>
              <a:t>Agrégation 2020</a:t>
            </a:r>
          </a:p>
          <a:p>
            <a:r>
              <a:rPr lang="fr-FR" cap="none" spc="0" dirty="0"/>
              <a:t>Rémy BONNEMORT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89C604-85ED-4C1E-A449-7DB05F1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81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094C4-97CC-4754-8AB7-F00B5477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Différents mélanges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4A715BF-3F9E-41F0-8653-4D7417E2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896ACDE-E381-4348-ABC3-500BB01C0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180349"/>
              </p:ext>
            </p:extLst>
          </p:nvPr>
        </p:nvGraphicFramePr>
        <p:xfrm>
          <a:off x="2190981" y="2765965"/>
          <a:ext cx="7810038" cy="2354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2163">
                  <a:extLst>
                    <a:ext uri="{9D8B030D-6E8A-4147-A177-3AD203B41FA5}">
                      <a16:colId xmlns:a16="http://schemas.microsoft.com/office/drawing/2014/main" val="3908439712"/>
                    </a:ext>
                  </a:extLst>
                </a:gridCol>
                <a:gridCol w="1772625">
                  <a:extLst>
                    <a:ext uri="{9D8B030D-6E8A-4147-A177-3AD203B41FA5}">
                      <a16:colId xmlns:a16="http://schemas.microsoft.com/office/drawing/2014/main" val="40653323"/>
                    </a:ext>
                  </a:extLst>
                </a:gridCol>
                <a:gridCol w="1772625">
                  <a:extLst>
                    <a:ext uri="{9D8B030D-6E8A-4147-A177-3AD203B41FA5}">
                      <a16:colId xmlns:a16="http://schemas.microsoft.com/office/drawing/2014/main" val="2558558701"/>
                    </a:ext>
                  </a:extLst>
                </a:gridCol>
                <a:gridCol w="1772625">
                  <a:extLst>
                    <a:ext uri="{9D8B030D-6E8A-4147-A177-3AD203B41FA5}">
                      <a16:colId xmlns:a16="http://schemas.microsoft.com/office/drawing/2014/main" val="2102832955"/>
                    </a:ext>
                  </a:extLst>
                </a:gridCol>
              </a:tblGrid>
              <a:tr h="1094794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Numéro du mélange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Volume</a:t>
                      </a:r>
                      <a:r>
                        <a:rPr lang="fr-FR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d’e</a:t>
                      </a:r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Volume </a:t>
                      </a:r>
                      <a:r>
                        <a:rPr lang="fr-FR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d’a</a:t>
                      </a:r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cétone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Volume de </a:t>
                      </a:r>
                      <a:r>
                        <a:rPr lang="fr-FR" b="1" baseline="30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</a:t>
                      </a:r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BuBr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883635"/>
                  </a:ext>
                </a:extLst>
              </a:tr>
              <a:tr h="62559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30 </a:t>
                      </a:r>
                      <a:r>
                        <a:rPr lang="fr-FR" dirty="0" err="1"/>
                        <a:t>mL</a:t>
                      </a:r>
                      <a:r>
                        <a:rPr lang="fr-FR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 </a:t>
                      </a:r>
                      <a:r>
                        <a:rPr lang="fr-FR" dirty="0" err="1"/>
                        <a:t>mL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mL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909120"/>
                  </a:ext>
                </a:extLst>
              </a:tr>
              <a:tr h="63428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 </a:t>
                      </a:r>
                      <a:r>
                        <a:rPr lang="fr-FR" dirty="0" err="1"/>
                        <a:t>mL</a:t>
                      </a:r>
                      <a:r>
                        <a:rPr lang="fr-FR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40 </a:t>
                      </a:r>
                      <a:r>
                        <a:rPr lang="fr-FR" dirty="0" err="1"/>
                        <a:t>mL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mL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73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42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040B08-DB01-4269-A873-5967E562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Moments dipolaires de solvants usuels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C925927-7F11-487B-9A45-CE534606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868473A-1B59-44EC-BBEC-F8DD6B974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839150"/>
              </p:ext>
            </p:extLst>
          </p:nvPr>
        </p:nvGraphicFramePr>
        <p:xfrm>
          <a:off x="133442" y="1898629"/>
          <a:ext cx="11466285" cy="4457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05970">
                  <a:extLst>
                    <a:ext uri="{9D8B030D-6E8A-4147-A177-3AD203B41FA5}">
                      <a16:colId xmlns:a16="http://schemas.microsoft.com/office/drawing/2014/main" val="2967595872"/>
                    </a:ext>
                  </a:extLst>
                </a:gridCol>
                <a:gridCol w="3234098">
                  <a:extLst>
                    <a:ext uri="{9D8B030D-6E8A-4147-A177-3AD203B41FA5}">
                      <a16:colId xmlns:a16="http://schemas.microsoft.com/office/drawing/2014/main" val="343553874"/>
                    </a:ext>
                  </a:extLst>
                </a:gridCol>
                <a:gridCol w="4826217">
                  <a:extLst>
                    <a:ext uri="{9D8B030D-6E8A-4147-A177-3AD203B41FA5}">
                      <a16:colId xmlns:a16="http://schemas.microsoft.com/office/drawing/2014/main" val="1249187905"/>
                    </a:ext>
                  </a:extLst>
                </a:gridCol>
              </a:tblGrid>
              <a:tr h="645254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Solvant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Moment dipolaire</a:t>
                      </a:r>
                      <a:r>
                        <a:rPr lang="fr-FR" sz="24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µ (D)</a:t>
                      </a:r>
                      <a:endParaRPr lang="fr-FR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598259"/>
                  </a:ext>
                </a:extLst>
              </a:tr>
              <a:tr h="49821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Cyclohexane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185677"/>
                  </a:ext>
                </a:extLst>
              </a:tr>
              <a:tr h="49821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Éther </a:t>
                      </a:r>
                      <a:r>
                        <a:rPr lang="fr-FR" sz="2400" dirty="0" err="1"/>
                        <a:t>diéthylique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1.15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575847"/>
                  </a:ext>
                </a:extLst>
              </a:tr>
              <a:tr h="49821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Dichlorométhane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1.5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932375"/>
                  </a:ext>
                </a:extLst>
              </a:tr>
              <a:tr h="49821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Éthanol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1.69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35495"/>
                  </a:ext>
                </a:extLst>
              </a:tr>
              <a:tr h="49821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Acétate d’éthyle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1.78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610168"/>
                  </a:ext>
                </a:extLst>
              </a:tr>
              <a:tr h="498212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1.85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412680"/>
                  </a:ext>
                </a:extLst>
              </a:tr>
              <a:tr h="62910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Acétone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2.88</a:t>
                      </a:r>
                    </a:p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677869"/>
                  </a:ext>
                </a:extLst>
              </a:tr>
            </a:tbl>
          </a:graphicData>
        </a:graphic>
      </p:graphicFrame>
      <p:pic>
        <p:nvPicPr>
          <p:cNvPr id="5" name="Image 4" descr="20911267-les-solvants-organiques-ordinaires-dmso-le-dmf-l-acétone-le-thf-le-dioxane-le-benzène-le-toluène-l-éth.jpg">
            <a:extLst>
              <a:ext uri="{FF2B5EF4-FFF2-40B4-BE49-F238E27FC236}">
                <a16:creationId xmlns:a16="http://schemas.microsoft.com/office/drawing/2014/main" id="{F6C0D064-BB4F-43AB-BD9B-7EDCBB5A99A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38323" t="83251" r="55681" b="13015"/>
          <a:stretch>
            <a:fillRect/>
          </a:stretch>
        </p:blipFill>
        <p:spPr>
          <a:xfrm>
            <a:off x="9948346" y="4844182"/>
            <a:ext cx="1187624" cy="528109"/>
          </a:xfrm>
          <a:prstGeom prst="rect">
            <a:avLst/>
          </a:prstGeom>
        </p:spPr>
      </p:pic>
      <p:pic>
        <p:nvPicPr>
          <p:cNvPr id="7" name="Image 6" descr="20911267-les-solvants-organiques-ordinaires-dmso-le-dmf-l-acétone-le-thf-le-dioxane-le-benzène-le-toluène-l-éth.jpg">
            <a:extLst>
              <a:ext uri="{FF2B5EF4-FFF2-40B4-BE49-F238E27FC236}">
                <a16:creationId xmlns:a16="http://schemas.microsoft.com/office/drawing/2014/main" id="{45617651-01D5-4A6C-B62A-AEC6E1E689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70748" t="46017" r="23254" b="46344"/>
          <a:stretch>
            <a:fillRect/>
          </a:stretch>
        </p:blipFill>
        <p:spPr>
          <a:xfrm>
            <a:off x="7328274" y="2751432"/>
            <a:ext cx="792088" cy="720080"/>
          </a:xfrm>
          <a:prstGeom prst="rect">
            <a:avLst/>
          </a:prstGeom>
        </p:spPr>
      </p:pic>
      <p:pic>
        <p:nvPicPr>
          <p:cNvPr id="8" name="Image 7" descr="20911267-les-solvants-organiques-ordinaires-dmso-le-dmf-l-acétone-le-thf-le-dioxane-le-benzène-le-toluène-l-éth.jpg">
            <a:extLst>
              <a:ext uri="{FF2B5EF4-FFF2-40B4-BE49-F238E27FC236}">
                <a16:creationId xmlns:a16="http://schemas.microsoft.com/office/drawing/2014/main" id="{741CD020-C7E4-4463-9029-E191047403E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79629" t="25420" r="9374" b="70379"/>
          <a:stretch>
            <a:fillRect/>
          </a:stretch>
        </p:blipFill>
        <p:spPr>
          <a:xfrm>
            <a:off x="9487493" y="2887399"/>
            <a:ext cx="2112235" cy="576064"/>
          </a:xfrm>
          <a:prstGeom prst="rect">
            <a:avLst/>
          </a:prstGeom>
        </p:spPr>
      </p:pic>
      <p:pic>
        <p:nvPicPr>
          <p:cNvPr id="9" name="Image 8" descr="20911267-les-solvants-organiques-ordinaires-dmso-le-dmf-l-acétone-le-thf-le-dioxane-le-benzène-le-toluène-l-éth.jpg">
            <a:extLst>
              <a:ext uri="{FF2B5EF4-FFF2-40B4-BE49-F238E27FC236}">
                <a16:creationId xmlns:a16="http://schemas.microsoft.com/office/drawing/2014/main" id="{EEFB5A03-A856-4A58-AA64-1FC52BDC53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79590" t="7858" r="15566" b="85247"/>
          <a:stretch>
            <a:fillRect/>
          </a:stretch>
        </p:blipFill>
        <p:spPr>
          <a:xfrm rot="5400000">
            <a:off x="8953150" y="5585260"/>
            <a:ext cx="664495" cy="675042"/>
          </a:xfrm>
          <a:prstGeom prst="rect">
            <a:avLst/>
          </a:prstGeom>
        </p:spPr>
      </p:pic>
      <p:pic>
        <p:nvPicPr>
          <p:cNvPr id="10" name="Image 9" descr="20911267-les-solvants-organiques-ordinaires-dmso-le-dmf-l-acétone-le-thf-le-dioxane-le-benzène-le-toluène-l-éth.jpg">
            <a:extLst>
              <a:ext uri="{FF2B5EF4-FFF2-40B4-BE49-F238E27FC236}">
                <a16:creationId xmlns:a16="http://schemas.microsoft.com/office/drawing/2014/main" id="{FA793A4B-A4FB-414E-A331-5EFCAD92BD9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22203" t="51328" r="70787" b="44853"/>
          <a:stretch>
            <a:fillRect/>
          </a:stretch>
        </p:blipFill>
        <p:spPr>
          <a:xfrm>
            <a:off x="9815816" y="3570415"/>
            <a:ext cx="1481307" cy="576064"/>
          </a:xfrm>
          <a:prstGeom prst="rect">
            <a:avLst/>
          </a:prstGeom>
        </p:spPr>
      </p:pic>
      <p:pic>
        <p:nvPicPr>
          <p:cNvPr id="11" name="Picture 8" descr="Résultat de recherche d'images pour &quot;acétate d'éthyle&quot;">
            <a:extLst>
              <a:ext uri="{FF2B5EF4-FFF2-40B4-BE49-F238E27FC236}">
                <a16:creationId xmlns:a16="http://schemas.microsoft.com/office/drawing/2014/main" id="{F1BD1009-4FF0-4D8A-80CB-C32D08D87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2250" y="4728753"/>
            <a:ext cx="1224136" cy="758965"/>
          </a:xfrm>
          <a:prstGeom prst="rect">
            <a:avLst/>
          </a:prstGeom>
          <a:noFill/>
        </p:spPr>
      </p:pic>
      <p:pic>
        <p:nvPicPr>
          <p:cNvPr id="6" name="Image 5" descr="20911267-les-solvants-organiques-ordinaires-dmso-le-dmf-l-acétone-le-thf-le-dioxane-le-benzène-le-toluène-l-éth.jpg">
            <a:extLst>
              <a:ext uri="{FF2B5EF4-FFF2-40B4-BE49-F238E27FC236}">
                <a16:creationId xmlns:a16="http://schemas.microsoft.com/office/drawing/2014/main" id="{1F797E1A-E62E-430A-8D8E-48C6FCC30C4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19895" t="83119" r="72908" b="13100"/>
          <a:stretch>
            <a:fillRect/>
          </a:stretch>
        </p:blipFill>
        <p:spPr>
          <a:xfrm>
            <a:off x="7114793" y="3627466"/>
            <a:ext cx="1524169" cy="5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8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C5917-2984-4DFC-A697-596179BA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Permittivité diélectrique et dispersion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506205-CAED-4BBF-8CD1-E7B95043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3</a:t>
            </a:fld>
            <a:endParaRPr lang="fr-FR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BEA1E62-7923-49C4-BB9E-B3A97CD97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475713"/>
              </p:ext>
            </p:extLst>
          </p:nvPr>
        </p:nvGraphicFramePr>
        <p:xfrm>
          <a:off x="913075" y="1900333"/>
          <a:ext cx="10365850" cy="41294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3170">
                  <a:extLst>
                    <a:ext uri="{9D8B030D-6E8A-4147-A177-3AD203B41FA5}">
                      <a16:colId xmlns:a16="http://schemas.microsoft.com/office/drawing/2014/main" val="2088343378"/>
                    </a:ext>
                  </a:extLst>
                </a:gridCol>
                <a:gridCol w="2073170">
                  <a:extLst>
                    <a:ext uri="{9D8B030D-6E8A-4147-A177-3AD203B41FA5}">
                      <a16:colId xmlns:a16="http://schemas.microsoft.com/office/drawing/2014/main" val="4132524486"/>
                    </a:ext>
                  </a:extLst>
                </a:gridCol>
                <a:gridCol w="2073170">
                  <a:extLst>
                    <a:ext uri="{9D8B030D-6E8A-4147-A177-3AD203B41FA5}">
                      <a16:colId xmlns:a16="http://schemas.microsoft.com/office/drawing/2014/main" val="4090487296"/>
                    </a:ext>
                  </a:extLst>
                </a:gridCol>
                <a:gridCol w="2073170">
                  <a:extLst>
                    <a:ext uri="{9D8B030D-6E8A-4147-A177-3AD203B41FA5}">
                      <a16:colId xmlns:a16="http://schemas.microsoft.com/office/drawing/2014/main" val="4109489036"/>
                    </a:ext>
                  </a:extLst>
                </a:gridCol>
                <a:gridCol w="2073170">
                  <a:extLst>
                    <a:ext uri="{9D8B030D-6E8A-4147-A177-3AD203B41FA5}">
                      <a16:colId xmlns:a16="http://schemas.microsoft.com/office/drawing/2014/main" val="509532098"/>
                    </a:ext>
                  </a:extLst>
                </a:gridCol>
              </a:tblGrid>
              <a:tr h="745100"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Solvant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Moment dipolaire</a:t>
                      </a:r>
                      <a:r>
                        <a:rPr lang="fr-FR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µ (D)</a:t>
                      </a: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Permittivité relative </a:t>
                      </a:r>
                      <a:r>
                        <a:rPr lang="el-G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ε</a:t>
                      </a:r>
                      <a:r>
                        <a:rPr lang="fr-FR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</a:t>
                      </a:r>
                      <a:endParaRPr lang="fr-F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Ions libres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Paires d’ions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698128"/>
                  </a:ext>
                </a:extLst>
              </a:tr>
              <a:tr h="43986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Cyclohexane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314326"/>
                  </a:ext>
                </a:extLst>
              </a:tr>
              <a:tr h="43986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Éther </a:t>
                      </a:r>
                      <a:r>
                        <a:rPr lang="fr-FR" dirty="0" err="1"/>
                        <a:t>diéthylique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99,9%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837371"/>
                  </a:ext>
                </a:extLst>
              </a:tr>
              <a:tr h="43986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Acétate d’éthyle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496749"/>
                  </a:ext>
                </a:extLst>
              </a:tr>
              <a:tr h="745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Dichlorométhane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1.5</a:t>
                      </a:r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8.9</a:t>
                      </a:r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025262"/>
                  </a:ext>
                </a:extLst>
              </a:tr>
              <a:tr h="43986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Acétone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559639"/>
                  </a:ext>
                </a:extLst>
              </a:tr>
              <a:tr h="43986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Éthanol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1760548"/>
                  </a:ext>
                </a:extLst>
              </a:tr>
              <a:tr h="43986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Eau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6462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61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5C812-6A03-4D9B-95DD-93B8C980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Classement des solvants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ADDD3A-529E-4937-8481-9C7C249E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4</a:t>
            </a:fld>
            <a:endParaRPr lang="fr-FR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E4BD49D-D6D4-40F6-A1CC-AF7FA400D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397411"/>
              </p:ext>
            </p:extLst>
          </p:nvPr>
        </p:nvGraphicFramePr>
        <p:xfrm>
          <a:off x="2186609" y="1861280"/>
          <a:ext cx="8269356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037">
                  <a:extLst>
                    <a:ext uri="{9D8B030D-6E8A-4147-A177-3AD203B41FA5}">
                      <a16:colId xmlns:a16="http://schemas.microsoft.com/office/drawing/2014/main" val="3177015719"/>
                    </a:ext>
                  </a:extLst>
                </a:gridCol>
                <a:gridCol w="1820003">
                  <a:extLst>
                    <a:ext uri="{9D8B030D-6E8A-4147-A177-3AD203B41FA5}">
                      <a16:colId xmlns:a16="http://schemas.microsoft.com/office/drawing/2014/main" val="308695925"/>
                    </a:ext>
                  </a:extLst>
                </a:gridCol>
                <a:gridCol w="1603513">
                  <a:extLst>
                    <a:ext uri="{9D8B030D-6E8A-4147-A177-3AD203B41FA5}">
                      <a16:colId xmlns:a16="http://schemas.microsoft.com/office/drawing/2014/main" val="3974128091"/>
                    </a:ext>
                  </a:extLst>
                </a:gridCol>
                <a:gridCol w="1298713">
                  <a:extLst>
                    <a:ext uri="{9D8B030D-6E8A-4147-A177-3AD203B41FA5}">
                      <a16:colId xmlns:a16="http://schemas.microsoft.com/office/drawing/2014/main" val="1699927796"/>
                    </a:ext>
                  </a:extLst>
                </a:gridCol>
                <a:gridCol w="1506090">
                  <a:extLst>
                    <a:ext uri="{9D8B030D-6E8A-4147-A177-3AD203B41FA5}">
                      <a16:colId xmlns:a16="http://schemas.microsoft.com/office/drawing/2014/main" val="3016073645"/>
                    </a:ext>
                  </a:extLst>
                </a:gridCol>
              </a:tblGrid>
              <a:tr h="43235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Solvant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Moment dipolaire</a:t>
                      </a:r>
                      <a:r>
                        <a:rPr lang="fr-FR" sz="16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µ (D)</a:t>
                      </a:r>
                      <a:endParaRPr lang="fr-F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Permittivité relative </a:t>
                      </a:r>
                      <a:r>
                        <a:rPr lang="el-G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ε</a:t>
                      </a:r>
                      <a:r>
                        <a:rPr lang="fr-FR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</a:t>
                      </a:r>
                      <a:endParaRPr lang="fr-FR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Existence</a:t>
                      </a:r>
                      <a:r>
                        <a:rPr lang="fr-FR" sz="16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d’un H</a:t>
                      </a:r>
                      <a:r>
                        <a:rPr lang="el-GR" sz="1600" b="1" baseline="30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δ</a:t>
                      </a:r>
                      <a:r>
                        <a:rPr lang="fr-FR" sz="1600" b="1" baseline="30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318170"/>
                  </a:ext>
                </a:extLst>
              </a:tr>
              <a:tr h="24706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Cyclohexane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1.0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non</a:t>
                      </a:r>
                    </a:p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Apolaire</a:t>
                      </a:r>
                    </a:p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318096"/>
                  </a:ext>
                </a:extLst>
              </a:tr>
              <a:tr h="4323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Toluène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0.4</a:t>
                      </a:r>
                    </a:p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2.4</a:t>
                      </a:r>
                    </a:p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324945"/>
                  </a:ext>
                </a:extLst>
              </a:tr>
              <a:tr h="24706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Acétate d’éthyle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6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non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Polaire Aprotique</a:t>
                      </a:r>
                    </a:p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558511"/>
                  </a:ext>
                </a:extLst>
              </a:tr>
              <a:tr h="4323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Ether </a:t>
                      </a:r>
                      <a:r>
                        <a:rPr lang="fr-FR" sz="1600" dirty="0" err="1"/>
                        <a:t>diéthylique</a:t>
                      </a:r>
                      <a:endParaRPr lang="fr-FR" sz="1600" dirty="0"/>
                    </a:p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5.7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188338"/>
                  </a:ext>
                </a:extLst>
              </a:tr>
              <a:tr h="24706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Dichlorométhane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8.9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280790"/>
                  </a:ext>
                </a:extLst>
              </a:tr>
              <a:tr h="4323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acétone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2.88</a:t>
                      </a:r>
                    </a:p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20.7</a:t>
                      </a:r>
                    </a:p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900510"/>
                  </a:ext>
                </a:extLst>
              </a:tr>
              <a:tr h="4323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éthanol</a:t>
                      </a:r>
                    </a:p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1.69</a:t>
                      </a:r>
                    </a:p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24.3</a:t>
                      </a:r>
                    </a:p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oui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Polaire Protique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679277"/>
                  </a:ext>
                </a:extLst>
              </a:tr>
              <a:tr h="4323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eau</a:t>
                      </a:r>
                    </a:p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1.85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78.5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719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11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90F16-E598-4DCC-B462-3FAA83EA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Miscibilité de solvants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A1D56DF-E521-4ABB-BAF6-F60B01D2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5</a:t>
            </a:fld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36D9293-50DB-41EC-AFFE-228BE7B0536B}"/>
              </a:ext>
            </a:extLst>
          </p:cNvPr>
          <p:cNvGrpSpPr/>
          <p:nvPr/>
        </p:nvGrpSpPr>
        <p:grpSpPr>
          <a:xfrm>
            <a:off x="4428876" y="2151409"/>
            <a:ext cx="3395207" cy="3385847"/>
            <a:chOff x="1097280" y="2320290"/>
            <a:chExt cx="3395207" cy="3385847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81824ACC-8318-4278-94C2-EBB41B5E0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280" y="2320290"/>
              <a:ext cx="1301363" cy="3385847"/>
            </a:xfrm>
            <a:prstGeom prst="rect">
              <a:avLst/>
            </a:prstGeom>
          </p:spPr>
        </p:pic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291BC781-65AE-4AD4-A030-AF233470EE10}"/>
                </a:ext>
              </a:extLst>
            </p:cNvPr>
            <p:cNvCxnSpPr/>
            <p:nvPr/>
          </p:nvCxnSpPr>
          <p:spPr>
            <a:xfrm flipH="1">
              <a:off x="1974574" y="3429000"/>
              <a:ext cx="107342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E9AC08F8-447E-4B92-9157-379FA2587B04}"/>
                </a:ext>
              </a:extLst>
            </p:cNvPr>
            <p:cNvCxnSpPr/>
            <p:nvPr/>
          </p:nvCxnSpPr>
          <p:spPr>
            <a:xfrm flipH="1">
              <a:off x="1974574" y="4880113"/>
              <a:ext cx="107342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39616E4-B26F-4229-A9CD-EFD0E643B375}"/>
                </a:ext>
              </a:extLst>
            </p:cNvPr>
            <p:cNvSpPr txBox="1"/>
            <p:nvPr/>
          </p:nvSpPr>
          <p:spPr>
            <a:xfrm>
              <a:off x="3048000" y="3207026"/>
              <a:ext cx="1444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Huile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B622424-216F-42C3-A77D-CB995BEF0CBC}"/>
                </a:ext>
              </a:extLst>
            </p:cNvPr>
            <p:cNvSpPr txBox="1"/>
            <p:nvPr/>
          </p:nvSpPr>
          <p:spPr>
            <a:xfrm>
              <a:off x="3048000" y="4676692"/>
              <a:ext cx="1444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Eau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ACF42BF-EB77-47BE-B1AC-9BFC26F6B72B}"/>
              </a:ext>
            </a:extLst>
          </p:cNvPr>
          <p:cNvSpPr/>
          <p:nvPr/>
        </p:nvSpPr>
        <p:spPr>
          <a:xfrm>
            <a:off x="4985732" y="5951305"/>
            <a:ext cx="7206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https://www.youtube.com/watch?v=vaKiUgwu4hY</a:t>
            </a:r>
            <a:r>
              <a:rPr lang="fr-FR" dirty="0"/>
              <a:t>, consulté le 15/06/2020</a:t>
            </a:r>
          </a:p>
        </p:txBody>
      </p:sp>
    </p:spTree>
    <p:extLst>
      <p:ext uri="{BB962C8B-B14F-4D97-AF65-F5344CB8AC3E}">
        <p14:creationId xmlns:p14="http://schemas.microsoft.com/office/powerpoint/2010/main" val="375640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97D91-2238-42EA-A506-0D1F97B8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d’une </a:t>
            </a:r>
            <a:br>
              <a:rPr lang="fr-FR" dirty="0"/>
            </a:br>
            <a:r>
              <a:rPr lang="fr-FR" dirty="0"/>
              <a:t>substitution nucléophile d’ordre 1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6391B1-FAB1-4745-A1D7-39D85017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6</a:t>
            </a:fld>
            <a:endParaRPr lang="fr-FR"/>
          </a:p>
        </p:txBody>
      </p:sp>
      <p:pic>
        <p:nvPicPr>
          <p:cNvPr id="4" name="Image 3" descr="maxresdefault.jpg">
            <a:extLst>
              <a:ext uri="{FF2B5EF4-FFF2-40B4-BE49-F238E27FC236}">
                <a16:creationId xmlns:a16="http://schemas.microsoft.com/office/drawing/2014/main" id="{5B410E13-A197-4975-9D74-88AD0ECC076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t="16400"/>
          <a:stretch>
            <a:fillRect/>
          </a:stretch>
        </p:blipFill>
        <p:spPr>
          <a:xfrm>
            <a:off x="1524000" y="1948601"/>
            <a:ext cx="9144000" cy="429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0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AB07D-8337-449F-8788-177D6C0D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de la manipulation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8100DA-B5A0-458B-8736-5704C6C7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7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FA5906E-A41A-4128-A053-73BDAFC63FBA}"/>
                  </a:ext>
                </a:extLst>
              </p:cNvPr>
              <p:cNvSpPr txBox="1"/>
              <p:nvPr/>
            </p:nvSpPr>
            <p:spPr>
              <a:xfrm>
                <a:off x="1066800" y="1895060"/>
                <a:ext cx="10058400" cy="4311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b="1" dirty="0"/>
                  <a:t>Erlenmeyer</a:t>
                </a:r>
                <a:r>
                  <a:rPr lang="fr-FR" dirty="0"/>
                  <a:t> : 20mL de (0,208 g de I</a:t>
                </a:r>
                <a:r>
                  <a:rPr lang="fr-FR" baseline="-25000" dirty="0"/>
                  <a:t>2</a:t>
                </a:r>
                <a:r>
                  <a:rPr lang="fr-FR" dirty="0"/>
                  <a:t> dans 100mL de C</a:t>
                </a:r>
                <a:r>
                  <a:rPr lang="fr-FR" baseline="-25000" dirty="0"/>
                  <a:t>6</a:t>
                </a:r>
                <a:r>
                  <a:rPr lang="fr-FR" dirty="0"/>
                  <a:t>H</a:t>
                </a:r>
                <a:r>
                  <a:rPr lang="fr-FR" baseline="-25000" dirty="0"/>
                  <a:t>12</a:t>
                </a:r>
                <a:r>
                  <a:rPr lang="fr-FR" dirty="0"/>
                  <a:t> ) et 200 </a:t>
                </a:r>
                <a:r>
                  <a:rPr lang="fr-FR" dirty="0" err="1"/>
                  <a:t>mL</a:t>
                </a:r>
                <a:r>
                  <a:rPr lang="fr-FR" dirty="0"/>
                  <a:t> de H</a:t>
                </a:r>
                <a:r>
                  <a:rPr lang="fr-FR" baseline="-25000" dirty="0"/>
                  <a:t>2</a:t>
                </a:r>
                <a:r>
                  <a:rPr lang="fr-FR" dirty="0"/>
                  <a:t>O + </a:t>
                </a:r>
                <a:r>
                  <a:rPr lang="fr-FR" b="1" dirty="0"/>
                  <a:t>Agitation</a:t>
                </a:r>
                <a:r>
                  <a:rPr lang="fr-FR" dirty="0"/>
                  <a:t> pendant 30 min</a:t>
                </a:r>
              </a:p>
              <a:p>
                <a:endParaRPr lang="fr-FR" dirty="0"/>
              </a:p>
              <a:p>
                <a:endParaRPr lang="fr-FR" dirty="0"/>
              </a:p>
              <a:p>
                <a:pPr algn="ctr"/>
                <a:r>
                  <a:rPr lang="fr-FR" b="1" dirty="0"/>
                  <a:t>Décantation</a:t>
                </a:r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r>
                  <a:rPr lang="fr-FR" b="1" dirty="0"/>
                  <a:t>Séparation</a:t>
                </a:r>
                <a:r>
                  <a:rPr lang="fr-FR" dirty="0"/>
                  <a:t> et </a:t>
                </a:r>
                <a:r>
                  <a:rPr lang="fr-FR" b="1" dirty="0"/>
                  <a:t>récupération</a:t>
                </a:r>
                <a:r>
                  <a:rPr lang="fr-FR" dirty="0"/>
                  <a:t> des phases aqueuse et organique</a:t>
                </a:r>
              </a:p>
              <a:p>
                <a:pPr algn="ctr"/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r>
                  <a:rPr lang="fr-FR" b="1" dirty="0"/>
                  <a:t>Dosage </a:t>
                </a:r>
                <a:r>
                  <a:rPr lang="fr-FR" dirty="0"/>
                  <a:t>par le thiosulfate de sodium (Na</a:t>
                </a:r>
                <a:r>
                  <a:rPr lang="fr-FR" baseline="-25000" dirty="0"/>
                  <a:t>2</a:t>
                </a:r>
                <a:r>
                  <a:rPr lang="fr-FR" dirty="0"/>
                  <a:t>S</a:t>
                </a:r>
                <a:r>
                  <a:rPr lang="fr-FR" baseline="-25000" dirty="0"/>
                  <a:t>2</a:t>
                </a:r>
                <a:r>
                  <a:rPr lang="fr-FR" dirty="0"/>
                  <a:t>O</a:t>
                </a:r>
                <a:r>
                  <a:rPr lang="fr-FR" baseline="-25000" dirty="0"/>
                  <a:t>3</a:t>
                </a:r>
                <a:r>
                  <a:rPr lang="fr-FR" dirty="0"/>
                  <a:t>) de la phase aqueuse pour en déduire la concentration en I</a:t>
                </a:r>
                <a:r>
                  <a:rPr lang="fr-FR" baseline="-25000" dirty="0"/>
                  <a:t>2</a:t>
                </a:r>
              </a:p>
              <a:p>
                <a:pPr algn="ctr"/>
                <a:endParaRPr lang="fr-FR" dirty="0"/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Calcul du </a:t>
                </a:r>
                <a:r>
                  <a:rPr lang="fr-FR" b="1" dirty="0"/>
                  <a:t>coefficient de partage K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den>
                      </m:f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FA5906E-A41A-4128-A053-73BDAFC63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895060"/>
                <a:ext cx="10058400" cy="4311950"/>
              </a:xfrm>
              <a:prstGeom prst="rect">
                <a:avLst/>
              </a:prstGeom>
              <a:blipFill>
                <a:blip r:embed="rId2"/>
                <a:stretch>
                  <a:fillRect l="-242" t="-8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D2DE5E9D-CB4C-4728-AF3B-8EA079E92175}"/>
              </a:ext>
            </a:extLst>
          </p:cNvPr>
          <p:cNvCxnSpPr/>
          <p:nvPr/>
        </p:nvCxnSpPr>
        <p:spPr>
          <a:xfrm>
            <a:off x="5999405" y="2269858"/>
            <a:ext cx="0" cy="4250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E17506C-F787-497C-B748-311597EDC2B0}"/>
              </a:ext>
            </a:extLst>
          </p:cNvPr>
          <p:cNvCxnSpPr/>
          <p:nvPr/>
        </p:nvCxnSpPr>
        <p:spPr>
          <a:xfrm>
            <a:off x="5999405" y="3126909"/>
            <a:ext cx="0" cy="4250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17B546B-81F2-4CA8-B52E-3FD2BC60978C}"/>
              </a:ext>
            </a:extLst>
          </p:cNvPr>
          <p:cNvCxnSpPr/>
          <p:nvPr/>
        </p:nvCxnSpPr>
        <p:spPr>
          <a:xfrm>
            <a:off x="5999405" y="3838534"/>
            <a:ext cx="0" cy="4250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4BE0BA2-D1D8-45C6-8994-DC00416486B3}"/>
              </a:ext>
            </a:extLst>
          </p:cNvPr>
          <p:cNvCxnSpPr/>
          <p:nvPr/>
        </p:nvCxnSpPr>
        <p:spPr>
          <a:xfrm>
            <a:off x="6004163" y="4743071"/>
            <a:ext cx="0" cy="4250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15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B26889-D345-4F63-A23C-A040B4E6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Cadre théorique de l’étude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E80ED1-CDDD-451F-B34D-80B026F5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7">
                <a:extLst>
                  <a:ext uri="{FF2B5EF4-FFF2-40B4-BE49-F238E27FC236}">
                    <a16:creationId xmlns:a16="http://schemas.microsoft.com/office/drawing/2014/main" id="{61AECB19-894F-4C73-9FE8-997C6D3A40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5860249"/>
                  </p:ext>
                </p:extLst>
              </p:nvPr>
            </p:nvGraphicFramePr>
            <p:xfrm>
              <a:off x="1097280" y="2025932"/>
              <a:ext cx="10115203" cy="1381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5029">
                      <a:extLst>
                        <a:ext uri="{9D8B030D-6E8A-4147-A177-3AD203B41FA5}">
                          <a16:colId xmlns:a16="http://schemas.microsoft.com/office/drawing/2014/main" val="2850277629"/>
                        </a:ext>
                      </a:extLst>
                    </a:gridCol>
                    <a:gridCol w="1445029">
                      <a:extLst>
                        <a:ext uri="{9D8B030D-6E8A-4147-A177-3AD203B41FA5}">
                          <a16:colId xmlns:a16="http://schemas.microsoft.com/office/drawing/2014/main" val="2755522900"/>
                        </a:ext>
                      </a:extLst>
                    </a:gridCol>
                    <a:gridCol w="1445029">
                      <a:extLst>
                        <a:ext uri="{9D8B030D-6E8A-4147-A177-3AD203B41FA5}">
                          <a16:colId xmlns:a16="http://schemas.microsoft.com/office/drawing/2014/main" val="611005844"/>
                        </a:ext>
                      </a:extLst>
                    </a:gridCol>
                    <a:gridCol w="1445029">
                      <a:extLst>
                        <a:ext uri="{9D8B030D-6E8A-4147-A177-3AD203B41FA5}">
                          <a16:colId xmlns:a16="http://schemas.microsoft.com/office/drawing/2014/main" val="3416749504"/>
                        </a:ext>
                      </a:extLst>
                    </a:gridCol>
                    <a:gridCol w="1445029">
                      <a:extLst>
                        <a:ext uri="{9D8B030D-6E8A-4147-A177-3AD203B41FA5}">
                          <a16:colId xmlns:a16="http://schemas.microsoft.com/office/drawing/2014/main" val="4247225890"/>
                        </a:ext>
                      </a:extLst>
                    </a:gridCol>
                    <a:gridCol w="1445029">
                      <a:extLst>
                        <a:ext uri="{9D8B030D-6E8A-4147-A177-3AD203B41FA5}">
                          <a16:colId xmlns:a16="http://schemas.microsoft.com/office/drawing/2014/main" val="397752473"/>
                        </a:ext>
                      </a:extLst>
                    </a:gridCol>
                    <a:gridCol w="1445029">
                      <a:extLst>
                        <a:ext uri="{9D8B030D-6E8A-4147-A177-3AD203B41FA5}">
                          <a16:colId xmlns:a16="http://schemas.microsoft.com/office/drawing/2014/main" val="41569187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baseline="3000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𝐵𝑢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𝐵𝑟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baseline="3000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𝐵𝑢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𝑂𝐻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65136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État initial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Excès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3532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État intermédiaire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Excès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1240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7">
                <a:extLst>
                  <a:ext uri="{FF2B5EF4-FFF2-40B4-BE49-F238E27FC236}">
                    <a16:creationId xmlns:a16="http://schemas.microsoft.com/office/drawing/2014/main" id="{61AECB19-894F-4C73-9FE8-997C6D3A40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5860249"/>
                  </p:ext>
                </p:extLst>
              </p:nvPr>
            </p:nvGraphicFramePr>
            <p:xfrm>
              <a:off x="1097280" y="2025932"/>
              <a:ext cx="10115203" cy="1381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45029">
                      <a:extLst>
                        <a:ext uri="{9D8B030D-6E8A-4147-A177-3AD203B41FA5}">
                          <a16:colId xmlns:a16="http://schemas.microsoft.com/office/drawing/2014/main" val="2850277629"/>
                        </a:ext>
                      </a:extLst>
                    </a:gridCol>
                    <a:gridCol w="1445029">
                      <a:extLst>
                        <a:ext uri="{9D8B030D-6E8A-4147-A177-3AD203B41FA5}">
                          <a16:colId xmlns:a16="http://schemas.microsoft.com/office/drawing/2014/main" val="2755522900"/>
                        </a:ext>
                      </a:extLst>
                    </a:gridCol>
                    <a:gridCol w="1445029">
                      <a:extLst>
                        <a:ext uri="{9D8B030D-6E8A-4147-A177-3AD203B41FA5}">
                          <a16:colId xmlns:a16="http://schemas.microsoft.com/office/drawing/2014/main" val="611005844"/>
                        </a:ext>
                      </a:extLst>
                    </a:gridCol>
                    <a:gridCol w="1445029">
                      <a:extLst>
                        <a:ext uri="{9D8B030D-6E8A-4147-A177-3AD203B41FA5}">
                          <a16:colId xmlns:a16="http://schemas.microsoft.com/office/drawing/2014/main" val="3416749504"/>
                        </a:ext>
                      </a:extLst>
                    </a:gridCol>
                    <a:gridCol w="1445029">
                      <a:extLst>
                        <a:ext uri="{9D8B030D-6E8A-4147-A177-3AD203B41FA5}">
                          <a16:colId xmlns:a16="http://schemas.microsoft.com/office/drawing/2014/main" val="4247225890"/>
                        </a:ext>
                      </a:extLst>
                    </a:gridCol>
                    <a:gridCol w="1445029">
                      <a:extLst>
                        <a:ext uri="{9D8B030D-6E8A-4147-A177-3AD203B41FA5}">
                          <a16:colId xmlns:a16="http://schemas.microsoft.com/office/drawing/2014/main" val="397752473"/>
                        </a:ext>
                      </a:extLst>
                    </a:gridCol>
                    <a:gridCol w="1445029">
                      <a:extLst>
                        <a:ext uri="{9D8B030D-6E8A-4147-A177-3AD203B41FA5}">
                          <a16:colId xmlns:a16="http://schemas.microsoft.com/office/drawing/2014/main" val="41569187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844" t="-1639" r="-501266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844" t="-1639" r="-401266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99580" t="-1639" r="-299580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01266" t="-1639" r="-200844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1266" t="-1639" r="-100844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01266" t="-1639" r="-844" b="-2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65136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État initial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844" t="-101639" r="-501266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Excès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353293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État intermédiaire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844" t="-116038" r="-501266" b="-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Excès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01266" t="-116038" r="-200844" b="-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1266" t="-116038" r="-100844" b="-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01266" t="-116038" r="-844" b="-14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21240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5470CA3-E967-4D21-B782-29FC1E70E220}"/>
                  </a:ext>
                </a:extLst>
              </p:cNvPr>
              <p:cNvSpPr txBox="1"/>
              <p:nvPr/>
            </p:nvSpPr>
            <p:spPr>
              <a:xfrm>
                <a:off x="2949324" y="3696264"/>
                <a:ext cx="6411114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baseline="3000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𝐵𝑟</m:t>
                              </m:r>
                            </m:e>
                          </m:d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 baseline="300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𝐵𝑢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𝐵𝑟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 baseline="300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𝐵𝑟</m:t>
                              </m:r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5470CA3-E967-4D21-B782-29FC1E70E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24" y="3696264"/>
                <a:ext cx="6411114" cy="5380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3D41A78-192F-494E-97A2-EE8C90F99868}"/>
                  </a:ext>
                </a:extLst>
              </p:cNvPr>
              <p:cNvSpPr txBox="1"/>
              <p:nvPr/>
            </p:nvSpPr>
            <p:spPr>
              <a:xfrm>
                <a:off x="1855287" y="4520405"/>
                <a:ext cx="8481424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𝐶𝑖𝑛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𝑡𝑖𝑞𝑢𝑒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𝑜𝑟𝑑𝑟𝑒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1 :−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 baseline="300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𝐵𝑢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𝐵𝑟</m:t>
                              </m:r>
                            </m:e>
                          </m:d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baseline="30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𝐵𝑢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𝐵𝑟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baseline="30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𝐵𝑢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𝐵𝑟</m:t>
                          </m:r>
                        </m:e>
                      </m:d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𝑎𝑝𝑝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23D41A78-192F-494E-97A2-EE8C90F9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287" y="4520405"/>
                <a:ext cx="8481424" cy="5380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973B626-E8BF-481E-A7BF-5A26AD2A3AE1}"/>
                  </a:ext>
                </a:extLst>
              </p:cNvPr>
              <p:cNvSpPr txBox="1"/>
              <p:nvPr/>
            </p:nvSpPr>
            <p:spPr>
              <a:xfrm>
                <a:off x="3545686" y="5409375"/>
                <a:ext cx="5100627" cy="287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𝐴𝑖𝑛𝑠𝑖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𝑎𝑝𝑝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973B626-E8BF-481E-A7BF-5A26AD2A3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686" y="5409375"/>
                <a:ext cx="5100627" cy="287386"/>
              </a:xfrm>
              <a:prstGeom prst="rect">
                <a:avLst/>
              </a:prstGeom>
              <a:blipFill>
                <a:blip r:embed="rId5"/>
                <a:stretch>
                  <a:fillRect l="-718" t="-2083" r="-1316" b="-312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78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ECEC7-6604-48FB-8BA4-25397DEF6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Cadre théorique de l’étude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95B7C2-A0BF-46F5-85E9-371711BB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9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D36B7AD-208A-480F-8FCE-39BD04E11585}"/>
                  </a:ext>
                </a:extLst>
              </p:cNvPr>
              <p:cNvSpPr txBox="1"/>
              <p:nvPr/>
            </p:nvSpPr>
            <p:spPr>
              <a:xfrm>
                <a:off x="2424097" y="2166731"/>
                <a:ext cx="7343805" cy="2936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𝑎𝑝𝑟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è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𝑙𝑜𝑖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𝐾𝑜h𝑙𝑟𝑎𝑢𝑠𝑐h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𝑎𝑝𝑝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D36B7AD-208A-480F-8FCE-39BD04E11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097" y="2166731"/>
                <a:ext cx="7343805" cy="293607"/>
              </a:xfrm>
              <a:prstGeom prst="rect">
                <a:avLst/>
              </a:prstGeom>
              <a:blipFill>
                <a:blip r:embed="rId2"/>
                <a:stretch>
                  <a:fillRect l="-332" r="-831" b="-326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F7D5655E-2AE1-42C3-807C-035806D82B13}"/>
                  </a:ext>
                </a:extLst>
              </p:cNvPr>
              <p:cNvSpPr txBox="1"/>
              <p:nvPr/>
            </p:nvSpPr>
            <p:spPr>
              <a:xfrm>
                <a:off x="4201922" y="2889709"/>
                <a:ext cx="3788153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𝑎𝑝𝑝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F7D5655E-2AE1-42C3-807C-035806D82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922" y="2889709"/>
                <a:ext cx="3788153" cy="527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77567B3-3409-4E6C-9826-CA0FC2FE6E33}"/>
                  </a:ext>
                </a:extLst>
              </p:cNvPr>
              <p:cNvSpPr txBox="1"/>
              <p:nvPr/>
            </p:nvSpPr>
            <p:spPr>
              <a:xfrm>
                <a:off x="3475729" y="3639391"/>
                <a:ext cx="5240537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𝐴𝑖𝑛𝑠𝑖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p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  <m:sup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𝑎𝑝𝑝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𝑎𝑝𝑝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A77567B3-3409-4E6C-9826-CA0FC2FE6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729" y="3639391"/>
                <a:ext cx="5240537" cy="414537"/>
              </a:xfrm>
              <a:prstGeom prst="rect">
                <a:avLst/>
              </a:prstGeom>
              <a:blipFill>
                <a:blip r:embed="rId4"/>
                <a:stretch>
                  <a:fillRect l="-1628" t="-2941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33CE18E-49E9-407D-A696-FBB1A0D9C4C7}"/>
                  </a:ext>
                </a:extLst>
              </p:cNvPr>
              <p:cNvSpPr txBox="1"/>
              <p:nvPr/>
            </p:nvSpPr>
            <p:spPr>
              <a:xfrm>
                <a:off x="999796" y="4397663"/>
                <a:ext cx="10135339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𝑀𝑜𝑑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𝑙𝑖𝑠𝑎𝑡𝑖𝑜𝑛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: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𝐵𝑋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𝑎𝑣𝑒𝑐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  <m:sup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𝑎𝑝𝑝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𝑎𝑝𝑝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33CE18E-49E9-407D-A696-FBB1A0D9C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96" y="4397663"/>
                <a:ext cx="10135339" cy="527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9870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7107</TotalTime>
  <Words>389</Words>
  <Application>Microsoft Office PowerPoint</Application>
  <PresentationFormat>Grand écran</PresentationFormat>
  <Paragraphs>159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Cambria Math</vt:lpstr>
      <vt:lpstr>Rétrospective</vt:lpstr>
      <vt:lpstr>Solvants</vt:lpstr>
      <vt:lpstr>Moments dipolaires de solvants usuels</vt:lpstr>
      <vt:lpstr>Permittivité diélectrique et dispersion</vt:lpstr>
      <vt:lpstr>Classement des solvants</vt:lpstr>
      <vt:lpstr>Miscibilité de solvants</vt:lpstr>
      <vt:lpstr>Mécanisme d’une  substitution nucléophile d’ordre 1</vt:lpstr>
      <vt:lpstr>Explication de la manipulation</vt:lpstr>
      <vt:lpstr>Cadre théorique de l’étude</vt:lpstr>
      <vt:lpstr>Cadre théorique de l’étude</vt:lpstr>
      <vt:lpstr>Différents mélanges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</dc:title>
  <dc:creator>Rémy BONNEMORT</dc:creator>
  <cp:lastModifiedBy>Rémy BONNEMORT</cp:lastModifiedBy>
  <cp:revision>306</cp:revision>
  <dcterms:created xsi:type="dcterms:W3CDTF">2020-03-15T13:11:31Z</dcterms:created>
  <dcterms:modified xsi:type="dcterms:W3CDTF">2020-06-15T13:34:15Z</dcterms:modified>
</cp:coreProperties>
</file>