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Cinétique homogène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541F5-0414-470C-8392-1C820C0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entre les ions iodures et </a:t>
            </a:r>
            <a:br>
              <a:rPr lang="fr-FR" dirty="0"/>
            </a:br>
            <a:r>
              <a:rPr lang="fr-FR" dirty="0"/>
              <a:t>les ions peroxodisulfates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BE8024-1DDF-409E-80F5-1B490E5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78AFD24-3C16-4B5E-8CC0-67A83D7F5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410892"/>
                  </p:ext>
                </p:extLst>
              </p:nvPr>
            </p:nvGraphicFramePr>
            <p:xfrm>
              <a:off x="1097280" y="2257991"/>
              <a:ext cx="9972923" cy="1840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2435">
                      <a:extLst>
                        <a:ext uri="{9D8B030D-6E8A-4147-A177-3AD203B41FA5}">
                          <a16:colId xmlns:a16="http://schemas.microsoft.com/office/drawing/2014/main" val="645823854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3706569828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1580648284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1730853428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3934909124"/>
                        </a:ext>
                      </a:extLst>
                    </a:gridCol>
                  </a:tblGrid>
                  <a:tr h="642137"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aq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    +   </m:t>
                                </m:r>
                                <m:sSubSup>
                                  <m:sSub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fr-F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fr-FR" sz="24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</m:sup>
                                </m:sSub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aq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=      </m:t>
                                </m:r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aq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    +   2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Sup>
                                  <m:sSub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aq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575311"/>
                      </a:ext>
                    </a:extLst>
                  </a:tr>
                  <a:tr h="599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E.I.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p>
                                            <m: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fr-FR" sz="2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fr-FR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2200" smtClean="0">
                                                    <a:latin typeface="Cambria Math" panose="02040503050406030204" pitchFamily="18" charset="0"/>
                                                  </a:rPr>
                                                  <m:t>S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20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O</m:t>
                                            </m:r>
                                          </m:e>
                                          <m:sub>
                                            <m: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sub>
                                          <m:sup>
                                            <m: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2−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fr-FR" sz="2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628428"/>
                      </a:ext>
                    </a:extLst>
                  </a:tr>
                  <a:tr h="5992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p>
                                            <m: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fr-FR" sz="2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fr-FR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FR" sz="2200" smtClean="0">
                                                    <a:latin typeface="Cambria Math" panose="02040503050406030204" pitchFamily="18" charset="0"/>
                                                  </a:rPr>
                                                  <m:t>S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20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O</m:t>
                                            </m:r>
                                          </m:e>
                                          <m:sub>
                                            <m: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sub>
                                          <m:sup>
                                            <m:r>
                                              <a:rPr lang="fr-FR" sz="2200" smtClean="0">
                                                <a:latin typeface="Cambria Math" panose="02040503050406030204" pitchFamily="18" charset="0"/>
                                              </a:rPr>
                                              <m:t>2−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fr-FR" sz="2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sz="2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36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78AFD24-3C16-4B5E-8CC0-67A83D7F5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410892"/>
                  </p:ext>
                </p:extLst>
              </p:nvPr>
            </p:nvGraphicFramePr>
            <p:xfrm>
              <a:off x="1097280" y="2257991"/>
              <a:ext cx="9972923" cy="18405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2435">
                      <a:extLst>
                        <a:ext uri="{9D8B030D-6E8A-4147-A177-3AD203B41FA5}">
                          <a16:colId xmlns:a16="http://schemas.microsoft.com/office/drawing/2014/main" val="645823854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3706569828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1580648284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1730853428"/>
                        </a:ext>
                      </a:extLst>
                    </a:gridCol>
                    <a:gridCol w="2070122">
                      <a:extLst>
                        <a:ext uri="{9D8B030D-6E8A-4147-A177-3AD203B41FA5}">
                          <a16:colId xmlns:a16="http://schemas.microsoft.com/office/drawing/2014/main" val="3934909124"/>
                        </a:ext>
                      </a:extLst>
                    </a:gridCol>
                  </a:tblGrid>
                  <a:tr h="642137"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19" t="-943" r="-221" b="-1877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575311"/>
                      </a:ext>
                    </a:extLst>
                  </a:tr>
                  <a:tr h="599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E.I.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596" t="-109184" r="-301475" b="-1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059" t="-109184" r="-200588" b="-1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2891" t="-109184" r="-101180" b="-1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1765" t="-109184" r="-882" b="-1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628428"/>
                      </a:ext>
                    </a:extLst>
                  </a:tr>
                  <a:tr h="59922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207071" r="-489568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596" t="-207071" r="-301475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059" t="-207071" r="-200588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2891" t="-207071" r="-101180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1765" t="-207071" r="-882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0360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953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AD004-D3E2-4390-BF41-1A059C9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Spectrophotométrie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D95112-9BE6-4687-9303-8DECC82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Spectrophotomètre PRIM Advanced | Conatex matériel didactique ...">
            <a:extLst>
              <a:ext uri="{FF2B5EF4-FFF2-40B4-BE49-F238E27FC236}">
                <a16:creationId xmlns:a16="http://schemas.microsoft.com/office/drawing/2014/main" id="{AA6C179E-D241-4967-AC9B-B60EC0C86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19" y="2165411"/>
            <a:ext cx="3866322" cy="38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6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D7EE8655-8B5F-4DB4-9B91-C9800C23C9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Bilan : réaction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D7EE8655-8B5F-4DB4-9B91-C9800C23C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9D40DD-84D3-448D-A03F-72DD63D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E167E4F4-CF4F-4187-BE7B-1F6D0BCE7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786002"/>
                  </p:ext>
                </p:extLst>
              </p:nvPr>
            </p:nvGraphicFramePr>
            <p:xfrm>
              <a:off x="968551" y="2031630"/>
              <a:ext cx="10243932" cy="3839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0983">
                      <a:extLst>
                        <a:ext uri="{9D8B030D-6E8A-4147-A177-3AD203B41FA5}">
                          <a16:colId xmlns:a16="http://schemas.microsoft.com/office/drawing/2014/main" val="3482731994"/>
                        </a:ext>
                      </a:extLst>
                    </a:gridCol>
                    <a:gridCol w="2560983">
                      <a:extLst>
                        <a:ext uri="{9D8B030D-6E8A-4147-A177-3AD203B41FA5}">
                          <a16:colId xmlns:a16="http://schemas.microsoft.com/office/drawing/2014/main" val="3977709644"/>
                        </a:ext>
                      </a:extLst>
                    </a:gridCol>
                    <a:gridCol w="2560983">
                      <a:extLst>
                        <a:ext uri="{9D8B030D-6E8A-4147-A177-3AD203B41FA5}">
                          <a16:colId xmlns:a16="http://schemas.microsoft.com/office/drawing/2014/main" val="3951705073"/>
                        </a:ext>
                      </a:extLst>
                    </a:gridCol>
                    <a:gridCol w="2560983">
                      <a:extLst>
                        <a:ext uri="{9D8B030D-6E8A-4147-A177-3AD203B41FA5}">
                          <a16:colId xmlns:a16="http://schemas.microsoft.com/office/drawing/2014/main" val="1047457040"/>
                        </a:ext>
                      </a:extLst>
                    </a:gridCol>
                  </a:tblGrid>
                  <a:tr h="698928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9929049"/>
                      </a:ext>
                    </a:extLst>
                  </a:tr>
                  <a:tr h="1176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Équation différentielle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663231"/>
                      </a:ext>
                    </a:extLst>
                  </a:tr>
                  <a:tr h="69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Unité SI de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2534005"/>
                      </a:ext>
                    </a:extLst>
                  </a:tr>
                  <a:tr h="1264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Temps de demi-réaction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⁡(2)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924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E167E4F4-CF4F-4187-BE7B-1F6D0BCE7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786002"/>
                  </p:ext>
                </p:extLst>
              </p:nvPr>
            </p:nvGraphicFramePr>
            <p:xfrm>
              <a:off x="968551" y="2031630"/>
              <a:ext cx="10243932" cy="3839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0983">
                      <a:extLst>
                        <a:ext uri="{9D8B030D-6E8A-4147-A177-3AD203B41FA5}">
                          <a16:colId xmlns:a16="http://schemas.microsoft.com/office/drawing/2014/main" val="3482731994"/>
                        </a:ext>
                      </a:extLst>
                    </a:gridCol>
                    <a:gridCol w="2560983">
                      <a:extLst>
                        <a:ext uri="{9D8B030D-6E8A-4147-A177-3AD203B41FA5}">
                          <a16:colId xmlns:a16="http://schemas.microsoft.com/office/drawing/2014/main" val="3977709644"/>
                        </a:ext>
                      </a:extLst>
                    </a:gridCol>
                    <a:gridCol w="2560983">
                      <a:extLst>
                        <a:ext uri="{9D8B030D-6E8A-4147-A177-3AD203B41FA5}">
                          <a16:colId xmlns:a16="http://schemas.microsoft.com/office/drawing/2014/main" val="3951705073"/>
                        </a:ext>
                      </a:extLst>
                    </a:gridCol>
                    <a:gridCol w="2560983">
                      <a:extLst>
                        <a:ext uri="{9D8B030D-6E8A-4147-A177-3AD203B41FA5}">
                          <a16:colId xmlns:a16="http://schemas.microsoft.com/office/drawing/2014/main" val="1047457040"/>
                        </a:ext>
                      </a:extLst>
                    </a:gridCol>
                  </a:tblGrid>
                  <a:tr h="698928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9929049"/>
                      </a:ext>
                    </a:extLst>
                  </a:tr>
                  <a:tr h="1176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Équation différentielle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76" t="-60104" r="-200714" b="-168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0104" r="-100238" b="-168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14" t="-60104" r="-476" b="-168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63231"/>
                      </a:ext>
                    </a:extLst>
                  </a:tr>
                  <a:tr h="69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Unité SI de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76" t="-268696" r="-200714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68696" r="-100238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14" t="-268696" r="-476" b="-1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534005"/>
                      </a:ext>
                    </a:extLst>
                  </a:tr>
                  <a:tr h="1264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Temps de demi-réaction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76" t="-203846" r="-200714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3846" r="-100238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14" t="-203846" r="-47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24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823320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8949</TotalTime>
  <Words>111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Cinétique homogène</vt:lpstr>
      <vt:lpstr>Réaction entre les ions iodures et  les ions peroxodisulfates</vt:lpstr>
      <vt:lpstr>Spectrophotométrie</vt:lpstr>
      <vt:lpstr>Bilan : réaction A=B+C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361</cp:revision>
  <dcterms:created xsi:type="dcterms:W3CDTF">2020-03-15T13:11:31Z</dcterms:created>
  <dcterms:modified xsi:type="dcterms:W3CDTF">2020-06-16T18:02:17Z</dcterms:modified>
</cp:coreProperties>
</file>