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DD6B4-AF50-4753-98E8-5449EB575C7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1C4DB-BF0A-4793-A1B6-B09544DE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08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1B7-6C22-4F2C-B4CE-419A5292B12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4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C5D-8B64-4ED7-BF01-6057F2910560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2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822-5821-4705-BFAE-BBC76A2E78B9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1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C59B-FEEC-470D-A9F7-20752657BFB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89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0512-7C8A-4BEB-BD7F-E945E0EEA597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0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F212-EEED-449F-A6C6-7EE2F0A78161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7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3FC-590D-4C71-B07A-2305BCC20B50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5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F409-A70C-4C6D-91B1-B83D958D11D6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82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D798890C-F5A9-4AC0-88A9-C34881360F63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50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D22BC8-46F0-46F3-8B26-C86BE3982D56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1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A9E-F14D-4FD0-85AD-88CCA714FAAD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D75044-A990-405C-9A7B-301298E30CA8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6DC073CC-8607-4252-92A5-3BF30F8BE3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LC 24 - </a:t>
            </a:r>
            <a:r>
              <a:rPr lang="fr-FR" dirty="0"/>
              <a:t>Diagrammes potentiel – pH (construction exclue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8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74765" cy="6912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I.1) </a:t>
            </a:r>
            <a:r>
              <a:rPr lang="fr-FR" dirty="0"/>
              <a:t>Variation du nombre d’oxydation avec le </a:t>
            </a:r>
            <a:r>
              <a:rPr lang="fr-FR" dirty="0" smtClean="0"/>
              <a:t>pH</a:t>
            </a:r>
            <a:endParaRPr lang="fr-FR" dirty="0"/>
          </a:p>
        </p:txBody>
      </p:sp>
      <p:pic>
        <p:nvPicPr>
          <p:cNvPr id="3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10520" y="144230"/>
            <a:ext cx="5031919" cy="694639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0" y="6442075"/>
            <a:ext cx="10795000" cy="41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chemeClr val="bg1"/>
                </a:solidFill>
              </a:rPr>
              <a:t>Diagramme potentiel-pH de l’iode, tiré de </a:t>
            </a:r>
            <a:r>
              <a:rPr lang="fr-FR" i="1" smtClean="0">
                <a:solidFill>
                  <a:schemeClr val="bg1"/>
                </a:solidFill>
              </a:rPr>
              <a:t>L’oxydoréduction</a:t>
            </a:r>
            <a:r>
              <a:rPr lang="fr-FR" smtClean="0">
                <a:solidFill>
                  <a:schemeClr val="bg1"/>
                </a:solidFill>
              </a:rPr>
              <a:t>, J. Sarrazin et M. Verdaguer.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</a:t>
            </a:r>
            <a:r>
              <a:rPr lang="fr-FR" dirty="0"/>
              <a:t>Interprétation des domaines de </a:t>
            </a:r>
            <a:r>
              <a:rPr lang="fr-FR" dirty="0" smtClean="0"/>
              <a:t>stabilité</a:t>
            </a:r>
            <a:endParaRPr lang="fr-FR" dirty="0"/>
          </a:p>
        </p:txBody>
      </p:sp>
      <p:pic>
        <p:nvPicPr>
          <p:cNvPr id="3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2268409" y="1152985"/>
            <a:ext cx="7390546" cy="504985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0" y="6442075"/>
            <a:ext cx="10795000" cy="41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Superposition des diagrammes potentiel-pH de l’iode et du fer (</a:t>
            </a:r>
            <a:r>
              <a:rPr lang="fr-FR" i="1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5968" r="2011" b="4204"/>
          <a:stretch/>
        </p:blipFill>
        <p:spPr>
          <a:xfrm>
            <a:off x="2131255" y="1112164"/>
            <a:ext cx="7990450" cy="510159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34095" y="297677"/>
            <a:ext cx="11590986" cy="691297"/>
          </a:xfrm>
        </p:spPr>
        <p:txBody>
          <a:bodyPr>
            <a:noAutofit/>
          </a:bodyPr>
          <a:lstStyle/>
          <a:p>
            <a:r>
              <a:rPr lang="fr-FR" sz="3200" dirty="0" smtClean="0"/>
              <a:t>I.3) </a:t>
            </a:r>
            <a:r>
              <a:rPr lang="fr-FR" sz="3200" dirty="0"/>
              <a:t>Prévisions thermodynamiques de quelques réactions d’intérêt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Prédiction du comportement d’une pile Daniell (</a:t>
            </a:r>
            <a:r>
              <a:rPr lang="fr-FR" i="1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095" y="297677"/>
            <a:ext cx="11590986" cy="691297"/>
          </a:xfrm>
        </p:spPr>
        <p:txBody>
          <a:bodyPr>
            <a:noAutofit/>
          </a:bodyPr>
          <a:lstStyle/>
          <a:p>
            <a:r>
              <a:rPr lang="fr-FR" sz="3200" dirty="0" smtClean="0"/>
              <a:t>I.3) </a:t>
            </a:r>
            <a:r>
              <a:rPr lang="fr-FR" sz="3200" dirty="0"/>
              <a:t>Prévisions thermodynamiques de quelques réactions d’intérêt</a:t>
            </a:r>
          </a:p>
        </p:txBody>
      </p:sp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5644" r="6243" b="3300"/>
          <a:stretch/>
        </p:blipFill>
        <p:spPr>
          <a:xfrm>
            <a:off x="2261381" y="1080931"/>
            <a:ext cx="7730198" cy="519494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0" y="6442075"/>
            <a:ext cx="10795000" cy="41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Aspects de la corrosion du fer (</a:t>
            </a:r>
            <a:r>
              <a:rPr lang="fr-FR" i="1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II.2) </a:t>
            </a:r>
            <a:r>
              <a:rPr lang="fr-FR" dirty="0"/>
              <a:t>Protocole du dosage de </a:t>
            </a:r>
            <a:r>
              <a:rPr lang="fr-FR" dirty="0" smtClean="0"/>
              <a:t>Winkler</a:t>
            </a:r>
            <a:endParaRPr lang="fr-FR" dirty="0"/>
          </a:p>
        </p:txBody>
      </p:sp>
      <p:pic>
        <p:nvPicPr>
          <p:cNvPr id="3" name="Picture 2" descr="RÃ©sultat de recherche d'images pour &quot;diagramme Eph Winkl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41" y="1068052"/>
            <a:ext cx="8901877" cy="50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2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II.3) Résultat</a:t>
            </a:r>
            <a:endParaRPr lang="fr-FR" dirty="0"/>
          </a:p>
        </p:txBody>
      </p:sp>
      <p:pic>
        <p:nvPicPr>
          <p:cNvPr id="3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58" y="1445902"/>
            <a:ext cx="8684643" cy="4501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144993" y="4511367"/>
                <a:ext cx="27572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Solution titrée :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dirty="0" smtClean="0"/>
                  <a:t> issu du protocole de Winkler</a:t>
                </a:r>
              </a:p>
              <a:p>
                <a:pPr algn="ctr"/>
                <a:r>
                  <a:rPr lang="fr-FR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inconnue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93" y="4511367"/>
                <a:ext cx="275726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770" t="-2538" r="-664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921104" y="2387147"/>
                <a:ext cx="3645971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Solution </a:t>
                </a:r>
                <a:r>
                  <a:rPr lang="fr-FR" u="sng" dirty="0" err="1" smtClean="0"/>
                  <a:t>titrante</a:t>
                </a:r>
                <a:r>
                  <a:rPr lang="fr-FR" u="sng" dirty="0" smtClean="0"/>
                  <a:t> :</a:t>
                </a:r>
                <a:r>
                  <a:rPr lang="fr-FR" dirty="0" smtClean="0"/>
                  <a:t> thiosulfate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fr-FR" b="0" dirty="0" smtClean="0"/>
              </a:p>
              <a:p>
                <a:pPr algn="ctr"/>
                <a:r>
                  <a:rPr lang="fr-FR" dirty="0" smtClean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04" y="2387147"/>
                <a:ext cx="3645971" cy="651460"/>
              </a:xfrm>
              <a:prstGeom prst="rect">
                <a:avLst/>
              </a:prstGeom>
              <a:blipFill rotWithShape="0">
                <a:blip r:embed="rId4"/>
                <a:stretch>
                  <a:fillRect l="-1338" t="-4717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04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II.3) Résultat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" y="1352281"/>
            <a:ext cx="12194761" cy="395381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9858" y="6488668"/>
            <a:ext cx="931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Des expériences de la famille </a:t>
            </a:r>
            <a:r>
              <a:rPr lang="fr-FR" sz="2000" dirty="0" err="1" smtClean="0">
                <a:solidFill>
                  <a:schemeClr val="bg1"/>
                </a:solidFill>
              </a:rPr>
              <a:t>Réd-Ox</a:t>
            </a:r>
            <a:r>
              <a:rPr lang="fr-FR" sz="2000" dirty="0" smtClean="0">
                <a:solidFill>
                  <a:schemeClr val="bg1"/>
                </a:solidFill>
              </a:rPr>
              <a:t>, Danielle </a:t>
            </a:r>
            <a:r>
              <a:rPr lang="fr-FR" sz="2000" dirty="0" err="1" smtClean="0">
                <a:solidFill>
                  <a:schemeClr val="bg1"/>
                </a:solidFill>
              </a:rPr>
              <a:t>Cachau-Herreillat</a:t>
            </a:r>
            <a:r>
              <a:rPr lang="fr-FR" sz="2000" dirty="0" smtClean="0">
                <a:solidFill>
                  <a:schemeClr val="bg1"/>
                </a:solidFill>
              </a:rPr>
              <a:t>, 2</a:t>
            </a:r>
            <a:r>
              <a:rPr lang="fr-FR" sz="2000" baseline="30000" dirty="0" smtClean="0">
                <a:solidFill>
                  <a:schemeClr val="bg1"/>
                </a:solidFill>
              </a:rPr>
              <a:t>ème</a:t>
            </a:r>
            <a:r>
              <a:rPr lang="fr-FR" sz="2000" dirty="0" smtClean="0">
                <a:solidFill>
                  <a:schemeClr val="bg1"/>
                </a:solidFill>
              </a:rPr>
              <a:t> édition, de Boeck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73CC-8607-4252-92A5-3BF30F8BE3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73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19</TotalTime>
  <Words>135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Thèmediapo</vt:lpstr>
      <vt:lpstr>LC 24 - Diagrammes potentiel – pH (construction exclue)</vt:lpstr>
      <vt:lpstr>I.1) Variation du nombre d’oxydation avec le pH</vt:lpstr>
      <vt:lpstr>I.2) Interprétation des domaines de stabilité</vt:lpstr>
      <vt:lpstr>I.3) Prévisions thermodynamiques de quelques réactions d’intérêt</vt:lpstr>
      <vt:lpstr>I.3) Prévisions thermodynamiques de quelques réactions d’intérêt</vt:lpstr>
      <vt:lpstr>II.2) Protocole du dosage de Winkler</vt:lpstr>
      <vt:lpstr>II.3) Résultat</vt:lpstr>
      <vt:lpstr>II.3) Résultat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24 - Diagrammes potentiel – pH (construction exclue)</dc:title>
  <dc:creator>alexandra d'arco</dc:creator>
  <cp:lastModifiedBy>alexandra d'arco</cp:lastModifiedBy>
  <cp:revision>3</cp:revision>
  <dcterms:created xsi:type="dcterms:W3CDTF">2019-05-14T17:31:56Z</dcterms:created>
  <dcterms:modified xsi:type="dcterms:W3CDTF">2019-05-20T15:12:19Z</dcterms:modified>
</cp:coreProperties>
</file>