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8" r:id="rId3"/>
    <p:sldId id="266" r:id="rId4"/>
    <p:sldId id="267" r:id="rId5"/>
    <p:sldId id="265" r:id="rId6"/>
    <p:sldId id="260" r:id="rId7"/>
    <p:sldId id="264" r:id="rId8"/>
    <p:sldId id="261" r:id="rId9"/>
    <p:sldId id="262" r:id="rId10"/>
    <p:sldId id="263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Diagrammes</a:t>
            </a:r>
            <a:r>
              <a:rPr lang="en-US" dirty="0" smtClean="0"/>
              <a:t> </a:t>
            </a:r>
            <a:r>
              <a:rPr lang="en-US" dirty="0" err="1" smtClean="0"/>
              <a:t>potentiel</a:t>
            </a:r>
            <a:r>
              <a:rPr lang="en-US" dirty="0" smtClean="0"/>
              <a:t>-pH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4057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58798" y="1718337"/>
            <a:ext cx="5021962" cy="4557685"/>
            <a:chOff x="1058798" y="1718337"/>
            <a:chExt cx="5021962" cy="4557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98" y="1718337"/>
              <a:ext cx="4573905" cy="455768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31592" y="2624328"/>
              <a:ext cx="2225040" cy="69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9648" y="4203287"/>
              <a:ext cx="2801112" cy="118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3968" y="5418232"/>
              <a:ext cx="1758696" cy="680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80760" y="2530379"/>
                <a:ext cx="3833681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2530379"/>
                <a:ext cx="3833681" cy="368562"/>
              </a:xfrm>
              <a:prstGeom prst="rect">
                <a:avLst/>
              </a:prstGeom>
              <a:blipFill rotWithShape="0">
                <a:blip r:embed="rId3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08295" y="2116581"/>
            <a:ext cx="32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Complexation du diode: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8295" y="3295196"/>
            <a:ext cx="25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Reaction de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titrage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61760" y="3785667"/>
                <a:ext cx="5013960" cy="366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3785667"/>
                <a:ext cx="5013960" cy="366960"/>
              </a:xfrm>
              <a:prstGeom prst="rect">
                <a:avLst/>
              </a:prstGeom>
              <a:blipFill rotWithShape="0"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61947" y="1747917"/>
                <a:ext cx="1052596" cy="42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47" y="1747917"/>
                <a:ext cx="1052596" cy="422552"/>
              </a:xfrm>
              <a:prstGeom prst="rect">
                <a:avLst/>
              </a:prstGeom>
              <a:blipFill rotWithShape="0"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345750" y="4771482"/>
            <a:ext cx="4057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50ml de solution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obtenue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 Winkler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Thiodène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indicateur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42616" y="1959193"/>
            <a:ext cx="319331" cy="66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05911" y="4956148"/>
            <a:ext cx="239840" cy="270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1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Détermination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[O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8794" y="2057399"/>
                <a:ext cx="521898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𝑑𝑜𝑠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𝐼𝐼𝐼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𝑑𝑖𝑠𝑠𝑜𝑢𝑡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𝑀𝑛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𝐼𝐼𝐼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𝑓𝑜𝑟𝑚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é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8794" y="2057399"/>
                <a:ext cx="5218980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313208" y="6374921"/>
            <a:ext cx="773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J.-L.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Vigne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Donées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sur les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principaux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chimiques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métaux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materiaux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7ed.CRPC 1997-98 ENS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chachan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p. 86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8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Détermination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[O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8794" y="2057399"/>
                <a:ext cx="521898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𝑑𝑜𝑠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𝐼𝐼𝐼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𝑑𝑖𝑠𝑠𝑜𝑢𝑡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𝑀𝑛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𝐼𝐼𝐼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𝑓𝑜𝑟𝑚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é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8794" y="2057399"/>
                <a:ext cx="5218980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5947600"/>
              </p:ext>
            </p:extLst>
          </p:nvPr>
        </p:nvGraphicFramePr>
        <p:xfrm>
          <a:off x="5477775" y="2057400"/>
          <a:ext cx="6443932" cy="35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25"/>
                <a:gridCol w="1233577"/>
                <a:gridCol w="1259457"/>
                <a:gridCol w="1339476"/>
                <a:gridCol w="1231197"/>
              </a:tblGrid>
              <a:tr h="893912"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Numérotation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1A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93912"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Classement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Excellente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qualité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Potable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Industrielle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médiocre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93912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 usage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Potable /</a:t>
                      </a:r>
                    </a:p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Industrie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alimentaire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Irrigation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refroidissement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93912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[O2] </a:t>
                      </a:r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dissout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mg.L</a:t>
                      </a:r>
                      <a:r>
                        <a:rPr lang="en-US" sz="17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7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à 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à 5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313208" y="6374921"/>
            <a:ext cx="773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J.-L.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Vigne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Donées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sur les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principaux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chimiques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métaux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materiaux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7ed.CRPC 1997-98 ENS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chachan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p. 86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5266" y="1965960"/>
            <a:ext cx="5805483" cy="402336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fr-FR" sz="19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Réactions acidobasique</a:t>
            </a:r>
          </a:p>
          <a:p>
            <a:pPr marL="45720" indent="0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Couple acide-base engageant un proton:</a:t>
            </a:r>
            <a:endParaRPr lang="fr-FR" sz="19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9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CH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</a:t>
            </a:r>
            <a:r>
              <a:rPr lang="fr-FR" sz="1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9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fr-FR" sz="1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9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fr-FR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9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fr-FR" sz="1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fr-FR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Diagramme </a:t>
            </a:r>
            <a:r>
              <a:rPr lang="fr-FR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prédominance en solution aqueuse :</a:t>
            </a:r>
          </a:p>
          <a:p>
            <a:pPr marL="45720" indent="0">
              <a:buNone/>
            </a:pPr>
            <a:endParaRPr lang="fr-FR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2642" y="5065880"/>
            <a:ext cx="5027303" cy="1057984"/>
            <a:chOff x="862642" y="4651814"/>
            <a:chExt cx="5027303" cy="105798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62642" y="5132717"/>
              <a:ext cx="45116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55107" y="4940356"/>
              <a:ext cx="5348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</a:t>
              </a:r>
              <a:endParaRPr lang="en-US" sz="1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915728" y="4940356"/>
              <a:ext cx="0" cy="384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94627" y="5325077"/>
              <a:ext cx="147511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pKa</a:t>
              </a:r>
              <a:r>
                <a:rPr lang="en-US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4,8</a:t>
              </a:r>
              <a:endParaRPr lang="en-US" sz="1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3584" y="4651815"/>
              <a:ext cx="1641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FR" sz="1900" dirty="0">
                  <a:latin typeface="Arial" panose="020B0604020202020204" pitchFamily="34" charset="0"/>
                  <a:cs typeface="Arial" panose="020B0604020202020204" pitchFamily="34" charset="0"/>
                </a:rPr>
                <a:t>COOH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r-FR" sz="19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aq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9345" y="4651814"/>
              <a:ext cx="1828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FR" sz="1900" dirty="0">
                  <a:latin typeface="Arial" panose="020B0604020202020204" pitchFamily="34" charset="0"/>
                  <a:cs typeface="Arial" panose="020B0604020202020204" pitchFamily="34" charset="0"/>
                </a:rPr>
                <a:t>COO</a:t>
              </a:r>
              <a:r>
                <a:rPr lang="fr-FR" sz="1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r-FR" sz="19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aq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9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95358" y="1965960"/>
                <a:ext cx="6038491" cy="4684142"/>
              </a:xfrm>
            </p:spPr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:r>
                  <a:rPr lang="fr-FR" sz="1900" b="1" u="sng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Réactions d’oxydoréduction</a:t>
                </a:r>
              </a:p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Couple oxydant-réducteur engageant un ou plusieurs électrons:</a:t>
                </a:r>
                <a:endParaRPr lang="fr-FR" sz="1900" b="1" u="sng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 algn="ctr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</a:t>
                </a:r>
                <a:r>
                  <a:rPr lang="fr-FR" sz="1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fr-FR" sz="1900" baseline="30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fr-FR" sz="19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fr-FR" sz="19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aq</a:t>
                </a:r>
                <a:r>
                  <a:rPr lang="fr-FR" sz="19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e</a:t>
                </a:r>
                <a:r>
                  <a:rPr lang="fr-FR" sz="1900" baseline="30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Fe</a:t>
                </a:r>
                <a:r>
                  <a:rPr lang="fr-FR" sz="1900" baseline="30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fr-FR" sz="19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fr-FR" sz="19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aq</a:t>
                </a:r>
                <a:r>
                  <a:rPr lang="fr-FR" sz="19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" indent="0">
                  <a:buNone/>
                </a:pPr>
                <a:endParaRPr lang="en-US" sz="19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0+</m:t>
                      </m:r>
                      <m:f>
                        <m:f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ln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𝐹𝑒</m:t>
                              </m:r>
                              <m:r>
                                <a:rPr lang="en-US" sz="1900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3+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𝐹𝑒</m:t>
                              </m:r>
                              <m:r>
                                <a:rPr lang="en-US" sz="1900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2+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≃</m:t>
                      </m:r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0+</m:t>
                      </m:r>
                      <m:f>
                        <m:f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0.06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og</m:t>
                      </m:r>
                      <m:d>
                        <m:d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𝐹𝑒</m:t>
                                  </m:r>
                                  <m:r>
                                    <a:rPr lang="en-US" sz="1900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3+</m:t>
                                  </m:r>
                                </m:e>
                              </m:d>
                              <m:r>
                                <a:rPr lang="en-US" sz="19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𝑒𝑞</m:t>
                              </m:r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𝐹𝑒</m:t>
                                  </m:r>
                                  <m:r>
                                    <a:rPr lang="en-US" sz="1900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sz="1900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sz="1900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𝑒𝑞</m:t>
                              </m:r>
                            </m:den>
                          </m:f>
                        </m:e>
                      </m:d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</m:t>
                      </m:r>
                    </m:oMath>
                  </m:oMathPara>
                </a14:m>
                <a:endParaRPr lang="fr-FR" sz="1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Diagramme de prédominance en solution aqueuse :</a:t>
                </a:r>
              </a:p>
              <a:p>
                <a:pPr marL="45720" indent="0">
                  <a:buNone/>
                </a:pPr>
                <a:endParaRPr lang="fr-FR" sz="1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95358" y="1965960"/>
                <a:ext cx="6038491" cy="4684142"/>
              </a:xfrm>
              <a:blipFill rotWithShape="0">
                <a:blip r:embed="rId2"/>
                <a:stretch>
                  <a:fillRect l="-101" t="-1302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87706" y="5100386"/>
            <a:ext cx="5027303" cy="1057984"/>
            <a:chOff x="862642" y="4651814"/>
            <a:chExt cx="5027303" cy="1057984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62642" y="5132717"/>
              <a:ext cx="45116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55107" y="4940356"/>
              <a:ext cx="5348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1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915728" y="4940356"/>
              <a:ext cx="0" cy="384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94627" y="5325077"/>
              <a:ext cx="147511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9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0,77V</a:t>
              </a:r>
              <a:endParaRPr lang="en-US" sz="1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7648" y="4651815"/>
              <a:ext cx="1641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</a:t>
              </a:r>
              <a:r>
                <a:rPr lang="fr-FR" sz="19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FR" sz="1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fr-FR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r-FR" sz="19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aq</a:t>
              </a:r>
              <a:r>
                <a:rPr lang="fr-FR" sz="19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5046" y="4651814"/>
              <a:ext cx="1828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</a:t>
              </a:r>
              <a:r>
                <a:rPr lang="fr-FR" sz="1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FR" sz="19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fr-FR" sz="19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r-FR" sz="19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aq</a:t>
              </a:r>
              <a:r>
                <a:rPr lang="fr-FR" sz="19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9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17" y="1415706"/>
            <a:ext cx="7927938" cy="5167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80" y="1368703"/>
            <a:ext cx="7927938" cy="5167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-Eau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350813"/>
            <a:ext cx="10649309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-eau-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Aluminium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79" y="1399833"/>
            <a:ext cx="7927938" cy="51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2825" y="1516672"/>
            <a:ext cx="7420719" cy="4807927"/>
            <a:chOff x="352825" y="1516672"/>
            <a:chExt cx="7420719" cy="48079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5" y="1516672"/>
              <a:ext cx="7420719" cy="480792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65229" y="3781889"/>
              <a:ext cx="266700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Winkler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82805" y="6288784"/>
            <a:ext cx="24804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2825" y="1516672"/>
            <a:ext cx="7420719" cy="4807927"/>
            <a:chOff x="352825" y="1516672"/>
            <a:chExt cx="7420719" cy="48079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5" y="1516672"/>
              <a:ext cx="7420719" cy="480792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65229" y="3781889"/>
              <a:ext cx="266700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Winkler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98315" y="3200400"/>
                <a:ext cx="5388959" cy="877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𝑀𝑛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15" y="3200400"/>
                <a:ext cx="5388959" cy="877228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220321" y="6324599"/>
            <a:ext cx="24804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2825" y="1516671"/>
            <a:ext cx="7420719" cy="4807927"/>
            <a:chOff x="352825" y="1516671"/>
            <a:chExt cx="7420719" cy="48079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5" y="1516671"/>
              <a:ext cx="7420719" cy="480792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66373" y="3877139"/>
              <a:ext cx="309789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Winkler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696200" y="3457574"/>
                <a:ext cx="4248149" cy="3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457574"/>
                <a:ext cx="4248149" cy="331629"/>
              </a:xfrm>
              <a:prstGeom prst="rect">
                <a:avLst/>
              </a:prstGeom>
              <a:blipFill rotWithShape="0">
                <a:blip r:embed="rId3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696200" y="3920635"/>
                <a:ext cx="4248149" cy="3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920635"/>
                <a:ext cx="4248149" cy="331629"/>
              </a:xfrm>
              <a:prstGeom prst="rect">
                <a:avLst/>
              </a:prstGeom>
              <a:blipFill rotWithShape="0">
                <a:blip r:embed="rId4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3337560" y="6324598"/>
            <a:ext cx="2725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4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Winkler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3043" y="3406111"/>
                <a:ext cx="4248149" cy="3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43" y="3406111"/>
                <a:ext cx="4248149" cy="331629"/>
              </a:xfrm>
              <a:prstGeom prst="rect">
                <a:avLst/>
              </a:prstGeom>
              <a:blipFill rotWithShape="0">
                <a:blip r:embed="rId2"/>
                <a:stretch>
                  <a:fillRect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2824" y="1516670"/>
            <a:ext cx="7453974" cy="4829473"/>
            <a:chOff x="352824" y="1516670"/>
            <a:chExt cx="7453974" cy="48294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4" y="1516670"/>
              <a:ext cx="7453974" cy="482947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495800" y="3846832"/>
              <a:ext cx="266700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0015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2800</TotalTime>
  <Words>213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Wingdings</vt:lpstr>
      <vt:lpstr>Basis</vt:lpstr>
      <vt:lpstr>LC23</vt:lpstr>
      <vt:lpstr>Rappels</vt:lpstr>
      <vt:lpstr>Diagramme Pourbaix Fer</vt:lpstr>
      <vt:lpstr>Diagramme Pourbaix Fer-Eau</vt:lpstr>
      <vt:lpstr>Diagramme Pourbaix Fer-eau-Aluminium</vt:lpstr>
      <vt:lpstr>Diagramme Pourbaix Winkler</vt:lpstr>
      <vt:lpstr>Diagramme Pourbaix Winkler</vt:lpstr>
      <vt:lpstr>Diagramme Pourbaix Winkler</vt:lpstr>
      <vt:lpstr>Diagramme Pourbaix Winkler</vt:lpstr>
      <vt:lpstr>Titrage</vt:lpstr>
      <vt:lpstr>Détermination de [O2]</vt:lpstr>
      <vt:lpstr>Détermination de [O2]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57</cp:revision>
  <dcterms:created xsi:type="dcterms:W3CDTF">2019-10-29T18:08:20Z</dcterms:created>
  <dcterms:modified xsi:type="dcterms:W3CDTF">2020-04-02T10:36:19Z</dcterms:modified>
</cp:coreProperties>
</file>