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63" r:id="rId3"/>
    <p:sldId id="258" r:id="rId4"/>
    <p:sldId id="264" r:id="rId5"/>
    <p:sldId id="261" r:id="rId6"/>
    <p:sldId id="260" r:id="rId7"/>
    <p:sldId id="262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EFFA"/>
    <a:srgbClr val="E0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68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540" y="66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93F02-9EC0-45FF-8720-A00CA3700D33}" type="datetimeFigureOut">
              <a:rPr lang="fr-FR" smtClean="0"/>
              <a:t>17/06/2020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8B3DA-5DB6-429A-94DB-B1798B29A8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6977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61FDA-3969-490E-BF81-06295E935B8F}" type="datetime1">
              <a:rPr lang="fr-FR" smtClean="0"/>
              <a:t>17/06/2020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515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A156-582D-4958-8072-1685BCA8EEBC}" type="datetime1">
              <a:rPr lang="fr-FR" smtClean="0"/>
              <a:t>17/06/2020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9693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A104-6E57-4772-BA75-83E5B127BC1F}" type="datetime1">
              <a:rPr lang="fr-FR" smtClean="0"/>
              <a:t>17/06/2020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265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E0332-44F1-492E-A887-48A4E961A4EF}" type="datetime1">
              <a:rPr lang="fr-FR" smtClean="0"/>
              <a:t>17/06/2020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7542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2ED34-08D8-4B3E-ABA0-12CFDA389551}" type="datetime1">
              <a:rPr lang="fr-FR" smtClean="0"/>
              <a:t>17/06/2020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461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5222-4535-4B81-836F-A461C7C0DF28}" type="datetime1">
              <a:rPr lang="fr-FR" smtClean="0"/>
              <a:t>17/06/2020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4567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9F90-1F65-4ED1-ABB4-432EFF96D60E}" type="datetime1">
              <a:rPr lang="fr-FR" smtClean="0"/>
              <a:t>17/06/2020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5157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148A-83D8-4982-A416-989443033FB2}" type="datetime1">
              <a:rPr lang="fr-FR" smtClean="0"/>
              <a:t>17/06/2020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91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0DCEC-2A12-45A2-8BED-BC5803AD66DC}" type="datetime1">
              <a:rPr lang="fr-FR" smtClean="0"/>
              <a:t>17/06/2020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6598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14F31CA-F57B-40F5-9D8C-AB005ACC23B3}" type="datetime1">
              <a:rPr lang="fr-FR" smtClean="0"/>
              <a:t>17/06/2020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9628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46C0-E1BD-4C05-96EF-597158FBC288}" type="datetime1">
              <a:rPr lang="fr-FR" smtClean="0"/>
              <a:t>17/06/2020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197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4C9061B-CFB6-4E4C-A4EC-F6CFC18B0AF3}" type="datetime1">
              <a:rPr lang="fr-FR" smtClean="0"/>
              <a:t>17/06/2020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00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CF25D0-1DF7-4352-BC93-49C8418F5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79" y="758952"/>
            <a:ext cx="10538129" cy="3566160"/>
          </a:xfrm>
        </p:spPr>
        <p:txBody>
          <a:bodyPr>
            <a:normAutofit/>
          </a:bodyPr>
          <a:lstStyle/>
          <a:p>
            <a:r>
              <a:rPr lang="fr-FR" sz="5400" dirty="0"/>
              <a:t>Diagrammes potentiel-pH</a:t>
            </a:r>
            <a:br>
              <a:rPr lang="fr-FR" sz="5400" dirty="0"/>
            </a:br>
            <a:r>
              <a:rPr lang="fr-FR" sz="5400" dirty="0"/>
              <a:t>(construction exclue)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20C0F4B-E921-458D-822C-99A41A8C3D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i="1" cap="none" spc="0" dirty="0"/>
              <a:t>Agrégation 2020</a:t>
            </a:r>
          </a:p>
          <a:p>
            <a:r>
              <a:rPr lang="fr-FR" cap="none" spc="0" dirty="0"/>
              <a:t>Rémy BONNEMORT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389C604-85ED-4C1E-A449-7DB05F167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5817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6FC8660-C100-405D-A8DA-B62E95773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t>2</a:t>
            </a:fld>
            <a:endParaRPr lang="fr-FR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39D40C15-FCA8-4729-AE40-3AF0CD2156F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361664" y="-647217"/>
            <a:ext cx="5745163" cy="7910513"/>
          </a:xfr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7B8ABF4-ABEA-4DEE-B950-9A6A803D8ED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5304" y="297277"/>
            <a:ext cx="10058400" cy="922337"/>
          </a:xfrm>
        </p:spPr>
        <p:txBody>
          <a:bodyPr/>
          <a:lstStyle/>
          <a:p>
            <a:pPr algn="r"/>
            <a:r>
              <a:rPr lang="fr-FR" dirty="0"/>
              <a:t>Diagramme E-pH simplifié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21482228-4E73-4CBB-901D-ECC186FCC564}"/>
              </a:ext>
            </a:extLst>
          </p:cNvPr>
          <p:cNvSpPr/>
          <p:nvPr/>
        </p:nvSpPr>
        <p:spPr>
          <a:xfrm>
            <a:off x="3379308" y="2146852"/>
            <a:ext cx="327991" cy="32799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167824B-5752-41FE-BB3E-342EEDB6E8EC}"/>
              </a:ext>
            </a:extLst>
          </p:cNvPr>
          <p:cNvSpPr/>
          <p:nvPr/>
        </p:nvSpPr>
        <p:spPr>
          <a:xfrm>
            <a:off x="6622778" y="3265004"/>
            <a:ext cx="327991" cy="32799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E07F556-3686-49BA-B28A-CEB8E4AD80FB}"/>
              </a:ext>
            </a:extLst>
          </p:cNvPr>
          <p:cNvSpPr/>
          <p:nvPr/>
        </p:nvSpPr>
        <p:spPr>
          <a:xfrm>
            <a:off x="6294787" y="3706328"/>
            <a:ext cx="327991" cy="32799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867DE208-0EDD-401E-9DCD-EDA5A7918403}"/>
              </a:ext>
            </a:extLst>
          </p:cNvPr>
          <p:cNvSpPr/>
          <p:nvPr/>
        </p:nvSpPr>
        <p:spPr>
          <a:xfrm>
            <a:off x="3556555" y="3101008"/>
            <a:ext cx="327991" cy="32799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621B3A77-7B8C-4466-8031-8D25B95BAC5D}"/>
              </a:ext>
            </a:extLst>
          </p:cNvPr>
          <p:cNvSpPr/>
          <p:nvPr/>
        </p:nvSpPr>
        <p:spPr>
          <a:xfrm>
            <a:off x="1060178" y="1277040"/>
            <a:ext cx="327991" cy="32799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3FBEC8B-038A-4A0E-91D6-F64FF1A3AC43}"/>
                  </a:ext>
                </a:extLst>
              </p:cNvPr>
              <p:cNvSpPr txBox="1"/>
              <p:nvPr/>
            </p:nvSpPr>
            <p:spPr>
              <a:xfrm>
                <a:off x="1280667" y="3179479"/>
                <a:ext cx="234872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3FBEC8B-038A-4A0E-91D6-F64FF1A3A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667" y="3179479"/>
                <a:ext cx="234872" cy="276999"/>
              </a:xfrm>
              <a:prstGeom prst="rect">
                <a:avLst/>
              </a:prstGeom>
              <a:blipFill>
                <a:blip r:embed="rId4"/>
                <a:stretch>
                  <a:fillRect l="-23077" r="-7692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4430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6FC8660-C100-405D-A8DA-B62E95773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t>3</a:t>
            </a:fld>
            <a:endParaRPr lang="fr-FR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39D40C15-FCA8-4729-AE40-3AF0CD2156F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361664" y="-647217"/>
            <a:ext cx="5745163" cy="7910513"/>
          </a:xfr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7B8ABF4-ABEA-4DEE-B950-9A6A803D8ED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5304" y="297277"/>
            <a:ext cx="10058400" cy="922337"/>
          </a:xfrm>
        </p:spPr>
        <p:txBody>
          <a:bodyPr/>
          <a:lstStyle/>
          <a:p>
            <a:pPr algn="r"/>
            <a:r>
              <a:rPr lang="fr-FR" dirty="0"/>
              <a:t>Diagramme E-pH simplifié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21482228-4E73-4CBB-901D-ECC186FCC564}"/>
              </a:ext>
            </a:extLst>
          </p:cNvPr>
          <p:cNvSpPr/>
          <p:nvPr/>
        </p:nvSpPr>
        <p:spPr>
          <a:xfrm>
            <a:off x="3379308" y="2146852"/>
            <a:ext cx="327991" cy="32799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167824B-5752-41FE-BB3E-342EEDB6E8EC}"/>
              </a:ext>
            </a:extLst>
          </p:cNvPr>
          <p:cNvSpPr/>
          <p:nvPr/>
        </p:nvSpPr>
        <p:spPr>
          <a:xfrm>
            <a:off x="6622778" y="3265004"/>
            <a:ext cx="327991" cy="32799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E07F556-3686-49BA-B28A-CEB8E4AD80FB}"/>
              </a:ext>
            </a:extLst>
          </p:cNvPr>
          <p:cNvSpPr/>
          <p:nvPr/>
        </p:nvSpPr>
        <p:spPr>
          <a:xfrm>
            <a:off x="6294787" y="3706328"/>
            <a:ext cx="327991" cy="32799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867DE208-0EDD-401E-9DCD-EDA5A7918403}"/>
              </a:ext>
            </a:extLst>
          </p:cNvPr>
          <p:cNvSpPr/>
          <p:nvPr/>
        </p:nvSpPr>
        <p:spPr>
          <a:xfrm>
            <a:off x="3556555" y="3101008"/>
            <a:ext cx="327991" cy="32799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621B3A77-7B8C-4466-8031-8D25B95BAC5D}"/>
              </a:ext>
            </a:extLst>
          </p:cNvPr>
          <p:cNvSpPr/>
          <p:nvPr/>
        </p:nvSpPr>
        <p:spPr>
          <a:xfrm>
            <a:off x="1060178" y="1277040"/>
            <a:ext cx="327991" cy="32799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31AAEF-6BED-4482-950C-93B977FFD794}"/>
              </a:ext>
            </a:extLst>
          </p:cNvPr>
          <p:cNvSpPr/>
          <p:nvPr/>
        </p:nvSpPr>
        <p:spPr>
          <a:xfrm>
            <a:off x="2239621" y="2991679"/>
            <a:ext cx="612914" cy="437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09C658-DC0C-4F79-9091-6CDADBD89100}"/>
              </a:ext>
            </a:extLst>
          </p:cNvPr>
          <p:cNvSpPr/>
          <p:nvPr/>
        </p:nvSpPr>
        <p:spPr>
          <a:xfrm>
            <a:off x="6009864" y="4668148"/>
            <a:ext cx="897835" cy="437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038E50FF-FB95-4389-90B3-BA87E817D8CC}"/>
              </a:ext>
            </a:extLst>
          </p:cNvPr>
          <p:cNvCxnSpPr>
            <a:cxnSpLocks/>
          </p:cNvCxnSpPr>
          <p:nvPr/>
        </p:nvCxnSpPr>
        <p:spPr>
          <a:xfrm>
            <a:off x="2852534" y="3265004"/>
            <a:ext cx="3157330" cy="1605170"/>
          </a:xfrm>
          <a:prstGeom prst="straightConnector1">
            <a:avLst/>
          </a:prstGeom>
          <a:ln w="28575">
            <a:solidFill>
              <a:srgbClr val="117EA7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CD608A36-90BB-4595-8A9B-A015C2D12B42}"/>
                  </a:ext>
                </a:extLst>
              </p:cNvPr>
              <p:cNvSpPr txBox="1"/>
              <p:nvPr/>
            </p:nvSpPr>
            <p:spPr>
              <a:xfrm>
                <a:off x="7368209" y="2173453"/>
                <a:ext cx="4427751" cy="338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000" b="0" i="0" smtClean="0">
                          <a:latin typeface="Cambria Math" panose="02040503050406030204" pitchFamily="18" charset="0"/>
                        </a:rPr>
                        <m:t>M</m:t>
                      </m:r>
                      <m:sSup>
                        <m:sSup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2+</m:t>
                          </m:r>
                        </m:sup>
                      </m:sSup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+2 </m:t>
                      </m:r>
                      <m:r>
                        <m:rPr>
                          <m:sty m:val="p"/>
                        </m:rPr>
                        <a:rPr lang="fr-FR" sz="2000" b="0" i="0" smtClean="0">
                          <a:latin typeface="Cambria Math" panose="02040503050406030204" pitchFamily="18" charset="0"/>
                        </a:rPr>
                        <m:t>O</m:t>
                      </m:r>
                      <m:sSup>
                        <m:sSup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fr-FR" sz="2000" b="0" i="0" smtClean="0">
                          <a:latin typeface="Cambria Math" panose="02040503050406030204" pitchFamily="18" charset="0"/>
                        </a:rPr>
                        <m:t>Mn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fr-FR" sz="2000" b="0" i="0" smtClean="0">
                                  <a:latin typeface="Cambria Math" panose="02040503050406030204" pitchFamily="18" charset="0"/>
                                </a:rPr>
                                <m:t>OH</m:t>
                              </m:r>
                            </m:e>
                          </m:d>
                        </m:e>
                        <m:sub>
                          <m: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CD608A36-90BB-4595-8A9B-A015C2D12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209" y="2173453"/>
                <a:ext cx="4427751" cy="338555"/>
              </a:xfrm>
              <a:prstGeom prst="rect">
                <a:avLst/>
              </a:prstGeom>
              <a:blipFill>
                <a:blip r:embed="rId4"/>
                <a:stretch>
                  <a:fillRect l="-964" t="-3636" b="-1454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ZoneTexte 22">
            <a:extLst>
              <a:ext uri="{FF2B5EF4-FFF2-40B4-BE49-F238E27FC236}">
                <a16:creationId xmlns:a16="http://schemas.microsoft.com/office/drawing/2014/main" id="{EF12B6D5-0379-429D-9647-7B70673B4D69}"/>
              </a:ext>
            </a:extLst>
          </p:cNvPr>
          <p:cNvSpPr txBox="1"/>
          <p:nvPr/>
        </p:nvSpPr>
        <p:spPr>
          <a:xfrm>
            <a:off x="7368209" y="1535008"/>
            <a:ext cx="2918043" cy="440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u="sng" dirty="0"/>
              <a:t>1</a:t>
            </a:r>
            <a:r>
              <a:rPr lang="fr-FR" sz="2000" b="1" u="sng" baseline="30000" dirty="0"/>
              <a:t>ère</a:t>
            </a:r>
            <a:r>
              <a:rPr lang="fr-FR" sz="2000" b="1" u="sng" dirty="0"/>
              <a:t> étape :</a:t>
            </a:r>
            <a:r>
              <a:rPr lang="fr-FR" sz="2000" b="1" dirty="0"/>
              <a:t> </a:t>
            </a:r>
            <a:r>
              <a:rPr lang="fr-FR" sz="2000" dirty="0"/>
              <a:t>milieu basique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3FBEC8B-038A-4A0E-91D6-F64FF1A3AC43}"/>
                  </a:ext>
                </a:extLst>
              </p:cNvPr>
              <p:cNvSpPr txBox="1"/>
              <p:nvPr/>
            </p:nvSpPr>
            <p:spPr>
              <a:xfrm>
                <a:off x="1280667" y="3179479"/>
                <a:ext cx="234872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3FBEC8B-038A-4A0E-91D6-F64FF1A3A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667" y="3179479"/>
                <a:ext cx="234872" cy="276999"/>
              </a:xfrm>
              <a:prstGeom prst="rect">
                <a:avLst/>
              </a:prstGeom>
              <a:blipFill>
                <a:blip r:embed="rId5"/>
                <a:stretch>
                  <a:fillRect l="-23077" r="-7692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2506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6FC8660-C100-405D-A8DA-B62E95773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t>4</a:t>
            </a:fld>
            <a:endParaRPr lang="fr-FR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39D40C15-FCA8-4729-AE40-3AF0CD2156F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361659" y="-647217"/>
            <a:ext cx="5745163" cy="7910513"/>
          </a:xfr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7B8ABF4-ABEA-4DEE-B950-9A6A803D8ED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5304" y="297277"/>
            <a:ext cx="10058400" cy="922337"/>
          </a:xfrm>
        </p:spPr>
        <p:txBody>
          <a:bodyPr/>
          <a:lstStyle/>
          <a:p>
            <a:pPr algn="r"/>
            <a:r>
              <a:rPr lang="fr-FR" dirty="0"/>
              <a:t>Diagramme E-pH simplifié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21482228-4E73-4CBB-901D-ECC186FCC564}"/>
              </a:ext>
            </a:extLst>
          </p:cNvPr>
          <p:cNvSpPr/>
          <p:nvPr/>
        </p:nvSpPr>
        <p:spPr>
          <a:xfrm>
            <a:off x="3379303" y="2146852"/>
            <a:ext cx="327991" cy="32799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167824B-5752-41FE-BB3E-342EEDB6E8EC}"/>
              </a:ext>
            </a:extLst>
          </p:cNvPr>
          <p:cNvSpPr/>
          <p:nvPr/>
        </p:nvSpPr>
        <p:spPr>
          <a:xfrm>
            <a:off x="6622773" y="3265004"/>
            <a:ext cx="327991" cy="32799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E07F556-3686-49BA-B28A-CEB8E4AD80FB}"/>
              </a:ext>
            </a:extLst>
          </p:cNvPr>
          <p:cNvSpPr/>
          <p:nvPr/>
        </p:nvSpPr>
        <p:spPr>
          <a:xfrm>
            <a:off x="6294782" y="3706328"/>
            <a:ext cx="327991" cy="32799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867DE208-0EDD-401E-9DCD-EDA5A7918403}"/>
              </a:ext>
            </a:extLst>
          </p:cNvPr>
          <p:cNvSpPr/>
          <p:nvPr/>
        </p:nvSpPr>
        <p:spPr>
          <a:xfrm>
            <a:off x="3556550" y="3101008"/>
            <a:ext cx="327991" cy="32799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621B3A77-7B8C-4466-8031-8D25B95BAC5D}"/>
              </a:ext>
            </a:extLst>
          </p:cNvPr>
          <p:cNvSpPr/>
          <p:nvPr/>
        </p:nvSpPr>
        <p:spPr>
          <a:xfrm>
            <a:off x="1060173" y="1277040"/>
            <a:ext cx="327991" cy="32799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31AAEF-6BED-4482-950C-93B977FFD794}"/>
              </a:ext>
            </a:extLst>
          </p:cNvPr>
          <p:cNvSpPr/>
          <p:nvPr/>
        </p:nvSpPr>
        <p:spPr>
          <a:xfrm>
            <a:off x="4452729" y="2037523"/>
            <a:ext cx="897835" cy="437320"/>
          </a:xfrm>
          <a:prstGeom prst="rect">
            <a:avLst/>
          </a:prstGeom>
          <a:solidFill>
            <a:srgbClr val="1CADE4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09C658-DC0C-4F79-9091-6CDADBD89100}"/>
              </a:ext>
            </a:extLst>
          </p:cNvPr>
          <p:cNvSpPr/>
          <p:nvPr/>
        </p:nvSpPr>
        <p:spPr>
          <a:xfrm>
            <a:off x="6009859" y="4668148"/>
            <a:ext cx="897835" cy="437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6DCC7692-F3D9-4359-8609-1648505F5702}"/>
              </a:ext>
            </a:extLst>
          </p:cNvPr>
          <p:cNvSpPr/>
          <p:nvPr/>
        </p:nvSpPr>
        <p:spPr>
          <a:xfrm>
            <a:off x="1366628" y="1996315"/>
            <a:ext cx="327991" cy="32799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1B7C83AE-05C2-4E1C-A44F-29AAA9532FB5}"/>
              </a:ext>
            </a:extLst>
          </p:cNvPr>
          <p:cNvSpPr/>
          <p:nvPr/>
        </p:nvSpPr>
        <p:spPr>
          <a:xfrm>
            <a:off x="1494178" y="2507559"/>
            <a:ext cx="503586" cy="32799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D83D457C-92A4-4230-BCBD-89260EB28D8D}"/>
                  </a:ext>
                </a:extLst>
              </p:cNvPr>
              <p:cNvSpPr txBox="1"/>
              <p:nvPr/>
            </p:nvSpPr>
            <p:spPr>
              <a:xfrm>
                <a:off x="6484190" y="2967005"/>
                <a:ext cx="34567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D83D457C-92A4-4230-BCBD-89260EB28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190" y="2967005"/>
                <a:ext cx="345672" cy="307777"/>
              </a:xfrm>
              <a:prstGeom prst="rect">
                <a:avLst/>
              </a:prstGeom>
              <a:blipFill>
                <a:blip r:embed="rId4"/>
                <a:stretch>
                  <a:fillRect l="-17857" r="-7143" b="-1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54A1846D-2FE3-4AF8-88DF-1C2DC1252316}"/>
                  </a:ext>
                </a:extLst>
              </p:cNvPr>
              <p:cNvSpPr txBox="1"/>
              <p:nvPr/>
            </p:nvSpPr>
            <p:spPr>
              <a:xfrm>
                <a:off x="6689763" y="3822794"/>
                <a:ext cx="52200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fr-FR" sz="2000" b="0" i="0" smtClean="0">
                          <a:latin typeface="Cambria Math" panose="02040503050406030204" pitchFamily="18" charset="0"/>
                        </a:rPr>
                        <m:t>O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54A1846D-2FE3-4AF8-88DF-1C2DC1252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9763" y="3822794"/>
                <a:ext cx="522002" cy="307777"/>
              </a:xfrm>
              <a:prstGeom prst="rect">
                <a:avLst/>
              </a:prstGeom>
              <a:blipFill>
                <a:blip r:embed="rId5"/>
                <a:stretch>
                  <a:fillRect l="-10465" r="-11628" b="-156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27FC97B8-FBE6-4952-8059-91B9A35A605D}"/>
              </a:ext>
            </a:extLst>
          </p:cNvPr>
          <p:cNvSpPr/>
          <p:nvPr/>
        </p:nvSpPr>
        <p:spPr>
          <a:xfrm>
            <a:off x="6454102" y="2950604"/>
            <a:ext cx="405848" cy="39531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1AD7B23-BA79-4099-8069-DE1145957967}"/>
              </a:ext>
            </a:extLst>
          </p:cNvPr>
          <p:cNvSpPr/>
          <p:nvPr/>
        </p:nvSpPr>
        <p:spPr>
          <a:xfrm>
            <a:off x="6689762" y="3812359"/>
            <a:ext cx="522001" cy="31821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BADE8FF-70E6-4B9E-91A7-E481C3F07E08}"/>
              </a:ext>
            </a:extLst>
          </p:cNvPr>
          <p:cNvSpPr txBox="1"/>
          <p:nvPr/>
        </p:nvSpPr>
        <p:spPr>
          <a:xfrm>
            <a:off x="5994398" y="1605031"/>
            <a:ext cx="2918043" cy="440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u="sng" dirty="0"/>
              <a:t>1</a:t>
            </a:r>
            <a:r>
              <a:rPr lang="fr-FR" sz="2000" b="1" u="sng" baseline="30000" dirty="0"/>
              <a:t>ère</a:t>
            </a:r>
            <a:r>
              <a:rPr lang="fr-FR" sz="2000" b="1" u="sng" dirty="0"/>
              <a:t> étape :</a:t>
            </a:r>
            <a:r>
              <a:rPr lang="fr-FR" sz="2000" b="1" dirty="0"/>
              <a:t> </a:t>
            </a:r>
            <a:r>
              <a:rPr lang="fr-FR" sz="2000" dirty="0"/>
              <a:t>milieu basique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38BC4253-C8B1-471B-873C-31165C69FE8D}"/>
                  </a:ext>
                </a:extLst>
              </p:cNvPr>
              <p:cNvSpPr txBox="1"/>
              <p:nvPr/>
            </p:nvSpPr>
            <p:spPr>
              <a:xfrm>
                <a:off x="5994398" y="2177005"/>
                <a:ext cx="615290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0" smtClean="0">
                          <a:latin typeface="Cambria Math" panose="02040503050406030204" pitchFamily="18" charset="0"/>
                        </a:rPr>
                        <m:t>4 </m:t>
                      </m:r>
                      <m:r>
                        <m:rPr>
                          <m:sty m:val="p"/>
                        </m:rPr>
                        <a:rPr lang="fr-FR" sz="2000" b="0" i="0" smtClean="0">
                          <a:latin typeface="Cambria Math" panose="02040503050406030204" pitchFamily="18" charset="0"/>
                        </a:rPr>
                        <m:t>Mn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fr-FR" sz="2000" b="0" i="0" smtClean="0">
                                  <a:latin typeface="Cambria Math" panose="02040503050406030204" pitchFamily="18" charset="0"/>
                                </a:rPr>
                                <m:t>OH</m:t>
                              </m:r>
                            </m:e>
                          </m:d>
                        </m:e>
                        <m:sub>
                          <m: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+2 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fr-FR" sz="2000" b="0" i="0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fr-FR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=4 </m:t>
                      </m:r>
                      <m:r>
                        <m:rPr>
                          <m:sty m:val="p"/>
                        </m:rPr>
                        <a:rPr lang="fr-FR" sz="2000" b="0" i="0" smtClean="0">
                          <a:latin typeface="Cambria Math" panose="02040503050406030204" pitchFamily="18" charset="0"/>
                        </a:rPr>
                        <m:t>Mn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fr-FR" sz="2000" b="0" i="0" smtClean="0">
                                  <a:latin typeface="Cambria Math" panose="02040503050406030204" pitchFamily="18" charset="0"/>
                                </a:rPr>
                                <m:t>OH</m:t>
                              </m:r>
                            </m:e>
                          </m:d>
                        </m:e>
                        <m:sub>
                          <m: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38BC4253-C8B1-471B-873C-31165C69F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398" y="2177005"/>
                <a:ext cx="6152903" cy="307777"/>
              </a:xfrm>
              <a:prstGeom prst="rect">
                <a:avLst/>
              </a:prstGeom>
              <a:blipFill>
                <a:blip r:embed="rId6"/>
                <a:stretch>
                  <a:fillRect l="-99" b="-235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88D37956-35A5-4F83-81E9-7090EE02B065}"/>
                  </a:ext>
                </a:extLst>
              </p:cNvPr>
              <p:cNvSpPr txBox="1"/>
              <p:nvPr/>
            </p:nvSpPr>
            <p:spPr>
              <a:xfrm>
                <a:off x="1280667" y="3179479"/>
                <a:ext cx="234872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88D37956-35A5-4F83-81E9-7090EE02B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667" y="3179479"/>
                <a:ext cx="234872" cy="276999"/>
              </a:xfrm>
              <a:prstGeom prst="rect">
                <a:avLst/>
              </a:prstGeom>
              <a:blipFill>
                <a:blip r:embed="rId7"/>
                <a:stretch>
                  <a:fillRect l="-23077" r="-7692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2903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6FC8660-C100-405D-A8DA-B62E95773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t>5</a:t>
            </a:fld>
            <a:endParaRPr lang="fr-FR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39D40C15-FCA8-4729-AE40-3AF0CD2156F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361659" y="-647217"/>
            <a:ext cx="5745163" cy="7910513"/>
          </a:xfr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7B8ABF4-ABEA-4DEE-B950-9A6A803D8ED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5304" y="297277"/>
            <a:ext cx="10058400" cy="922337"/>
          </a:xfrm>
        </p:spPr>
        <p:txBody>
          <a:bodyPr/>
          <a:lstStyle/>
          <a:p>
            <a:pPr algn="r"/>
            <a:r>
              <a:rPr lang="fr-FR" dirty="0"/>
              <a:t>Diagramme E-pH simplifié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21482228-4E73-4CBB-901D-ECC186FCC564}"/>
              </a:ext>
            </a:extLst>
          </p:cNvPr>
          <p:cNvSpPr/>
          <p:nvPr/>
        </p:nvSpPr>
        <p:spPr>
          <a:xfrm>
            <a:off x="3379303" y="2146852"/>
            <a:ext cx="327991" cy="32799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167824B-5752-41FE-BB3E-342EEDB6E8EC}"/>
              </a:ext>
            </a:extLst>
          </p:cNvPr>
          <p:cNvSpPr/>
          <p:nvPr/>
        </p:nvSpPr>
        <p:spPr>
          <a:xfrm>
            <a:off x="6622773" y="3265004"/>
            <a:ext cx="327991" cy="32799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E07F556-3686-49BA-B28A-CEB8E4AD80FB}"/>
              </a:ext>
            </a:extLst>
          </p:cNvPr>
          <p:cNvSpPr/>
          <p:nvPr/>
        </p:nvSpPr>
        <p:spPr>
          <a:xfrm>
            <a:off x="6294782" y="3706328"/>
            <a:ext cx="327991" cy="32799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867DE208-0EDD-401E-9DCD-EDA5A7918403}"/>
              </a:ext>
            </a:extLst>
          </p:cNvPr>
          <p:cNvSpPr/>
          <p:nvPr/>
        </p:nvSpPr>
        <p:spPr>
          <a:xfrm>
            <a:off x="3556550" y="3101008"/>
            <a:ext cx="327991" cy="32799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621B3A77-7B8C-4466-8031-8D25B95BAC5D}"/>
              </a:ext>
            </a:extLst>
          </p:cNvPr>
          <p:cNvSpPr/>
          <p:nvPr/>
        </p:nvSpPr>
        <p:spPr>
          <a:xfrm>
            <a:off x="1060173" y="1277040"/>
            <a:ext cx="327991" cy="32799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BADE8FF-70E6-4B9E-91A7-E481C3F07E08}"/>
              </a:ext>
            </a:extLst>
          </p:cNvPr>
          <p:cNvSpPr txBox="1"/>
          <p:nvPr/>
        </p:nvSpPr>
        <p:spPr>
          <a:xfrm>
            <a:off x="6570868" y="1605031"/>
            <a:ext cx="39453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u="sng" dirty="0"/>
              <a:t>2</a:t>
            </a:r>
            <a:r>
              <a:rPr lang="fr-FR" sz="2000" b="1" u="sng" baseline="30000" dirty="0"/>
              <a:t>ème</a:t>
            </a:r>
            <a:r>
              <a:rPr lang="fr-FR" sz="2000" b="1" u="sng" dirty="0"/>
              <a:t> étape :</a:t>
            </a:r>
            <a:r>
              <a:rPr lang="fr-FR" sz="2000" b="1" dirty="0"/>
              <a:t> </a:t>
            </a:r>
            <a:r>
              <a:rPr lang="fr-FR" sz="2000" dirty="0"/>
              <a:t>passage en milieu acide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38BC4253-C8B1-471B-873C-31165C69FE8D}"/>
                  </a:ext>
                </a:extLst>
              </p:cNvPr>
              <p:cNvSpPr txBox="1"/>
              <p:nvPr/>
            </p:nvSpPr>
            <p:spPr>
              <a:xfrm>
                <a:off x="6570868" y="2177005"/>
                <a:ext cx="5509778" cy="343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000" b="0" i="0" smtClean="0">
                          <a:latin typeface="Cambria Math" panose="02040503050406030204" pitchFamily="18" charset="0"/>
                        </a:rPr>
                        <m:t>Mn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fr-FR" sz="2000" b="0" i="0" smtClean="0">
                                  <a:latin typeface="Cambria Math" panose="02040503050406030204" pitchFamily="18" charset="0"/>
                                </a:rPr>
                                <m:t>OH</m:t>
                              </m:r>
                            </m:e>
                          </m:d>
                        </m:e>
                        <m:sub>
                          <m: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000" b="0" i="0" smtClean="0">
                          <a:latin typeface="Cambria Math" panose="02040503050406030204" pitchFamily="18" charset="0"/>
                        </a:rPr>
                        <m:t>3 </m:t>
                      </m:r>
                      <m:sSup>
                        <m:sSup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fr-FR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  <m:r>
                        <a:rPr lang="fr-FR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Mn</m:t>
                          </m:r>
                        </m:e>
                        <m:sup>
                          <m: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3+</m:t>
                          </m:r>
                        </m:sup>
                      </m:sSup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  <m:r>
                        <a:rPr lang="fr-FR" sz="2000" b="0" i="0" smtClean="0"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fr-FR" sz="2000" dirty="0"/>
              </a:p>
            </p:txBody>
          </p:sp>
        </mc:Choice>
        <mc:Fallback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38BC4253-C8B1-471B-873C-31165C69F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868" y="2177005"/>
                <a:ext cx="5509778" cy="343556"/>
              </a:xfrm>
              <a:prstGeom prst="rect">
                <a:avLst/>
              </a:prstGeom>
              <a:blipFill>
                <a:blip r:embed="rId4"/>
                <a:stretch>
                  <a:fillRect l="-664" r="-442" b="-285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74317425-AF27-4F53-9E79-D1F7AA782A02}"/>
              </a:ext>
            </a:extLst>
          </p:cNvPr>
          <p:cNvSpPr/>
          <p:nvPr/>
        </p:nvSpPr>
        <p:spPr>
          <a:xfrm>
            <a:off x="4452729" y="2037523"/>
            <a:ext cx="897835" cy="43732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3CEAF6-644A-4118-B5A6-73F8D2CD4EEB}"/>
              </a:ext>
            </a:extLst>
          </p:cNvPr>
          <p:cNvSpPr/>
          <p:nvPr/>
        </p:nvSpPr>
        <p:spPr>
          <a:xfrm>
            <a:off x="1540565" y="1038985"/>
            <a:ext cx="605122" cy="437320"/>
          </a:xfrm>
          <a:prstGeom prst="rect">
            <a:avLst/>
          </a:prstGeom>
          <a:solidFill>
            <a:srgbClr val="1CADE4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4E28CB4E-A220-4B5D-9B9E-B308FA08FDBB}"/>
              </a:ext>
            </a:extLst>
          </p:cNvPr>
          <p:cNvCxnSpPr>
            <a:cxnSpLocks/>
            <a:stCxn id="16" idx="1"/>
            <a:endCxn id="17" idx="3"/>
          </p:cNvCxnSpPr>
          <p:nvPr/>
        </p:nvCxnSpPr>
        <p:spPr>
          <a:xfrm flipH="1" flipV="1">
            <a:off x="2145687" y="1257645"/>
            <a:ext cx="2307042" cy="998538"/>
          </a:xfrm>
          <a:prstGeom prst="straightConnector1">
            <a:avLst/>
          </a:prstGeom>
          <a:ln w="28575">
            <a:solidFill>
              <a:srgbClr val="117EA7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34268972-C2F0-4345-86DD-9D460426DBA0}"/>
                  </a:ext>
                </a:extLst>
              </p:cNvPr>
              <p:cNvSpPr txBox="1"/>
              <p:nvPr/>
            </p:nvSpPr>
            <p:spPr>
              <a:xfrm>
                <a:off x="1280667" y="3179479"/>
                <a:ext cx="234872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34268972-C2F0-4345-86DD-9D460426D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667" y="3179479"/>
                <a:ext cx="234872" cy="276999"/>
              </a:xfrm>
              <a:prstGeom prst="rect">
                <a:avLst/>
              </a:prstGeom>
              <a:blipFill>
                <a:blip r:embed="rId5"/>
                <a:stretch>
                  <a:fillRect l="-23077" r="-7692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6238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6FC8660-C100-405D-A8DA-B62E95773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t>6</a:t>
            </a:fld>
            <a:endParaRPr lang="fr-FR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39D40C15-FCA8-4729-AE40-3AF0CD2156F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361659" y="-647217"/>
            <a:ext cx="5745163" cy="7910513"/>
          </a:xfr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7B8ABF4-ABEA-4DEE-B950-9A6A803D8ED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5304" y="297277"/>
            <a:ext cx="10058400" cy="922337"/>
          </a:xfrm>
        </p:spPr>
        <p:txBody>
          <a:bodyPr/>
          <a:lstStyle/>
          <a:p>
            <a:pPr algn="r"/>
            <a:r>
              <a:rPr lang="fr-FR" dirty="0"/>
              <a:t>Diagramme E-pH simplifié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21482228-4E73-4CBB-901D-ECC186FCC564}"/>
              </a:ext>
            </a:extLst>
          </p:cNvPr>
          <p:cNvSpPr/>
          <p:nvPr/>
        </p:nvSpPr>
        <p:spPr>
          <a:xfrm>
            <a:off x="3379303" y="2146852"/>
            <a:ext cx="327991" cy="32799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167824B-5752-41FE-BB3E-342EEDB6E8EC}"/>
              </a:ext>
            </a:extLst>
          </p:cNvPr>
          <p:cNvSpPr/>
          <p:nvPr/>
        </p:nvSpPr>
        <p:spPr>
          <a:xfrm>
            <a:off x="6622773" y="3265004"/>
            <a:ext cx="327991" cy="32799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E07F556-3686-49BA-B28A-CEB8E4AD80FB}"/>
              </a:ext>
            </a:extLst>
          </p:cNvPr>
          <p:cNvSpPr/>
          <p:nvPr/>
        </p:nvSpPr>
        <p:spPr>
          <a:xfrm>
            <a:off x="6294782" y="3706328"/>
            <a:ext cx="327991" cy="32799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867DE208-0EDD-401E-9DCD-EDA5A7918403}"/>
              </a:ext>
            </a:extLst>
          </p:cNvPr>
          <p:cNvSpPr/>
          <p:nvPr/>
        </p:nvSpPr>
        <p:spPr>
          <a:xfrm>
            <a:off x="3556550" y="3101008"/>
            <a:ext cx="327991" cy="32799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621B3A77-7B8C-4466-8031-8D25B95BAC5D}"/>
              </a:ext>
            </a:extLst>
          </p:cNvPr>
          <p:cNvSpPr/>
          <p:nvPr/>
        </p:nvSpPr>
        <p:spPr>
          <a:xfrm>
            <a:off x="1060173" y="1277040"/>
            <a:ext cx="327991" cy="32799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BADE8FF-70E6-4B9E-91A7-E481C3F07E08}"/>
              </a:ext>
            </a:extLst>
          </p:cNvPr>
          <p:cNvSpPr txBox="1"/>
          <p:nvPr/>
        </p:nvSpPr>
        <p:spPr>
          <a:xfrm>
            <a:off x="6362149" y="1605031"/>
            <a:ext cx="4461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u="sng" dirty="0"/>
              <a:t>3</a:t>
            </a:r>
            <a:r>
              <a:rPr lang="fr-FR" sz="2000" b="1" u="sng" baseline="30000" dirty="0"/>
              <a:t>ème</a:t>
            </a:r>
            <a:r>
              <a:rPr lang="fr-FR" sz="2000" b="1" u="sng" dirty="0"/>
              <a:t> étape :</a:t>
            </a:r>
            <a:r>
              <a:rPr lang="fr-FR" sz="2000" b="1" dirty="0"/>
              <a:t> </a:t>
            </a:r>
            <a:r>
              <a:rPr lang="fr-FR" sz="2000" dirty="0"/>
              <a:t>réduction par les ions iodure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38BC4253-C8B1-471B-873C-31165C69FE8D}"/>
                  </a:ext>
                </a:extLst>
              </p:cNvPr>
              <p:cNvSpPr txBox="1"/>
              <p:nvPr/>
            </p:nvSpPr>
            <p:spPr>
              <a:xfrm>
                <a:off x="6362149" y="2082781"/>
                <a:ext cx="552362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0" smtClean="0">
                          <a:latin typeface="Cambria Math" panose="02040503050406030204" pitchFamily="18" charset="0"/>
                        </a:rPr>
                        <m:t>2 </m:t>
                      </m:r>
                      <m:sSup>
                        <m:sSup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Mn</m:t>
                          </m:r>
                        </m:e>
                        <m:sup>
                          <m: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3+</m:t>
                          </m:r>
                        </m:sup>
                      </m:sSup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+2 </m:t>
                      </m:r>
                      <m:sSup>
                        <m:sSup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p>
                          <m: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fr-FR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=2 </m:t>
                      </m:r>
                      <m:r>
                        <m:rPr>
                          <m:sty m:val="p"/>
                        </m:rPr>
                        <a:rPr lang="fr-FR" sz="2000" b="0" i="0" smtClean="0">
                          <a:latin typeface="Cambria Math" panose="02040503050406030204" pitchFamily="18" charset="0"/>
                        </a:rPr>
                        <m:t>M</m:t>
                      </m:r>
                      <m:sSup>
                        <m:sSup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2+</m:t>
                          </m:r>
                        </m:sup>
                      </m:sSup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38BC4253-C8B1-471B-873C-31165C69F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2149" y="2082781"/>
                <a:ext cx="5523627" cy="307777"/>
              </a:xfrm>
              <a:prstGeom prst="rect">
                <a:avLst/>
              </a:prstGeom>
              <a:blipFill>
                <a:blip r:embed="rId4"/>
                <a:stretch>
                  <a:fillRect l="-331" t="-4000" b="-2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1907EAC4-DE01-43E3-A9EE-64C5266646AF}"/>
              </a:ext>
            </a:extLst>
          </p:cNvPr>
          <p:cNvSpPr/>
          <p:nvPr/>
        </p:nvSpPr>
        <p:spPr>
          <a:xfrm>
            <a:off x="1564928" y="1079499"/>
            <a:ext cx="580751" cy="3279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BFCAF70-ADCE-40FF-8265-7CBF3C1F2087}"/>
              </a:ext>
            </a:extLst>
          </p:cNvPr>
          <p:cNvSpPr/>
          <p:nvPr/>
        </p:nvSpPr>
        <p:spPr>
          <a:xfrm>
            <a:off x="2269431" y="3049899"/>
            <a:ext cx="615541" cy="327992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76ACE3-0006-4BFE-BD4C-F35733F7C508}"/>
              </a:ext>
            </a:extLst>
          </p:cNvPr>
          <p:cNvSpPr/>
          <p:nvPr/>
        </p:nvSpPr>
        <p:spPr>
          <a:xfrm>
            <a:off x="1817886" y="3532393"/>
            <a:ext cx="327992" cy="327991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CF16BD03-16B7-4DEB-AEA1-6B46ADCEA2C2}"/>
                  </a:ext>
                </a:extLst>
              </p:cNvPr>
              <p:cNvSpPr txBox="1"/>
              <p:nvPr/>
            </p:nvSpPr>
            <p:spPr>
              <a:xfrm>
                <a:off x="1280667" y="3179479"/>
                <a:ext cx="234872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CF16BD03-16B7-4DEB-AEA1-6B46ADCEA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667" y="3179479"/>
                <a:ext cx="234872" cy="276999"/>
              </a:xfrm>
              <a:prstGeom prst="rect">
                <a:avLst/>
              </a:prstGeom>
              <a:blipFill>
                <a:blip r:embed="rId5"/>
                <a:stretch>
                  <a:fillRect l="-23077" r="-7692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AA3CE4EA-DC5E-4FD4-8E16-F349955ECED4}"/>
              </a:ext>
            </a:extLst>
          </p:cNvPr>
          <p:cNvSpPr/>
          <p:nvPr/>
        </p:nvSpPr>
        <p:spPr>
          <a:xfrm>
            <a:off x="1243382" y="3179479"/>
            <a:ext cx="327991" cy="327991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796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4C842F03-4754-480C-AC44-611EC83A1C8E}"/>
              </a:ext>
            </a:extLst>
          </p:cNvPr>
          <p:cNvGrpSpPr/>
          <p:nvPr/>
        </p:nvGrpSpPr>
        <p:grpSpPr>
          <a:xfrm>
            <a:off x="5423587" y="2090565"/>
            <a:ext cx="2748485" cy="3092858"/>
            <a:chOff x="5357191" y="2049920"/>
            <a:chExt cx="2748485" cy="374184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ZoneTexte 7">
                  <a:extLst>
                    <a:ext uri="{FF2B5EF4-FFF2-40B4-BE49-F238E27FC236}">
                      <a16:creationId xmlns:a16="http://schemas.microsoft.com/office/drawing/2014/main" id="{B6FB15D2-0857-400E-8FAB-CF3A263F6ED4}"/>
                    </a:ext>
                  </a:extLst>
                </p:cNvPr>
                <p:cNvSpPr txBox="1"/>
                <p:nvPr/>
              </p:nvSpPr>
              <p:spPr>
                <a:xfrm>
                  <a:off x="5357191" y="2049920"/>
                  <a:ext cx="2748485" cy="146011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fr-FR" b="0" i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Sup>
                          <m:sSubSupPr>
                            <m:ctrlPr>
                              <a:rPr lang="fr-FR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O</m:t>
                            </m:r>
                          </m:e>
                          <m:sub>
                            <m:r>
                              <a:rPr lang="fr-FR" b="0" i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fr-FR" b="0" i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3−</m:t>
                            </m:r>
                          </m:sup>
                        </m:sSubSup>
                        <m:r>
                          <a:rPr lang="fr-FR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fr-FR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𝑎𝑞</m:t>
                            </m:r>
                          </m:e>
                        </m:d>
                      </m:oMath>
                    </m:oMathPara>
                  </a14:m>
                  <a:endParaRPr lang="fr-FR" i="1" dirty="0">
                    <a:solidFill>
                      <a:schemeClr val="tx2"/>
                    </a:solidFill>
                  </a:endParaRPr>
                </a:p>
                <a:p>
                  <a:pPr algn="r"/>
                  <a:endParaRPr lang="fr-FR" i="1" dirty="0">
                    <a:solidFill>
                      <a:schemeClr val="tx2"/>
                    </a:solidFill>
                  </a:endParaRPr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 b="0" i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thio</m:t>
                            </m:r>
                          </m:sub>
                        </m:sSub>
                        <m:r>
                          <a:rPr lang="fr-FR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fr-FR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fr-FR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fr-FR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.10</m:t>
                            </m:r>
                          </m:e>
                          <m:sup>
                            <m:r>
                              <a:rPr lang="fr-FR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fr-FR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mol</m:t>
                        </m:r>
                        <m:r>
                          <a:rPr lang="fr-FR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sSup>
                          <m:sSupPr>
                            <m:ctrlPr>
                              <a:rPr lang="fr-FR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  <m:sup>
                            <m:r>
                              <a:rPr lang="fr-FR" b="0" i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fr-FR" dirty="0">
                    <a:solidFill>
                      <a:schemeClr val="tx2"/>
                    </a:solidFill>
                  </a:endParaRPr>
                </a:p>
                <a:p>
                  <a:pPr algn="r"/>
                  <a:endParaRPr lang="fr-FR" dirty="0">
                    <a:solidFill>
                      <a:schemeClr val="tx2"/>
                    </a:solidFill>
                  </a:endParaRPr>
                </a:p>
              </p:txBody>
            </p:sp>
          </mc:Choice>
          <mc:Fallback>
            <p:sp>
              <p:nvSpPr>
                <p:cNvPr id="8" name="ZoneTexte 7">
                  <a:extLst>
                    <a:ext uri="{FF2B5EF4-FFF2-40B4-BE49-F238E27FC236}">
                      <a16:creationId xmlns:a16="http://schemas.microsoft.com/office/drawing/2014/main" id="{B6FB15D2-0857-400E-8FAB-CF3A263F6E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7191" y="2049920"/>
                  <a:ext cx="2748485" cy="146011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ZoneTexte 8">
                  <a:extLst>
                    <a:ext uri="{FF2B5EF4-FFF2-40B4-BE49-F238E27FC236}">
                      <a16:creationId xmlns:a16="http://schemas.microsoft.com/office/drawing/2014/main" id="{C8997171-CFA2-422A-B5ED-1565B1FB18EC}"/>
                    </a:ext>
                  </a:extLst>
                </p:cNvPr>
                <p:cNvSpPr txBox="1"/>
                <p:nvPr/>
              </p:nvSpPr>
              <p:spPr>
                <a:xfrm>
                  <a:off x="5952895" y="4714549"/>
                  <a:ext cx="2009676" cy="107721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b="0" i="0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fr-FR" b="0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fr-FR" b="0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𝑎𝑞</m:t>
                            </m:r>
                          </m:e>
                        </m:d>
                      </m:oMath>
                    </m:oMathPara>
                  </a14:m>
                  <a:endParaRPr lang="fr-FR" b="0" i="1" dirty="0">
                    <a:solidFill>
                      <a:schemeClr val="tx2"/>
                    </a:solidFill>
                    <a:latin typeface="Cambria Math" panose="02040503050406030204" pitchFamily="18" charset="0"/>
                  </a:endParaRPr>
                </a:p>
                <a:p>
                  <a:pPr algn="r"/>
                  <a:endParaRPr lang="fr-FR" sz="500" b="0" i="1" dirty="0">
                    <a:solidFill>
                      <a:schemeClr val="tx2"/>
                    </a:solidFill>
                    <a:latin typeface="Cambria Math" panose="02040503050406030204" pitchFamily="18" charset="0"/>
                  </a:endParaRPr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FR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=50,0 </m:t>
                        </m:r>
                        <m:r>
                          <m:rPr>
                            <m:sty m:val="p"/>
                          </m:rPr>
                          <a:rPr lang="fr-FR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mL</m:t>
                        </m:r>
                      </m:oMath>
                    </m:oMathPara>
                  </a14:m>
                  <a:endParaRPr lang="fr-FR" b="0" dirty="0">
                    <a:solidFill>
                      <a:schemeClr val="tx2"/>
                    </a:solidFill>
                  </a:endParaRPr>
                </a:p>
                <a:p>
                  <a:pPr algn="r"/>
                  <a:endParaRPr lang="fr-FR" sz="500" dirty="0">
                    <a:solidFill>
                      <a:schemeClr val="tx2"/>
                    </a:solidFill>
                  </a:endParaRPr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fr-FR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e>
                              <m:sub>
                                <m:r>
                                  <a:rPr lang="fr-FR" b="0" i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fr-FR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fr-FR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</m:e>
                              <m:sub>
                                <m:r>
                                  <a:rPr lang="fr-FR" b="0" i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fr-FR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ZoneTexte 8">
                  <a:extLst>
                    <a:ext uri="{FF2B5EF4-FFF2-40B4-BE49-F238E27FC236}">
                      <a16:creationId xmlns:a16="http://schemas.microsoft.com/office/drawing/2014/main" id="{C8997171-CFA2-422A-B5ED-1565B1FB18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2895" y="4714549"/>
                  <a:ext cx="2009676" cy="1077218"/>
                </a:xfrm>
                <a:prstGeom prst="rect">
                  <a:avLst/>
                </a:prstGeom>
                <a:blipFill>
                  <a:blip r:embed="rId3"/>
                  <a:stretch>
                    <a:fillRect b="-1986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Titre 2">
            <a:extLst>
              <a:ext uri="{FF2B5EF4-FFF2-40B4-BE49-F238E27FC236}">
                <a16:creationId xmlns:a16="http://schemas.microsoft.com/office/drawing/2014/main" id="{2EBA85FE-F073-486F-8EEF-8FE0F073E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Dosage </a:t>
            </a:r>
            <a:r>
              <a:rPr lang="fr-FR" dirty="0" err="1"/>
              <a:t>iodométrique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948592D-3AFF-4E13-989B-575F820D0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t>7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071062C-5969-42BA-87CB-9FF05CD8CECD}"/>
              </a:ext>
            </a:extLst>
          </p:cNvPr>
          <p:cNvSpPr txBox="1"/>
          <p:nvPr/>
        </p:nvSpPr>
        <p:spPr>
          <a:xfrm>
            <a:off x="351201" y="3079854"/>
            <a:ext cx="5668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u="sng" dirty="0"/>
              <a:t>4</a:t>
            </a:r>
            <a:r>
              <a:rPr lang="fr-FR" sz="2000" b="1" u="sng" baseline="30000" dirty="0"/>
              <a:t>ème</a:t>
            </a:r>
            <a:r>
              <a:rPr lang="fr-FR" sz="2000" b="1" u="sng" dirty="0"/>
              <a:t> étape :</a:t>
            </a:r>
            <a:r>
              <a:rPr lang="fr-FR" sz="2000" b="1" dirty="0"/>
              <a:t> </a:t>
            </a:r>
            <a:r>
              <a:rPr lang="fr-FR" sz="2000" dirty="0"/>
              <a:t>dosage du diiode par les ions thiosulfate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E3DAF17C-3F8C-47AD-81C6-03B951A7FD7B}"/>
                  </a:ext>
                </a:extLst>
              </p:cNvPr>
              <p:cNvSpPr txBox="1"/>
              <p:nvPr/>
            </p:nvSpPr>
            <p:spPr>
              <a:xfrm>
                <a:off x="546224" y="3429000"/>
                <a:ext cx="4875309" cy="3138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000" b="0" i="0" smtClean="0">
                          <a:latin typeface="Cambria Math" panose="02040503050406030204" pitchFamily="18" charset="0"/>
                        </a:rPr>
                        <m:t>2 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2−</m:t>
                          </m:r>
                        </m:sup>
                      </m:sSubSup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=2 </m:t>
                      </m:r>
                      <m:sSup>
                        <m:sSup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p>
                          <m: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Sup>
                        <m:sSubSup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2−</m:t>
                          </m:r>
                        </m:sup>
                      </m:sSubSup>
                      <m:r>
                        <a:rPr lang="fr-FR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E3DAF17C-3F8C-47AD-81C6-03B951A7F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24" y="3429000"/>
                <a:ext cx="4875309" cy="313804"/>
              </a:xfrm>
              <a:prstGeom prst="rect">
                <a:avLst/>
              </a:prstGeom>
              <a:blipFill>
                <a:blip r:embed="rId4"/>
                <a:stretch>
                  <a:fillRect l="-626" t="-3922" b="-235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e 9">
            <a:extLst>
              <a:ext uri="{FF2B5EF4-FFF2-40B4-BE49-F238E27FC236}">
                <a16:creationId xmlns:a16="http://schemas.microsoft.com/office/drawing/2014/main" id="{81625541-A7A1-4861-80F6-1D54E6B5E4B4}"/>
              </a:ext>
            </a:extLst>
          </p:cNvPr>
          <p:cNvGrpSpPr/>
          <p:nvPr/>
        </p:nvGrpSpPr>
        <p:grpSpPr>
          <a:xfrm flipH="1">
            <a:off x="8145371" y="1455944"/>
            <a:ext cx="2658464" cy="4796045"/>
            <a:chOff x="1963271" y="3034947"/>
            <a:chExt cx="1598220" cy="2671369"/>
          </a:xfrm>
        </p:grpSpPr>
        <p:grpSp>
          <p:nvGrpSpPr>
            <p:cNvPr id="11" name="Grouper 836">
              <a:extLst>
                <a:ext uri="{FF2B5EF4-FFF2-40B4-BE49-F238E27FC236}">
                  <a16:creationId xmlns:a16="http://schemas.microsoft.com/office/drawing/2014/main" id="{AC424977-B446-4BD9-AE1C-C0E9C1853401}"/>
                </a:ext>
              </a:extLst>
            </p:cNvPr>
            <p:cNvGrpSpPr/>
            <p:nvPr/>
          </p:nvGrpSpPr>
          <p:grpSpPr>
            <a:xfrm>
              <a:off x="1963271" y="3105991"/>
              <a:ext cx="1598220" cy="2600325"/>
              <a:chOff x="0" y="0"/>
              <a:chExt cx="1278890" cy="2600325"/>
            </a:xfrm>
          </p:grpSpPr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6652B2FA-0410-43DA-9227-28E721C20886}"/>
                  </a:ext>
                </a:extLst>
              </p:cNvPr>
              <p:cNvCxnSpPr/>
              <p:nvPr/>
            </p:nvCxnSpPr>
            <p:spPr>
              <a:xfrm>
                <a:off x="0" y="0"/>
                <a:ext cx="33020" cy="2600325"/>
              </a:xfrm>
              <a:prstGeom prst="line">
                <a:avLst/>
              </a:prstGeom>
              <a:ln w="38100" cmpd="sng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18790D89-F31E-41F4-9E15-6332C95577ED}"/>
                  </a:ext>
                </a:extLst>
              </p:cNvPr>
              <p:cNvCxnSpPr/>
              <p:nvPr/>
            </p:nvCxnSpPr>
            <p:spPr>
              <a:xfrm flipH="1">
                <a:off x="12700" y="2600325"/>
                <a:ext cx="1266190" cy="0"/>
              </a:xfrm>
              <a:prstGeom prst="line">
                <a:avLst/>
              </a:prstGeom>
              <a:ln w="38100" cmpd="sng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er 45">
              <a:extLst>
                <a:ext uri="{FF2B5EF4-FFF2-40B4-BE49-F238E27FC236}">
                  <a16:creationId xmlns:a16="http://schemas.microsoft.com/office/drawing/2014/main" id="{772A6DC0-FC5A-4703-AAE9-1B0DD8CB6B06}"/>
                </a:ext>
              </a:extLst>
            </p:cNvPr>
            <p:cNvGrpSpPr/>
            <p:nvPr/>
          </p:nvGrpSpPr>
          <p:grpSpPr>
            <a:xfrm>
              <a:off x="2367056" y="5283911"/>
              <a:ext cx="1143000" cy="363855"/>
              <a:chOff x="0" y="0"/>
              <a:chExt cx="1143000" cy="363855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2D4145D-AA51-498E-8282-706A31391665}"/>
                  </a:ext>
                </a:extLst>
              </p:cNvPr>
              <p:cNvSpPr/>
              <p:nvPr/>
            </p:nvSpPr>
            <p:spPr>
              <a:xfrm>
                <a:off x="0" y="0"/>
                <a:ext cx="1143000" cy="363855"/>
              </a:xfrm>
              <a:prstGeom prst="rect">
                <a:avLst/>
              </a:prstGeom>
              <a:solidFill>
                <a:srgbClr val="BFBFB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46" name="Ellipse 45">
                <a:extLst>
                  <a:ext uri="{FF2B5EF4-FFF2-40B4-BE49-F238E27FC236}">
                    <a16:creationId xmlns:a16="http://schemas.microsoft.com/office/drawing/2014/main" id="{45993AB6-6732-469E-8B7C-105B99AC3ACA}"/>
                  </a:ext>
                </a:extLst>
              </p:cNvPr>
              <p:cNvSpPr/>
              <p:nvPr/>
            </p:nvSpPr>
            <p:spPr>
              <a:xfrm>
                <a:off x="114300" y="114300"/>
                <a:ext cx="114300" cy="1352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grpSp>
          <p:nvGrpSpPr>
            <p:cNvPr id="13" name="Grouper 444">
              <a:extLst>
                <a:ext uri="{FF2B5EF4-FFF2-40B4-BE49-F238E27FC236}">
                  <a16:creationId xmlns:a16="http://schemas.microsoft.com/office/drawing/2014/main" id="{4E620200-F466-4C24-971A-E2E36AD22D4C}"/>
                </a:ext>
              </a:extLst>
            </p:cNvPr>
            <p:cNvGrpSpPr/>
            <p:nvPr/>
          </p:nvGrpSpPr>
          <p:grpSpPr>
            <a:xfrm>
              <a:off x="2652806" y="4459681"/>
              <a:ext cx="571500" cy="824230"/>
              <a:chOff x="-421" y="0"/>
              <a:chExt cx="571921" cy="824230"/>
            </a:xfrm>
          </p:grpSpPr>
          <p:sp>
            <p:nvSpPr>
              <p:cNvPr id="41" name="Arrondir un rectangle avec un coin du même côté 49">
                <a:extLst>
                  <a:ext uri="{FF2B5EF4-FFF2-40B4-BE49-F238E27FC236}">
                    <a16:creationId xmlns:a16="http://schemas.microsoft.com/office/drawing/2014/main" id="{D64E2074-E3A6-4C91-9B56-AAC15B21D9F0}"/>
                  </a:ext>
                </a:extLst>
              </p:cNvPr>
              <p:cNvSpPr/>
              <p:nvPr/>
            </p:nvSpPr>
            <p:spPr>
              <a:xfrm rot="10800000">
                <a:off x="-421" y="481330"/>
                <a:ext cx="571500" cy="342900"/>
              </a:xfrm>
              <a:prstGeom prst="round2Same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grpSp>
            <p:nvGrpSpPr>
              <p:cNvPr id="42" name="Grouper 441">
                <a:extLst>
                  <a:ext uri="{FF2B5EF4-FFF2-40B4-BE49-F238E27FC236}">
                    <a16:creationId xmlns:a16="http://schemas.microsoft.com/office/drawing/2014/main" id="{6C5809F6-D03A-4A21-9BA3-CAAB0DAC5A46}"/>
                  </a:ext>
                </a:extLst>
              </p:cNvPr>
              <p:cNvGrpSpPr/>
              <p:nvPr/>
            </p:nvGrpSpPr>
            <p:grpSpPr>
              <a:xfrm>
                <a:off x="0" y="0"/>
                <a:ext cx="571500" cy="824230"/>
                <a:chOff x="0" y="0"/>
                <a:chExt cx="571500" cy="824230"/>
              </a:xfrm>
            </p:grpSpPr>
            <p:sp>
              <p:nvSpPr>
                <p:cNvPr id="43" name="Arrondir un rectangle avec un coin du même côté 442">
                  <a:extLst>
                    <a:ext uri="{FF2B5EF4-FFF2-40B4-BE49-F238E27FC236}">
                      <a16:creationId xmlns:a16="http://schemas.microsoft.com/office/drawing/2014/main" id="{E0A4C945-D266-463C-B56E-3BBD1FBFB2F1}"/>
                    </a:ext>
                  </a:extLst>
                </p:cNvPr>
                <p:cNvSpPr/>
                <p:nvPr/>
              </p:nvSpPr>
              <p:spPr>
                <a:xfrm rot="10800000">
                  <a:off x="0" y="24130"/>
                  <a:ext cx="571500" cy="800100"/>
                </a:xfrm>
                <a:prstGeom prst="round2Same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6414F5AB-B1FF-43C2-BEC0-7767FC677862}"/>
                    </a:ext>
                  </a:extLst>
                </p:cNvPr>
                <p:cNvSpPr/>
                <p:nvPr/>
              </p:nvSpPr>
              <p:spPr>
                <a:xfrm flipV="1">
                  <a:off x="0" y="0"/>
                  <a:ext cx="571500" cy="4508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chemeClr val="bg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</p:grpSp>
        </p:grp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CFB82C00-3950-454E-B92C-147A79A2848D}"/>
                </a:ext>
              </a:extLst>
            </p:cNvPr>
            <p:cNvCxnSpPr/>
            <p:nvPr/>
          </p:nvCxnSpPr>
          <p:spPr>
            <a:xfrm flipV="1">
              <a:off x="1963271" y="3711389"/>
              <a:ext cx="938530" cy="6350"/>
            </a:xfrm>
            <a:prstGeom prst="line">
              <a:avLst/>
            </a:prstGeom>
            <a:ln w="19050" cmpd="sng">
              <a:solidFill>
                <a:schemeClr val="tx1"/>
              </a:solidFill>
              <a:headEnd type="diamond"/>
              <a:tailEnd type="diamon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à coins arrondis 46">
              <a:extLst>
                <a:ext uri="{FF2B5EF4-FFF2-40B4-BE49-F238E27FC236}">
                  <a16:creationId xmlns:a16="http://schemas.microsoft.com/office/drawing/2014/main" id="{EC1CF5BC-FCA7-4ACD-B04B-9084F85C3ED7}"/>
                </a:ext>
              </a:extLst>
            </p:cNvPr>
            <p:cNvSpPr/>
            <p:nvPr/>
          </p:nvSpPr>
          <p:spPr>
            <a:xfrm>
              <a:off x="2824045" y="5220879"/>
              <a:ext cx="228600" cy="4508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C8526E3D-4124-46BA-B585-EE4BF53D7B44}"/>
                </a:ext>
              </a:extLst>
            </p:cNvPr>
            <p:cNvGrpSpPr/>
            <p:nvPr/>
          </p:nvGrpSpPr>
          <p:grpSpPr>
            <a:xfrm>
              <a:off x="2784609" y="3034947"/>
              <a:ext cx="298451" cy="1633855"/>
              <a:chOff x="6073774" y="2665095"/>
              <a:chExt cx="298451" cy="1633855"/>
            </a:xfrm>
          </p:grpSpPr>
          <p:sp>
            <p:nvSpPr>
              <p:cNvPr id="17" name="Rectangle 58">
                <a:extLst>
                  <a:ext uri="{FF2B5EF4-FFF2-40B4-BE49-F238E27FC236}">
                    <a16:creationId xmlns:a16="http://schemas.microsoft.com/office/drawing/2014/main" id="{79B55316-44EB-49B7-8336-A21F1A69BC02}"/>
                  </a:ext>
                </a:extLst>
              </p:cNvPr>
              <p:cNvSpPr/>
              <p:nvPr/>
            </p:nvSpPr>
            <p:spPr>
              <a:xfrm>
                <a:off x="6141720" y="2699385"/>
                <a:ext cx="137160" cy="1599565"/>
              </a:xfrm>
              <a:custGeom>
                <a:avLst/>
                <a:gdLst>
                  <a:gd name="connsiteX0" fmla="*/ 0 w 137160"/>
                  <a:gd name="connsiteY0" fmla="*/ 0 h 1493520"/>
                  <a:gd name="connsiteX1" fmla="*/ 137160 w 137160"/>
                  <a:gd name="connsiteY1" fmla="*/ 0 h 1493520"/>
                  <a:gd name="connsiteX2" fmla="*/ 137160 w 137160"/>
                  <a:gd name="connsiteY2" fmla="*/ 1493520 h 1493520"/>
                  <a:gd name="connsiteX3" fmla="*/ 0 w 137160"/>
                  <a:gd name="connsiteY3" fmla="*/ 1493520 h 1493520"/>
                  <a:gd name="connsiteX4" fmla="*/ 0 w 137160"/>
                  <a:gd name="connsiteY4" fmla="*/ 0 h 1493520"/>
                  <a:gd name="connsiteX0" fmla="*/ 0 w 137160"/>
                  <a:gd name="connsiteY0" fmla="*/ 0 h 1494790"/>
                  <a:gd name="connsiteX1" fmla="*/ 137160 w 137160"/>
                  <a:gd name="connsiteY1" fmla="*/ 0 h 1494790"/>
                  <a:gd name="connsiteX2" fmla="*/ 137160 w 137160"/>
                  <a:gd name="connsiteY2" fmla="*/ 1493520 h 1494790"/>
                  <a:gd name="connsiteX3" fmla="*/ 65405 w 137160"/>
                  <a:gd name="connsiteY3" fmla="*/ 1494790 h 1494790"/>
                  <a:gd name="connsiteX4" fmla="*/ 0 w 137160"/>
                  <a:gd name="connsiteY4" fmla="*/ 1493520 h 1494790"/>
                  <a:gd name="connsiteX5" fmla="*/ 0 w 137160"/>
                  <a:gd name="connsiteY5" fmla="*/ 0 h 1494790"/>
                  <a:gd name="connsiteX0" fmla="*/ 0 w 137160"/>
                  <a:gd name="connsiteY0" fmla="*/ 0 h 1551940"/>
                  <a:gd name="connsiteX1" fmla="*/ 137160 w 137160"/>
                  <a:gd name="connsiteY1" fmla="*/ 0 h 1551940"/>
                  <a:gd name="connsiteX2" fmla="*/ 137160 w 137160"/>
                  <a:gd name="connsiteY2" fmla="*/ 1493520 h 1551940"/>
                  <a:gd name="connsiteX3" fmla="*/ 71755 w 137160"/>
                  <a:gd name="connsiteY3" fmla="*/ 1551940 h 1551940"/>
                  <a:gd name="connsiteX4" fmla="*/ 0 w 137160"/>
                  <a:gd name="connsiteY4" fmla="*/ 1493520 h 1551940"/>
                  <a:gd name="connsiteX5" fmla="*/ 0 w 137160"/>
                  <a:gd name="connsiteY5" fmla="*/ 0 h 1551940"/>
                  <a:gd name="connsiteX0" fmla="*/ 0 w 137160"/>
                  <a:gd name="connsiteY0" fmla="*/ 0 h 1599565"/>
                  <a:gd name="connsiteX1" fmla="*/ 137160 w 137160"/>
                  <a:gd name="connsiteY1" fmla="*/ 0 h 1599565"/>
                  <a:gd name="connsiteX2" fmla="*/ 137160 w 137160"/>
                  <a:gd name="connsiteY2" fmla="*/ 1493520 h 1599565"/>
                  <a:gd name="connsiteX3" fmla="*/ 71755 w 137160"/>
                  <a:gd name="connsiteY3" fmla="*/ 1599565 h 1599565"/>
                  <a:gd name="connsiteX4" fmla="*/ 0 w 137160"/>
                  <a:gd name="connsiteY4" fmla="*/ 1493520 h 1599565"/>
                  <a:gd name="connsiteX5" fmla="*/ 0 w 137160"/>
                  <a:gd name="connsiteY5" fmla="*/ 0 h 1599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7160" h="1599565">
                    <a:moveTo>
                      <a:pt x="0" y="0"/>
                    </a:moveTo>
                    <a:lnTo>
                      <a:pt x="137160" y="0"/>
                    </a:lnTo>
                    <a:lnTo>
                      <a:pt x="137160" y="1493520"/>
                    </a:lnTo>
                    <a:lnTo>
                      <a:pt x="71755" y="1599565"/>
                    </a:lnTo>
                    <a:lnTo>
                      <a:pt x="0" y="149352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12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fr-FR" sz="1200">
                  <a:effectLst/>
                  <a:ea typeface="MS Mincho" panose="020B0400000000000000" pitchFamily="49" charset="-128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" name="Grouper 256">
                <a:extLst>
                  <a:ext uri="{FF2B5EF4-FFF2-40B4-BE49-F238E27FC236}">
                    <a16:creationId xmlns:a16="http://schemas.microsoft.com/office/drawing/2014/main" id="{D0192D5E-D2ED-49AE-8833-8F40E151A999}"/>
                  </a:ext>
                </a:extLst>
              </p:cNvPr>
              <p:cNvGrpSpPr/>
              <p:nvPr/>
            </p:nvGrpSpPr>
            <p:grpSpPr>
              <a:xfrm>
                <a:off x="6223000" y="3632832"/>
                <a:ext cx="55880" cy="248920"/>
                <a:chOff x="571500" y="1910444"/>
                <a:chExt cx="251460" cy="457200"/>
              </a:xfrm>
            </p:grpSpPr>
            <p:cxnSp>
              <p:nvCxnSpPr>
                <p:cNvPr id="36" name="Connecteur droit 35">
                  <a:extLst>
                    <a:ext uri="{FF2B5EF4-FFF2-40B4-BE49-F238E27FC236}">
                      <a16:creationId xmlns:a16="http://schemas.microsoft.com/office/drawing/2014/main" id="{C38BB6C9-9DB0-42FA-B69F-2178DDB9CC8E}"/>
                    </a:ext>
                  </a:extLst>
                </p:cNvPr>
                <p:cNvCxnSpPr/>
                <p:nvPr/>
              </p:nvCxnSpPr>
              <p:spPr>
                <a:xfrm>
                  <a:off x="571500" y="1910444"/>
                  <a:ext cx="251460" cy="0"/>
                </a:xfrm>
                <a:prstGeom prst="line">
                  <a:avLst/>
                </a:prstGeom>
                <a:ln w="9525" cmpd="sng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eur droit 36">
                  <a:extLst>
                    <a:ext uri="{FF2B5EF4-FFF2-40B4-BE49-F238E27FC236}">
                      <a16:creationId xmlns:a16="http://schemas.microsoft.com/office/drawing/2014/main" id="{65A7003E-8977-4F21-AAAD-C59146E17402}"/>
                    </a:ext>
                  </a:extLst>
                </p:cNvPr>
                <p:cNvCxnSpPr/>
                <p:nvPr/>
              </p:nvCxnSpPr>
              <p:spPr>
                <a:xfrm>
                  <a:off x="685800" y="2367644"/>
                  <a:ext cx="137160" cy="0"/>
                </a:xfrm>
                <a:prstGeom prst="line">
                  <a:avLst/>
                </a:prstGeom>
                <a:ln w="9525" cmpd="sng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necteur droit 37">
                  <a:extLst>
                    <a:ext uri="{FF2B5EF4-FFF2-40B4-BE49-F238E27FC236}">
                      <a16:creationId xmlns:a16="http://schemas.microsoft.com/office/drawing/2014/main" id="{65958862-CE43-4BBC-94DF-C329ADC15398}"/>
                    </a:ext>
                  </a:extLst>
                </p:cNvPr>
                <p:cNvCxnSpPr/>
                <p:nvPr/>
              </p:nvCxnSpPr>
              <p:spPr>
                <a:xfrm>
                  <a:off x="685800" y="2253344"/>
                  <a:ext cx="137160" cy="0"/>
                </a:xfrm>
                <a:prstGeom prst="line">
                  <a:avLst/>
                </a:prstGeom>
                <a:ln w="9525" cmpd="sng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eur droit 38">
                  <a:extLst>
                    <a:ext uri="{FF2B5EF4-FFF2-40B4-BE49-F238E27FC236}">
                      <a16:creationId xmlns:a16="http://schemas.microsoft.com/office/drawing/2014/main" id="{B868A2D3-5F8A-44BE-92DF-F3CC72A703C4}"/>
                    </a:ext>
                  </a:extLst>
                </p:cNvPr>
                <p:cNvCxnSpPr/>
                <p:nvPr/>
              </p:nvCxnSpPr>
              <p:spPr>
                <a:xfrm>
                  <a:off x="685800" y="2139044"/>
                  <a:ext cx="137160" cy="0"/>
                </a:xfrm>
                <a:prstGeom prst="line">
                  <a:avLst/>
                </a:prstGeom>
                <a:ln w="9525" cmpd="sng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39">
                  <a:extLst>
                    <a:ext uri="{FF2B5EF4-FFF2-40B4-BE49-F238E27FC236}">
                      <a16:creationId xmlns:a16="http://schemas.microsoft.com/office/drawing/2014/main" id="{2BC75696-E6B4-46F7-9C5D-36C64ADEC800}"/>
                    </a:ext>
                  </a:extLst>
                </p:cNvPr>
                <p:cNvCxnSpPr/>
                <p:nvPr/>
              </p:nvCxnSpPr>
              <p:spPr>
                <a:xfrm>
                  <a:off x="685800" y="2024744"/>
                  <a:ext cx="137160" cy="0"/>
                </a:xfrm>
                <a:prstGeom prst="line">
                  <a:avLst/>
                </a:prstGeom>
                <a:ln w="9525" cmpd="sng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er 268">
                <a:extLst>
                  <a:ext uri="{FF2B5EF4-FFF2-40B4-BE49-F238E27FC236}">
                    <a16:creationId xmlns:a16="http://schemas.microsoft.com/office/drawing/2014/main" id="{BAAFF99A-FDD5-46EC-BF12-5E546BBD0450}"/>
                  </a:ext>
                </a:extLst>
              </p:cNvPr>
              <p:cNvGrpSpPr/>
              <p:nvPr/>
            </p:nvGrpSpPr>
            <p:grpSpPr>
              <a:xfrm>
                <a:off x="6223000" y="3321683"/>
                <a:ext cx="55880" cy="248920"/>
                <a:chOff x="571500" y="1338944"/>
                <a:chExt cx="251460" cy="457200"/>
              </a:xfrm>
            </p:grpSpPr>
            <p:cxnSp>
              <p:nvCxnSpPr>
                <p:cNvPr id="31" name="Connecteur droit 30">
                  <a:extLst>
                    <a:ext uri="{FF2B5EF4-FFF2-40B4-BE49-F238E27FC236}">
                      <a16:creationId xmlns:a16="http://schemas.microsoft.com/office/drawing/2014/main" id="{B50ACBB4-1260-4165-8B04-798A2BFD30A5}"/>
                    </a:ext>
                  </a:extLst>
                </p:cNvPr>
                <p:cNvCxnSpPr/>
                <p:nvPr/>
              </p:nvCxnSpPr>
              <p:spPr>
                <a:xfrm>
                  <a:off x="571500" y="1338944"/>
                  <a:ext cx="251460" cy="0"/>
                </a:xfrm>
                <a:prstGeom prst="line">
                  <a:avLst/>
                </a:prstGeom>
                <a:ln w="9525" cmpd="sng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Connecteur droit 31">
                  <a:extLst>
                    <a:ext uri="{FF2B5EF4-FFF2-40B4-BE49-F238E27FC236}">
                      <a16:creationId xmlns:a16="http://schemas.microsoft.com/office/drawing/2014/main" id="{AA040678-2280-4382-BA02-89E19282F79E}"/>
                    </a:ext>
                  </a:extLst>
                </p:cNvPr>
                <p:cNvCxnSpPr/>
                <p:nvPr/>
              </p:nvCxnSpPr>
              <p:spPr>
                <a:xfrm>
                  <a:off x="685800" y="1796144"/>
                  <a:ext cx="137160" cy="0"/>
                </a:xfrm>
                <a:prstGeom prst="line">
                  <a:avLst/>
                </a:prstGeom>
                <a:ln w="9525" cmpd="sng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Connecteur droit 32">
                  <a:extLst>
                    <a:ext uri="{FF2B5EF4-FFF2-40B4-BE49-F238E27FC236}">
                      <a16:creationId xmlns:a16="http://schemas.microsoft.com/office/drawing/2014/main" id="{C648323C-B5A2-4AAF-8585-E6FAA26F077B}"/>
                    </a:ext>
                  </a:extLst>
                </p:cNvPr>
                <p:cNvCxnSpPr/>
                <p:nvPr/>
              </p:nvCxnSpPr>
              <p:spPr>
                <a:xfrm>
                  <a:off x="685800" y="1681844"/>
                  <a:ext cx="137160" cy="0"/>
                </a:xfrm>
                <a:prstGeom prst="line">
                  <a:avLst/>
                </a:prstGeom>
                <a:ln w="9525" cmpd="sng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necteur droit 33">
                  <a:extLst>
                    <a:ext uri="{FF2B5EF4-FFF2-40B4-BE49-F238E27FC236}">
                      <a16:creationId xmlns:a16="http://schemas.microsoft.com/office/drawing/2014/main" id="{8222E0B2-399F-438F-9958-AF2EC889719B}"/>
                    </a:ext>
                  </a:extLst>
                </p:cNvPr>
                <p:cNvCxnSpPr/>
                <p:nvPr/>
              </p:nvCxnSpPr>
              <p:spPr>
                <a:xfrm>
                  <a:off x="685800" y="1567544"/>
                  <a:ext cx="137160" cy="0"/>
                </a:xfrm>
                <a:prstGeom prst="line">
                  <a:avLst/>
                </a:prstGeom>
                <a:ln w="9525" cmpd="sng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Connecteur droit 34">
                  <a:extLst>
                    <a:ext uri="{FF2B5EF4-FFF2-40B4-BE49-F238E27FC236}">
                      <a16:creationId xmlns:a16="http://schemas.microsoft.com/office/drawing/2014/main" id="{F3ACA634-41DF-4596-AEDD-05E540351A24}"/>
                    </a:ext>
                  </a:extLst>
                </p:cNvPr>
                <p:cNvCxnSpPr/>
                <p:nvPr/>
              </p:nvCxnSpPr>
              <p:spPr>
                <a:xfrm>
                  <a:off x="685800" y="1453244"/>
                  <a:ext cx="137160" cy="0"/>
                </a:xfrm>
                <a:prstGeom prst="line">
                  <a:avLst/>
                </a:prstGeom>
                <a:ln w="9525" cmpd="sng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er 274">
                <a:extLst>
                  <a:ext uri="{FF2B5EF4-FFF2-40B4-BE49-F238E27FC236}">
                    <a16:creationId xmlns:a16="http://schemas.microsoft.com/office/drawing/2014/main" id="{B7B66C36-1C75-463A-8C6B-CCFF1CC8774A}"/>
                  </a:ext>
                </a:extLst>
              </p:cNvPr>
              <p:cNvGrpSpPr/>
              <p:nvPr/>
            </p:nvGrpSpPr>
            <p:grpSpPr>
              <a:xfrm>
                <a:off x="6223000" y="3010533"/>
                <a:ext cx="55880" cy="248920"/>
                <a:chOff x="571500" y="767444"/>
                <a:chExt cx="251460" cy="457200"/>
              </a:xfrm>
            </p:grpSpPr>
            <p:cxnSp>
              <p:nvCxnSpPr>
                <p:cNvPr id="26" name="Connecteur droit 25">
                  <a:extLst>
                    <a:ext uri="{FF2B5EF4-FFF2-40B4-BE49-F238E27FC236}">
                      <a16:creationId xmlns:a16="http://schemas.microsoft.com/office/drawing/2014/main" id="{1A346992-665F-49DF-9A98-260CEAB538EA}"/>
                    </a:ext>
                  </a:extLst>
                </p:cNvPr>
                <p:cNvCxnSpPr/>
                <p:nvPr/>
              </p:nvCxnSpPr>
              <p:spPr>
                <a:xfrm>
                  <a:off x="571500" y="767444"/>
                  <a:ext cx="251460" cy="0"/>
                </a:xfrm>
                <a:prstGeom prst="line">
                  <a:avLst/>
                </a:prstGeom>
                <a:ln w="9525" cmpd="sng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Connecteur droit 26">
                  <a:extLst>
                    <a:ext uri="{FF2B5EF4-FFF2-40B4-BE49-F238E27FC236}">
                      <a16:creationId xmlns:a16="http://schemas.microsoft.com/office/drawing/2014/main" id="{80590896-F185-4658-925D-09CB0AC9A4D3}"/>
                    </a:ext>
                  </a:extLst>
                </p:cNvPr>
                <p:cNvCxnSpPr/>
                <p:nvPr/>
              </p:nvCxnSpPr>
              <p:spPr>
                <a:xfrm>
                  <a:off x="685800" y="1224644"/>
                  <a:ext cx="137160" cy="0"/>
                </a:xfrm>
                <a:prstGeom prst="line">
                  <a:avLst/>
                </a:prstGeom>
                <a:ln w="9525" cmpd="sng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Connecteur droit 27">
                  <a:extLst>
                    <a:ext uri="{FF2B5EF4-FFF2-40B4-BE49-F238E27FC236}">
                      <a16:creationId xmlns:a16="http://schemas.microsoft.com/office/drawing/2014/main" id="{C13F6CBF-FAEE-46FF-9A9F-BCF9D241B166}"/>
                    </a:ext>
                  </a:extLst>
                </p:cNvPr>
                <p:cNvCxnSpPr/>
                <p:nvPr/>
              </p:nvCxnSpPr>
              <p:spPr>
                <a:xfrm>
                  <a:off x="685800" y="1110344"/>
                  <a:ext cx="137160" cy="0"/>
                </a:xfrm>
                <a:prstGeom prst="line">
                  <a:avLst/>
                </a:prstGeom>
                <a:ln w="9525" cmpd="sng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Connecteur droit 28">
                  <a:extLst>
                    <a:ext uri="{FF2B5EF4-FFF2-40B4-BE49-F238E27FC236}">
                      <a16:creationId xmlns:a16="http://schemas.microsoft.com/office/drawing/2014/main" id="{A2CBE731-D439-4FAD-883A-9CE736E30EAA}"/>
                    </a:ext>
                  </a:extLst>
                </p:cNvPr>
                <p:cNvCxnSpPr/>
                <p:nvPr/>
              </p:nvCxnSpPr>
              <p:spPr>
                <a:xfrm>
                  <a:off x="685800" y="996044"/>
                  <a:ext cx="137160" cy="0"/>
                </a:xfrm>
                <a:prstGeom prst="line">
                  <a:avLst/>
                </a:prstGeom>
                <a:ln w="9525" cmpd="sng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necteur droit 29">
                  <a:extLst>
                    <a:ext uri="{FF2B5EF4-FFF2-40B4-BE49-F238E27FC236}">
                      <a16:creationId xmlns:a16="http://schemas.microsoft.com/office/drawing/2014/main" id="{A8F6B819-DED1-4D36-A5FE-E50E84E7A808}"/>
                    </a:ext>
                  </a:extLst>
                </p:cNvPr>
                <p:cNvCxnSpPr/>
                <p:nvPr/>
              </p:nvCxnSpPr>
              <p:spPr>
                <a:xfrm>
                  <a:off x="685800" y="881744"/>
                  <a:ext cx="137160" cy="0"/>
                </a:xfrm>
                <a:prstGeom prst="line">
                  <a:avLst/>
                </a:prstGeom>
                <a:ln w="9525" cmpd="sng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" name="Connecteur droit 20">
                <a:extLst>
                  <a:ext uri="{FF2B5EF4-FFF2-40B4-BE49-F238E27FC236}">
                    <a16:creationId xmlns:a16="http://schemas.microsoft.com/office/drawing/2014/main" id="{3C6C0825-FAA2-4A57-9D71-5368849A9056}"/>
                  </a:ext>
                </a:extLst>
              </p:cNvPr>
              <p:cNvCxnSpPr/>
              <p:nvPr/>
            </p:nvCxnSpPr>
            <p:spPr>
              <a:xfrm flipH="1">
                <a:off x="6141720" y="3544192"/>
                <a:ext cx="137160" cy="0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A0E1B6A-41A9-4994-A481-35407A037373}"/>
                  </a:ext>
                </a:extLst>
              </p:cNvPr>
              <p:cNvSpPr/>
              <p:nvPr/>
            </p:nvSpPr>
            <p:spPr>
              <a:xfrm>
                <a:off x="6114098" y="2665095"/>
                <a:ext cx="191453" cy="67902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grpSp>
            <p:nvGrpSpPr>
              <p:cNvPr id="23" name="Groupe 22">
                <a:extLst>
                  <a:ext uri="{FF2B5EF4-FFF2-40B4-BE49-F238E27FC236}">
                    <a16:creationId xmlns:a16="http://schemas.microsoft.com/office/drawing/2014/main" id="{BAE7F540-3B74-479D-BAEE-0E50EDE54C4C}"/>
                  </a:ext>
                </a:extLst>
              </p:cNvPr>
              <p:cNvGrpSpPr/>
              <p:nvPr/>
            </p:nvGrpSpPr>
            <p:grpSpPr>
              <a:xfrm>
                <a:off x="6073774" y="3957001"/>
                <a:ext cx="298451" cy="142241"/>
                <a:chOff x="6127750" y="4239260"/>
                <a:chExt cx="298451" cy="142241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0EAEE74E-1C0B-468B-9902-B7C3C098C1CE}"/>
                    </a:ext>
                  </a:extLst>
                </p:cNvPr>
                <p:cNvSpPr/>
                <p:nvPr/>
              </p:nvSpPr>
              <p:spPr>
                <a:xfrm>
                  <a:off x="6127750" y="4285870"/>
                  <a:ext cx="239601" cy="5705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25" name="Ellipse 24">
                  <a:extLst>
                    <a:ext uri="{FF2B5EF4-FFF2-40B4-BE49-F238E27FC236}">
                      <a16:creationId xmlns:a16="http://schemas.microsoft.com/office/drawing/2014/main" id="{AF7E813D-808A-47DC-9AF2-3527120A8833}"/>
                    </a:ext>
                  </a:extLst>
                </p:cNvPr>
                <p:cNvSpPr/>
                <p:nvPr/>
              </p:nvSpPr>
              <p:spPr>
                <a:xfrm>
                  <a:off x="6351588" y="4239260"/>
                  <a:ext cx="74613" cy="142241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</p:grpSp>
        </p:grpSp>
      </p:grp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AB3AE858-76A5-476F-8F3A-A59AC48A2EB0}"/>
              </a:ext>
            </a:extLst>
          </p:cNvPr>
          <p:cNvCxnSpPr>
            <a:cxnSpLocks/>
          </p:cNvCxnSpPr>
          <p:nvPr/>
        </p:nvCxnSpPr>
        <p:spPr>
          <a:xfrm>
            <a:off x="8028967" y="2490803"/>
            <a:ext cx="1213726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5605EA03-999F-406D-BAAB-D81BD4744AA8}"/>
              </a:ext>
            </a:extLst>
          </p:cNvPr>
          <p:cNvCxnSpPr>
            <a:cxnSpLocks/>
          </p:cNvCxnSpPr>
          <p:nvPr/>
        </p:nvCxnSpPr>
        <p:spPr>
          <a:xfrm>
            <a:off x="8028967" y="5078290"/>
            <a:ext cx="912222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8F88A515-6085-46C0-8D15-2105A7D85E2B}"/>
                  </a:ext>
                </a:extLst>
              </p:cNvPr>
              <p:cNvSpPr txBox="1"/>
              <p:nvPr/>
            </p:nvSpPr>
            <p:spPr>
              <a:xfrm>
                <a:off x="1461730" y="3961488"/>
                <a:ext cx="3044295" cy="419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À l’équivalence, </a:t>
                </a:r>
                <a14:m>
                  <m:oMath xmlns:m="http://schemas.openxmlformats.org/officeDocument/2006/math">
                    <m:r>
                      <a:rPr lang="fr-FR" b="0" i="0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Sup>
                          <m:sSub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2−</m:t>
                            </m:r>
                          </m:sup>
                        </m:sSubSup>
                      </m:sub>
                    </m:sSub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8F88A515-6085-46C0-8D15-2105A7D85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730" y="3961488"/>
                <a:ext cx="3044295" cy="419410"/>
              </a:xfrm>
              <a:prstGeom prst="rect">
                <a:avLst/>
              </a:prstGeom>
              <a:blipFill>
                <a:blip r:embed="rId5"/>
                <a:stretch>
                  <a:fillRect l="-1804" t="-7246" b="-1159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7470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19F2E6-1B34-4E43-A7D2-BF214FF85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Hydrométallurgie du zinc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44E293B-1642-4566-AAAE-3C8DA13C2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8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10A111E-FAAF-44D3-A0E6-0620A7CA7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817242" y="1382741"/>
            <a:ext cx="4557516" cy="491476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9BC3AB5-F12F-47DA-B20F-5F45F5802599}"/>
              </a:ext>
            </a:extLst>
          </p:cNvPr>
          <p:cNvSpPr/>
          <p:nvPr/>
        </p:nvSpPr>
        <p:spPr>
          <a:xfrm>
            <a:off x="1097280" y="1596629"/>
            <a:ext cx="2541337" cy="316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44A033-92B4-4657-A1FE-D3C8B675AE00}"/>
              </a:ext>
            </a:extLst>
          </p:cNvPr>
          <p:cNvSpPr/>
          <p:nvPr/>
        </p:nvSpPr>
        <p:spPr>
          <a:xfrm>
            <a:off x="8553382" y="1596629"/>
            <a:ext cx="2602298" cy="316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2670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F7C000-32A2-4690-BB68-D1BBD06A4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r-FR" dirty="0"/>
            </a:br>
            <a:r>
              <a:rPr lang="fr-FR" dirty="0"/>
              <a:t>Hydrométallurgie du zinc</a:t>
            </a:r>
            <a:br>
              <a:rPr lang="fr-FR" dirty="0"/>
            </a:br>
            <a:endParaRPr lang="fr-FR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0381980A-A7C6-4A10-B412-0BB839AB91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4360" y="1527956"/>
            <a:ext cx="11064240" cy="1613370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549C24B-71E9-4C72-8D85-98A4A9890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9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F35F5B4-33FC-40FB-B79C-C06E2A165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8843" y="3365386"/>
            <a:ext cx="3747025" cy="2802396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618BDF11-8FDD-4577-B742-CE439A3DE195}"/>
              </a:ext>
            </a:extLst>
          </p:cNvPr>
          <p:cNvCxnSpPr/>
          <p:nvPr/>
        </p:nvCxnSpPr>
        <p:spPr>
          <a:xfrm>
            <a:off x="9394853" y="2468071"/>
            <a:ext cx="0" cy="897315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969286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9461</TotalTime>
  <Words>176</Words>
  <Application>Microsoft Office PowerPoint</Application>
  <PresentationFormat>Grand écran</PresentationFormat>
  <Paragraphs>47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Cambria Math</vt:lpstr>
      <vt:lpstr>Rétrospective</vt:lpstr>
      <vt:lpstr>Diagrammes potentiel-pH (construction exclue)</vt:lpstr>
      <vt:lpstr>Diagramme E-pH simplifié</vt:lpstr>
      <vt:lpstr>Diagramme E-pH simplifié</vt:lpstr>
      <vt:lpstr>Diagramme E-pH simplifié</vt:lpstr>
      <vt:lpstr>Diagramme E-pH simplifié</vt:lpstr>
      <vt:lpstr>Diagramme E-pH simplifié</vt:lpstr>
      <vt:lpstr>Dosage iodométrique</vt:lpstr>
      <vt:lpstr>Hydrométallurgie du zinc </vt:lpstr>
      <vt:lpstr> Hydrométallurgie du zinc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Séparations, purifications, contrôles de pureté</dc:title>
  <dc:creator>Rémy BONNEMORT</dc:creator>
  <cp:lastModifiedBy>Rémy BONNEMORT</cp:lastModifiedBy>
  <cp:revision>375</cp:revision>
  <dcterms:created xsi:type="dcterms:W3CDTF">2020-03-15T13:11:31Z</dcterms:created>
  <dcterms:modified xsi:type="dcterms:W3CDTF">2020-06-17T12:56:35Z</dcterms:modified>
</cp:coreProperties>
</file>