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2" r:id="rId4"/>
    <p:sldId id="263" r:id="rId5"/>
    <p:sldId id="264" r:id="rId6"/>
    <p:sldId id="269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Détermination de </a:t>
            </a:r>
            <a:br>
              <a:rPr lang="fr-FR" sz="5400" dirty="0"/>
            </a:br>
            <a:r>
              <a:rPr lang="fr-FR" sz="5400" dirty="0"/>
              <a:t>constantes d’équilibre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4FC88-C2F9-4A21-A9EB-418B855B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pile Daniell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625DBD-FF47-4A6A-B939-9C6DD822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D466A2-F1FC-4ECC-B89B-D5D0CAFB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990517"/>
            <a:ext cx="94297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86837-C438-4BE5-BF8F-7F0311CD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Bleu de bromothymol : indicateur coloré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9F03EC-40FC-47A0-8CC9-C7DBC228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41009BF-B728-446E-8542-4E7B42EF310D}"/>
              </a:ext>
            </a:extLst>
          </p:cNvPr>
          <p:cNvGrpSpPr/>
          <p:nvPr/>
        </p:nvGrpSpPr>
        <p:grpSpPr>
          <a:xfrm>
            <a:off x="2733337" y="2273929"/>
            <a:ext cx="6786285" cy="3649287"/>
            <a:chOff x="2702857" y="2191657"/>
            <a:chExt cx="6786285" cy="3649287"/>
          </a:xfrm>
        </p:grpSpPr>
        <p:pic>
          <p:nvPicPr>
            <p:cNvPr id="1028" name="Picture 4" descr="Phénolphtaléine : La molécule contient pourtant quelques ...">
              <a:extLst>
                <a:ext uri="{FF2B5EF4-FFF2-40B4-BE49-F238E27FC236}">
                  <a16:creationId xmlns:a16="http://schemas.microsoft.com/office/drawing/2014/main" id="{701A7881-43E5-49B7-96CE-46DFA3161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0" t="12948" b="21021"/>
            <a:stretch/>
          </p:blipFill>
          <p:spPr bwMode="auto">
            <a:xfrm>
              <a:off x="2702857" y="2191657"/>
              <a:ext cx="6786285" cy="3649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E2CEF34-AD6C-4CC6-ABD3-EA864BA60E63}"/>
                </a:ext>
              </a:extLst>
            </p:cNvPr>
            <p:cNvSpPr txBox="1"/>
            <p:nvPr/>
          </p:nvSpPr>
          <p:spPr>
            <a:xfrm>
              <a:off x="5387325" y="4949371"/>
              <a:ext cx="246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C32AAE9-02E8-4F39-81FA-054B77F7AFAA}"/>
                </a:ext>
              </a:extLst>
            </p:cNvPr>
            <p:cNvSpPr txBox="1"/>
            <p:nvPr/>
          </p:nvSpPr>
          <p:spPr>
            <a:xfrm>
              <a:off x="2809461" y="5318703"/>
              <a:ext cx="6626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00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D51D0-A198-4F60-8CF1-13BD13DF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</a:t>
            </a:r>
            <a:r>
              <a:rPr lang="fr-FR" dirty="0" err="1"/>
              <a:t>pKa</a:t>
            </a:r>
            <a:r>
              <a:rPr lang="fr-FR" dirty="0"/>
              <a:t> du BBT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FEFFBA-3FF4-40E2-A90B-A40C12EF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99530A-4A2B-4535-9558-DA583747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" y="1921980"/>
            <a:ext cx="4724400" cy="1847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F58102F-CAE1-4B66-81DE-3FD5F5792E5B}"/>
                  </a:ext>
                </a:extLst>
              </p:cNvPr>
              <p:cNvSpPr txBox="1"/>
              <p:nvPr/>
            </p:nvSpPr>
            <p:spPr>
              <a:xfrm>
                <a:off x="317018" y="3805105"/>
                <a:ext cx="11874982" cy="959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Solution 1 : pH &lt;&lt; </a:t>
                </a:r>
                <a:r>
                  <a:rPr lang="fr-FR" dirty="0" err="1"/>
                  <a:t>pKa</a:t>
                </a:r>
                <a:r>
                  <a:rPr lang="fr-FR" dirty="0"/>
                  <a:t> → acide majoritaire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𝐴𝐻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𝐴𝐻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𝐴𝐻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Solution 2 : pKa-1&lt; pH &lt; </a:t>
                </a:r>
                <a:r>
                  <a:rPr lang="fr-FR" dirty="0" err="1"/>
                  <a:t>pKa</a:t>
                </a:r>
                <a:r>
                  <a:rPr lang="fr-FR" dirty="0"/>
                  <a:t> +1 → aucune forme négligeable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𝐴𝐻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𝐴𝐻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𝐴𝐻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dirty="0"/>
              </a:p>
              <a:p>
                <a:r>
                  <a:rPr lang="fr-FR" dirty="0"/>
                  <a:t>Solution 3 : pH&gt;&gt; </a:t>
                </a:r>
                <a:r>
                  <a:rPr lang="fr-FR" dirty="0" err="1"/>
                  <a:t>pKa</a:t>
                </a:r>
                <a:r>
                  <a:rPr lang="fr-FR" dirty="0"/>
                  <a:t> → base majoritaire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F58102F-CAE1-4B66-81DE-3FD5F5792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8" y="3805105"/>
                <a:ext cx="11874982" cy="959878"/>
              </a:xfrm>
              <a:prstGeom prst="rect">
                <a:avLst/>
              </a:prstGeom>
              <a:blipFill>
                <a:blip r:embed="rId3"/>
                <a:stretch>
                  <a:fillRect l="-411" t="-2532" b="-82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96BE599-2597-404D-B230-7FE3B04D2C00}"/>
                  </a:ext>
                </a:extLst>
              </p:cNvPr>
              <p:cNvSpPr txBox="1"/>
              <p:nvPr/>
            </p:nvSpPr>
            <p:spPr>
              <a:xfrm>
                <a:off x="6387548" y="2146852"/>
                <a:ext cx="40305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Notations : </a:t>
                </a:r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désigne la forme acide du BBT</a:t>
                </a:r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dirty="0"/>
                  <a:t> désigne la forme basique du BBT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96BE599-2597-404D-B230-7FE3B04D2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48" y="2146852"/>
                <a:ext cx="4030527" cy="923330"/>
              </a:xfrm>
              <a:prstGeom prst="rect">
                <a:avLst/>
              </a:prstGeom>
              <a:blipFill>
                <a:blip r:embed="rId4"/>
                <a:stretch>
                  <a:fillRect l="-1362" t="-3289" r="-605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F4ABD98-0DDC-477E-94CA-E00987612664}"/>
                  </a:ext>
                </a:extLst>
              </p:cNvPr>
              <p:cNvSpPr txBox="1"/>
              <p:nvPr/>
            </p:nvSpPr>
            <p:spPr>
              <a:xfrm>
                <a:off x="3965171" y="4961080"/>
                <a:ext cx="4261658" cy="5879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𝑚𝑜𝑛𝑡𝑟𝑒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𝐴𝐻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F4ABD98-0DDC-477E-94CA-E0098761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171" y="4961080"/>
                <a:ext cx="4261658" cy="587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02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39226-1F2E-44A7-937F-E1F7DC54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</a:t>
            </a:r>
            <a:r>
              <a:rPr lang="fr-FR" dirty="0" err="1"/>
              <a:t>pKa</a:t>
            </a:r>
            <a:r>
              <a:rPr lang="fr-FR" dirty="0"/>
              <a:t> du BBT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803C5-A073-47C9-BFF5-21342802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06E22F-7F29-4B60-8D28-A7D60765E9BE}"/>
                  </a:ext>
                </a:extLst>
              </p:cNvPr>
              <p:cNvSpPr txBox="1"/>
              <p:nvPr/>
            </p:nvSpPr>
            <p:spPr>
              <a:xfrm>
                <a:off x="1644461" y="3110231"/>
                <a:ext cx="8903078" cy="698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𝑎𝑝𝑟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𝑙𝑜𝑖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𝐾𝑢𝑙𝑑𝑏𝑒𝑟𝑔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𝑊𝑎𝑎𝑔𝑒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𝑝𝑜𝑢𝑟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2,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𝐴𝐻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06E22F-7F29-4B60-8D28-A7D60765E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61" y="3110231"/>
                <a:ext cx="8903078" cy="6984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91E3257-ACCD-43C1-A3AA-16611B22D5E5}"/>
                  </a:ext>
                </a:extLst>
              </p:cNvPr>
              <p:cNvSpPr txBox="1"/>
              <p:nvPr/>
            </p:nvSpPr>
            <p:spPr>
              <a:xfrm>
                <a:off x="4671507" y="4200713"/>
                <a:ext cx="284898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𝑝𝐾𝑎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91E3257-ACCD-43C1-A3AA-16611B22D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507" y="4200713"/>
                <a:ext cx="2848985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37880D8-9088-4138-91EB-2F658F8A56F1}"/>
                  </a:ext>
                </a:extLst>
              </p:cNvPr>
              <p:cNvSpPr/>
              <p:nvPr/>
            </p:nvSpPr>
            <p:spPr>
              <a:xfrm>
                <a:off x="4088741" y="2141824"/>
                <a:ext cx="4075475" cy="404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𝐻𝐵𝐵𝑇</m:t>
                          </m:r>
                        </m:e>
                        <m: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 ⇄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𝐵𝐵𝑇</m:t>
                          </m:r>
                        </m:e>
                        <m: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37880D8-9088-4138-91EB-2F658F8A5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741" y="2141824"/>
                <a:ext cx="4075475" cy="404854"/>
              </a:xfrm>
              <a:prstGeom prst="rect">
                <a:avLst/>
              </a:prstGeom>
              <a:blipFill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97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A61E6-A489-4F09-A23C-EA3F16AE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expérimentaux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45EC90-D07D-466F-AA90-1AC36978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7BDA2F-14EB-4CD7-B609-FA1023FF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88" y="1823731"/>
            <a:ext cx="5424783" cy="38868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D72EF1-76A4-417C-AA1A-862DB8C9176D}"/>
              </a:ext>
            </a:extLst>
          </p:cNvPr>
          <p:cNvSpPr/>
          <p:nvPr/>
        </p:nvSpPr>
        <p:spPr>
          <a:xfrm>
            <a:off x="7090721" y="5980521"/>
            <a:ext cx="524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Epreuve orale de Chimie, Florence </a:t>
            </a:r>
            <a:r>
              <a:rPr lang="fr-FR" dirty="0" err="1"/>
              <a:t>Porteu</a:t>
            </a:r>
            <a:r>
              <a:rPr lang="fr-FR" dirty="0"/>
              <a:t>-De-</a:t>
            </a:r>
            <a:r>
              <a:rPr lang="fr-FR" dirty="0" err="1"/>
              <a:t>Buchère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75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A14F9-27A4-4AE5-A65D-77BAE62F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Titrage de l’acide éthanoïque </a:t>
            </a:r>
            <a:br>
              <a:rPr lang="fr-FR" dirty="0"/>
            </a:br>
            <a:r>
              <a:rPr lang="fr-FR" dirty="0"/>
              <a:t>par de l’hydroxyde de sodium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A04846-BDA1-453D-8485-94B68F7D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7BAB4A-03B5-444C-87D5-A3D98E3C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18" y="2214066"/>
            <a:ext cx="4772903" cy="3562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2C921665-4343-44D6-A14D-A3FFA2BD435C}"/>
                  </a:ext>
                </a:extLst>
              </p:cNvPr>
              <p:cNvSpPr txBox="1"/>
              <p:nvPr/>
            </p:nvSpPr>
            <p:spPr>
              <a:xfrm>
                <a:off x="6758609" y="2214066"/>
                <a:ext cx="4612373" cy="2705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u="sng" dirty="0"/>
                  <a:t>Réaction support de titrage :</a:t>
                </a:r>
              </a:p>
              <a:p>
                <a:pPr algn="ctr"/>
                <a:endParaRPr lang="fr-FR" b="1" u="sng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𝐶𝑂𝑂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b="1" u="sng" dirty="0"/>
                  <a:t>Relation à l’équivalence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𝐻𝑂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/>
              </a:p>
              <a:p>
                <a:pPr algn="ctr"/>
                <a:endParaRPr lang="fr-FR" dirty="0"/>
              </a:p>
              <a:p>
                <a:r>
                  <a:rPr lang="fr-FR" dirty="0"/>
                  <a:t>Ici,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𝑚𝐿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2C921665-4343-44D6-A14D-A3FFA2BD4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09" y="2214066"/>
                <a:ext cx="4612373" cy="2705741"/>
              </a:xfrm>
              <a:prstGeom prst="rect">
                <a:avLst/>
              </a:prstGeom>
              <a:blipFill>
                <a:blip r:embed="rId3"/>
                <a:stretch>
                  <a:fillRect l="-1190" t="-1126" b="-13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D8ED1B2-A6BD-4CCD-A0CC-420CB74745DE}"/>
                  </a:ext>
                </a:extLst>
              </p:cNvPr>
              <p:cNvSpPr txBox="1"/>
              <p:nvPr/>
            </p:nvSpPr>
            <p:spPr>
              <a:xfrm>
                <a:off x="3458816" y="2676939"/>
                <a:ext cx="18818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D8ED1B2-A6BD-4CCD-A0CC-420CB7474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816" y="2676939"/>
                <a:ext cx="1881809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BD53EA1-8E67-4B0B-B470-AC089D708763}"/>
                  </a:ext>
                </a:extLst>
              </p:cNvPr>
              <p:cNvSpPr txBox="1"/>
              <p:nvPr/>
            </p:nvSpPr>
            <p:spPr>
              <a:xfrm>
                <a:off x="3324791" y="2372139"/>
                <a:ext cx="2135105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Soude </a:t>
                </a:r>
                <a:r>
                  <a:rPr lang="fr-FR" dirty="0" err="1"/>
                  <a:t>NaOH</a:t>
                </a:r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BD53EA1-8E67-4B0B-B470-AC089D708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791" y="2372139"/>
                <a:ext cx="2135105" cy="646331"/>
              </a:xfrm>
              <a:prstGeom prst="rect">
                <a:avLst/>
              </a:prstGeom>
              <a:blipFill>
                <a:blip r:embed="rId5"/>
                <a:stretch>
                  <a:fillRect t="-37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BA671DD-8B29-4A65-BFAE-E6DC8358234D}"/>
                  </a:ext>
                </a:extLst>
              </p:cNvPr>
              <p:cNvSpPr txBox="1"/>
              <p:nvPr/>
            </p:nvSpPr>
            <p:spPr>
              <a:xfrm>
                <a:off x="3324790" y="4499113"/>
                <a:ext cx="2135105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𝐶𝑂𝑂𝐻</m:t>
                      </m:r>
                    </m:oMath>
                  </m:oMathPara>
                </a14:m>
                <a:endParaRPr lang="fr-FR" b="0" dirty="0"/>
              </a:p>
              <a:p>
                <a:pPr algn="ctr"/>
                <a:r>
                  <a:rPr lang="fr-FR" dirty="0"/>
                  <a:t>C = ???</a:t>
                </a:r>
                <a:endParaRPr lang="fr-FR" b="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BA671DD-8B29-4A65-BFAE-E6DC83582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790" y="4499113"/>
                <a:ext cx="2135105" cy="646331"/>
              </a:xfrm>
              <a:prstGeom prst="rect">
                <a:avLst/>
              </a:prstGeom>
              <a:blipFill>
                <a:blip r:embed="rId6"/>
                <a:stretch>
                  <a:fillRect b="-129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16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9BCEE-2E2D-4903-B4A3-77240789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constante d’acidité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200CC54-9E1F-4A7B-845F-D5976D51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63DBFA-4949-4CFB-8C75-F6BE63471B9D}"/>
                  </a:ext>
                </a:extLst>
              </p:cNvPr>
              <p:cNvSpPr/>
              <p:nvPr/>
            </p:nvSpPr>
            <p:spPr>
              <a:xfrm>
                <a:off x="3800426" y="2046263"/>
                <a:ext cx="4652107" cy="406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𝐶𝑂𝑂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</m:sup>
                      </m:sSub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63DBFA-4949-4CFB-8C75-F6BE63471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26" y="2046263"/>
                <a:ext cx="4652107" cy="406586"/>
              </a:xfrm>
              <a:prstGeom prst="rect">
                <a:avLst/>
              </a:prstGeom>
              <a:blipFill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1E72448-785A-41A6-BC3A-16D3C13A4D4E}"/>
                  </a:ext>
                </a:extLst>
              </p:cNvPr>
              <p:cNvSpPr txBox="1"/>
              <p:nvPr/>
            </p:nvSpPr>
            <p:spPr>
              <a:xfrm>
                <a:off x="2471564" y="2740547"/>
                <a:ext cx="8084906" cy="612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×[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1E72448-785A-41A6-BC3A-16D3C13A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64" y="2740547"/>
                <a:ext cx="8084906" cy="612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4F77D1C-AA80-4198-9EDF-234D064A01AC}"/>
                  </a:ext>
                </a:extLst>
              </p:cNvPr>
              <p:cNvSpPr txBox="1"/>
              <p:nvPr/>
            </p:nvSpPr>
            <p:spPr>
              <a:xfrm>
                <a:off x="3761084" y="3717209"/>
                <a:ext cx="5505866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𝑝𝐾𝑎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4F77D1C-AA80-4198-9EDF-234D064A0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84" y="3717209"/>
                <a:ext cx="5505866" cy="577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DB83F8A-B230-4ABB-BEDE-8E632CA87B20}"/>
                  </a:ext>
                </a:extLst>
              </p:cNvPr>
              <p:cNvSpPr txBox="1"/>
              <p:nvPr/>
            </p:nvSpPr>
            <p:spPr>
              <a:xfrm>
                <a:off x="4682365" y="4766882"/>
                <a:ext cx="2888227" cy="574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𝑝𝐾𝑎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𝐶𝑂𝑂𝐻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DB83F8A-B230-4ABB-BEDE-8E632CA8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65" y="4766882"/>
                <a:ext cx="2888227" cy="574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85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F8B90-A057-465B-8375-1DFEC2ED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constante d’acidité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E45E0-ACE8-43EE-84A8-42F2AAF7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F42EA2C0-8C70-4873-94C9-36C62AF994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11443"/>
                  </p:ext>
                </p:extLst>
              </p:nvPr>
            </p:nvGraphicFramePr>
            <p:xfrm>
              <a:off x="679836" y="1869882"/>
              <a:ext cx="10893288" cy="28483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7740">
                      <a:extLst>
                        <a:ext uri="{9D8B030D-6E8A-4147-A177-3AD203B41FA5}">
                          <a16:colId xmlns:a16="http://schemas.microsoft.com/office/drawing/2014/main" val="1655218269"/>
                        </a:ext>
                      </a:extLst>
                    </a:gridCol>
                    <a:gridCol w="2368163">
                      <a:extLst>
                        <a:ext uri="{9D8B030D-6E8A-4147-A177-3AD203B41FA5}">
                          <a16:colId xmlns:a16="http://schemas.microsoft.com/office/drawing/2014/main" val="3261734461"/>
                        </a:ext>
                      </a:extLst>
                    </a:gridCol>
                    <a:gridCol w="1620741">
                      <a:extLst>
                        <a:ext uri="{9D8B030D-6E8A-4147-A177-3AD203B41FA5}">
                          <a16:colId xmlns:a16="http://schemas.microsoft.com/office/drawing/2014/main" val="1334330951"/>
                        </a:ext>
                      </a:extLst>
                    </a:gridCol>
                    <a:gridCol w="1815548">
                      <a:extLst>
                        <a:ext uri="{9D8B030D-6E8A-4147-A177-3AD203B41FA5}">
                          <a16:colId xmlns:a16="http://schemas.microsoft.com/office/drawing/2014/main" val="3102358219"/>
                        </a:ext>
                      </a:extLst>
                    </a:gridCol>
                    <a:gridCol w="1815548">
                      <a:extLst>
                        <a:ext uri="{9D8B030D-6E8A-4147-A177-3AD203B41FA5}">
                          <a16:colId xmlns:a16="http://schemas.microsoft.com/office/drawing/2014/main" val="1806614252"/>
                        </a:ext>
                      </a:extLst>
                    </a:gridCol>
                    <a:gridCol w="1815548">
                      <a:extLst>
                        <a:ext uri="{9D8B030D-6E8A-4147-A177-3AD203B41FA5}">
                          <a16:colId xmlns:a16="http://schemas.microsoft.com/office/drawing/2014/main" val="2854729011"/>
                        </a:ext>
                      </a:extLst>
                    </a:gridCol>
                  </a:tblGrid>
                  <a:tr h="793805">
                    <a:tc>
                      <a:txBody>
                        <a:bodyPr/>
                        <a:lstStyle/>
                        <a:p>
                          <a:pPr algn="ctr"/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𝐶𝑂𝑂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Sup>
                                  <m:sSub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𝐶𝑂</m:t>
                                </m:r>
                                <m:sSubSup>
                                  <m:sSub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4012669"/>
                      </a:ext>
                    </a:extLst>
                  </a:tr>
                  <a:tr h="478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Etat initial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55224"/>
                      </a:ext>
                    </a:extLst>
                  </a:tr>
                  <a:tr h="1144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Etat intermédiaire</a:t>
                          </a:r>
                        </a:p>
                        <a:p>
                          <a:pPr algn="ctr"/>
                          <a:r>
                            <a:rPr lang="fr-FR" dirty="0"/>
                            <a:t>(avant équivalence)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𝑣𝑒𝑟𝑠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𝑣𝑒𝑟𝑠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8429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Equivalence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2757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F42EA2C0-8C70-4873-94C9-36C62AF994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11443"/>
                  </p:ext>
                </p:extLst>
              </p:nvPr>
            </p:nvGraphicFramePr>
            <p:xfrm>
              <a:off x="679836" y="1869882"/>
              <a:ext cx="10893288" cy="28483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7740">
                      <a:extLst>
                        <a:ext uri="{9D8B030D-6E8A-4147-A177-3AD203B41FA5}">
                          <a16:colId xmlns:a16="http://schemas.microsoft.com/office/drawing/2014/main" val="1655218269"/>
                        </a:ext>
                      </a:extLst>
                    </a:gridCol>
                    <a:gridCol w="2368163">
                      <a:extLst>
                        <a:ext uri="{9D8B030D-6E8A-4147-A177-3AD203B41FA5}">
                          <a16:colId xmlns:a16="http://schemas.microsoft.com/office/drawing/2014/main" val="3261734461"/>
                        </a:ext>
                      </a:extLst>
                    </a:gridCol>
                    <a:gridCol w="1620741">
                      <a:extLst>
                        <a:ext uri="{9D8B030D-6E8A-4147-A177-3AD203B41FA5}">
                          <a16:colId xmlns:a16="http://schemas.microsoft.com/office/drawing/2014/main" val="1334330951"/>
                        </a:ext>
                      </a:extLst>
                    </a:gridCol>
                    <a:gridCol w="1815548">
                      <a:extLst>
                        <a:ext uri="{9D8B030D-6E8A-4147-A177-3AD203B41FA5}">
                          <a16:colId xmlns:a16="http://schemas.microsoft.com/office/drawing/2014/main" val="3102358219"/>
                        </a:ext>
                      </a:extLst>
                    </a:gridCol>
                    <a:gridCol w="1815548">
                      <a:extLst>
                        <a:ext uri="{9D8B030D-6E8A-4147-A177-3AD203B41FA5}">
                          <a16:colId xmlns:a16="http://schemas.microsoft.com/office/drawing/2014/main" val="1806614252"/>
                        </a:ext>
                      </a:extLst>
                    </a:gridCol>
                    <a:gridCol w="1815548">
                      <a:extLst>
                        <a:ext uri="{9D8B030D-6E8A-4147-A177-3AD203B41FA5}">
                          <a16:colId xmlns:a16="http://schemas.microsoft.com/office/drawing/2014/main" val="2854729011"/>
                        </a:ext>
                      </a:extLst>
                    </a:gridCol>
                  </a:tblGrid>
                  <a:tr h="793805">
                    <a:tc>
                      <a:txBody>
                        <a:bodyPr/>
                        <a:lstStyle/>
                        <a:p>
                          <a:pPr algn="ctr"/>
                          <a:endParaRPr lang="fr-F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697" t="-769" r="-298715" b="-2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6466" t="-769" r="-336842" b="-2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36" t="-769" r="-200671" b="-2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36" t="-769" r="-100671" b="-2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336" t="-769" r="-671" b="-27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4012669"/>
                      </a:ext>
                    </a:extLst>
                  </a:tr>
                  <a:tr h="478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Etat initial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697" t="-165823" r="-298715" b="-345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6466" t="-165823" r="-336842" b="-34557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36" t="-165823" r="-100671" b="-345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5522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Etat intermédiaire</a:t>
                          </a:r>
                        </a:p>
                        <a:p>
                          <a:pPr algn="ctr"/>
                          <a:r>
                            <a:rPr lang="fr-FR" dirty="0"/>
                            <a:t>(avant équivalence)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697" t="-107692" r="-298715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6466" t="-107692" r="-336842" b="-4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36" t="-107692" r="-100671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3842994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Equivalence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697" t="-632813" r="-298715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36" t="-632813" r="-100671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27579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26E4EE7-0437-4612-9192-E6ECCAF97865}"/>
                  </a:ext>
                </a:extLst>
              </p:cNvPr>
              <p:cNvSpPr txBox="1"/>
              <p:nvPr/>
            </p:nvSpPr>
            <p:spPr>
              <a:xfrm>
                <a:off x="1987022" y="5135910"/>
                <a:ext cx="8217955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𝑃𝑜𝑢𝑟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𝑝𝐾𝑎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𝑐𝑒𝑐𝑖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𝑙𝑖𝑒𝑢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𝑑𝑒𝑚𝑖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𝑞𝑢𝑖𝑣𝑎𝑙𝑒𝑛𝑐𝑒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26E4EE7-0437-4612-9192-E6ECCAF97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022" y="5135910"/>
                <a:ext cx="8217955" cy="302070"/>
              </a:xfrm>
              <a:prstGeom prst="rect">
                <a:avLst/>
              </a:prstGeom>
              <a:blipFill>
                <a:blip r:embed="rId3"/>
                <a:stretch>
                  <a:fillRect l="-371" t="-4082" r="-668" b="-26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62785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8714</TotalTime>
  <Words>348</Words>
  <Application>Microsoft Office PowerPoint</Application>
  <PresentationFormat>Grand écran</PresentationFormat>
  <Paragraphs>71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Rétrospective</vt:lpstr>
      <vt:lpstr>Détermination de  constantes d’équilibre</vt:lpstr>
      <vt:lpstr>Présentation de la pile Daniell</vt:lpstr>
      <vt:lpstr>Bleu de bromothymol : indicateur coloré</vt:lpstr>
      <vt:lpstr>Détermination du pKa du BBT</vt:lpstr>
      <vt:lpstr>Détermination du pKa du BBT</vt:lpstr>
      <vt:lpstr>Résultats expérimentaux</vt:lpstr>
      <vt:lpstr>Titrage de l’acide éthanoïque  par de l’hydroxyde de sodium</vt:lpstr>
      <vt:lpstr>Détermination de la constante d’acidité</vt:lpstr>
      <vt:lpstr>Détermination de la constante d’acidité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357</cp:revision>
  <dcterms:created xsi:type="dcterms:W3CDTF">2020-03-15T13:11:31Z</dcterms:created>
  <dcterms:modified xsi:type="dcterms:W3CDTF">2020-06-16T09:37:23Z</dcterms:modified>
</cp:coreProperties>
</file>