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7" r:id="rId2"/>
    <p:sldId id="258" r:id="rId3"/>
    <p:sldId id="259" r:id="rId4"/>
    <p:sldId id="271" r:id="rId5"/>
    <p:sldId id="272" r:id="rId6"/>
    <p:sldId id="260" r:id="rId7"/>
    <p:sldId id="265" r:id="rId8"/>
    <p:sldId id="266" r:id="rId9"/>
    <p:sldId id="262" r:id="rId10"/>
    <p:sldId id="263" r:id="rId11"/>
    <p:sldId id="267" r:id="rId12"/>
    <p:sldId id="268" r:id="rId13"/>
    <p:sldId id="270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EFFA"/>
    <a:srgbClr val="E0ED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Style léger 1 - Accentuation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868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540" y="66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A93F02-9EC0-45FF-8720-A00CA3700D33}" type="datetimeFigureOut">
              <a:rPr lang="fr-FR" smtClean="0"/>
              <a:t>18/06/2020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C8B3DA-5DB6-429A-94DB-B1798B29A8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6977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61FDA-3969-490E-BF81-06295E935B8F}" type="datetime1">
              <a:rPr lang="fr-FR" smtClean="0"/>
              <a:t>18/06/2020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0515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EA156-582D-4958-8072-1685BCA8EEBC}" type="datetime1">
              <a:rPr lang="fr-FR" smtClean="0"/>
              <a:t>18/06/2020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9693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3A104-6E57-4772-BA75-83E5B127BC1F}" type="datetime1">
              <a:rPr lang="fr-FR" smtClean="0"/>
              <a:t>18/06/2020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2657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E0332-44F1-492E-A887-48A4E961A4EF}" type="datetime1">
              <a:rPr lang="fr-FR" smtClean="0"/>
              <a:t>18/06/2020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7542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2ED34-08D8-4B3E-ABA0-12CFDA389551}" type="datetime1">
              <a:rPr lang="fr-FR" smtClean="0"/>
              <a:t>18/06/2020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1461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D5222-4535-4B81-836F-A461C7C0DF28}" type="datetime1">
              <a:rPr lang="fr-FR" smtClean="0"/>
              <a:t>18/06/2020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4567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49F90-1F65-4ED1-ABB4-432EFF96D60E}" type="datetime1">
              <a:rPr lang="fr-FR" smtClean="0"/>
              <a:t>18/06/2020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5157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E148A-83D8-4982-A416-989443033FB2}" type="datetime1">
              <a:rPr lang="fr-FR" smtClean="0"/>
              <a:t>18/06/2020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5910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0DCEC-2A12-45A2-8BED-BC5803AD66DC}" type="datetime1">
              <a:rPr lang="fr-FR" smtClean="0"/>
              <a:t>18/06/2020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6598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14F31CA-F57B-40F5-9D8C-AB005ACC23B3}" type="datetime1">
              <a:rPr lang="fr-FR" smtClean="0"/>
              <a:t>18/06/2020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B9124A2-E1D7-417D-88BC-63EA5DA45B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9628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846C0-E1BD-4C05-96EF-597158FBC288}" type="datetime1">
              <a:rPr lang="fr-FR" smtClean="0"/>
              <a:t>18/06/2020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1973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4C9061B-CFB6-4E4C-A4EC-F6CFC18B0AF3}" type="datetime1">
              <a:rPr lang="fr-FR" smtClean="0"/>
              <a:t>18/06/2020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B9124A2-E1D7-417D-88BC-63EA5DA45BC4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2008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physique.pt-dorian.net/documents/TP/TP16.pdf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physique.pt-dorian.net/documents/TP/TP16.pdf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physique.pt-dorian.net/documents/TP/TP16.pdf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pc-st-charles.e-monsite.com/medias/files/14-t3-tp-electrozingage-du-fer.pdf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www.youtube.com/watch?v=YvsQrkyjMoI" TargetMode="Externa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pohon.free.fr/lecture_membre.php?file=ech_c3_corrosion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pohon.free.fr/lecture_membre.php?file=ech_c1_courbes_intensite_potentiel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CF25D0-1DF7-4352-BC93-49C8418F5E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79" y="758952"/>
            <a:ext cx="10538129" cy="3566160"/>
          </a:xfrm>
        </p:spPr>
        <p:txBody>
          <a:bodyPr>
            <a:normAutofit/>
          </a:bodyPr>
          <a:lstStyle/>
          <a:p>
            <a:r>
              <a:rPr lang="fr-FR" sz="5400" dirty="0"/>
              <a:t>Corrosion humide des métaux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20C0F4B-E921-458D-822C-99A41A8C3D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i="1" cap="none" spc="0" dirty="0"/>
              <a:t>Agrégation 2020</a:t>
            </a:r>
          </a:p>
          <a:p>
            <a:r>
              <a:rPr lang="fr-FR" cap="none" spc="0" dirty="0"/>
              <a:t>Rémy BONNEMORT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389C604-85ED-4C1E-A449-7DB05F167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5817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571E9B-BB66-4E2E-AB7B-13F6305D1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Corrosion différentielle : </a:t>
            </a:r>
            <a:br>
              <a:rPr lang="fr-FR" dirty="0"/>
            </a:br>
            <a:r>
              <a:rPr lang="fr-FR" dirty="0"/>
              <a:t>structure du clou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7BA5434-0A00-4291-9717-2640784C5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10</a:t>
            </a:fld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782561F-DE1A-4F7F-88C5-3D84A72F1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880" y="2378727"/>
            <a:ext cx="3196091" cy="2916249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BC53E80A-5065-4CB7-92F5-31DBFAF5AA06}"/>
              </a:ext>
            </a:extLst>
          </p:cNvPr>
          <p:cNvSpPr txBox="1"/>
          <p:nvPr/>
        </p:nvSpPr>
        <p:spPr>
          <a:xfrm>
            <a:off x="4569849" y="5936343"/>
            <a:ext cx="7622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hlinkClick r:id="rId3"/>
              </a:rPr>
              <a:t>http://physique.pt-dorian.net/documents/TP/TP16.pdf</a:t>
            </a:r>
            <a:r>
              <a:rPr lang="fr-FR" dirty="0"/>
              <a:t>, consulté le 04/06/2020</a:t>
            </a:r>
          </a:p>
        </p:txBody>
      </p:sp>
    </p:spTree>
    <p:extLst>
      <p:ext uri="{BB962C8B-B14F-4D97-AF65-F5344CB8AC3E}">
        <p14:creationId xmlns:p14="http://schemas.microsoft.com/office/powerpoint/2010/main" val="1402214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D680CB-E614-4DF6-AB6E-E647781DD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Aération différentielle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51C663D-0FB4-4321-91EA-A25A10621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11</a:t>
            </a:fld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CA2462A-687B-47E3-B122-336262F94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497" y="2762249"/>
            <a:ext cx="3511757" cy="2663191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53596B73-F060-4A57-A634-A8C55988EE6C}"/>
              </a:ext>
            </a:extLst>
          </p:cNvPr>
          <p:cNvSpPr txBox="1"/>
          <p:nvPr/>
        </p:nvSpPr>
        <p:spPr>
          <a:xfrm>
            <a:off x="4569849" y="5936343"/>
            <a:ext cx="7622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hlinkClick r:id="rId3"/>
              </a:rPr>
              <a:t>http://physique.pt-dorian.net/documents/TP/TP16.pdf</a:t>
            </a:r>
            <a:r>
              <a:rPr lang="fr-FR" dirty="0"/>
              <a:t>, consulté le 04/06/2020</a:t>
            </a:r>
          </a:p>
        </p:txBody>
      </p:sp>
      <p:pic>
        <p:nvPicPr>
          <p:cNvPr id="6" name="Espace réservé du contenu 8">
            <a:extLst>
              <a:ext uri="{FF2B5EF4-FFF2-40B4-BE49-F238E27FC236}">
                <a16:creationId xmlns:a16="http://schemas.microsoft.com/office/drawing/2014/main" id="{E5247224-F7AE-4AFC-9E79-61C8CA0C3E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1360" y="2003582"/>
            <a:ext cx="2039127" cy="3691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058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C946AF-AEF0-4CAE-B071-64935854E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Protection </a:t>
            </a:r>
            <a:r>
              <a:rPr lang="fr-FR"/>
              <a:t>du fer : galvanisation</a:t>
            </a:r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24E9AC2-81D3-4C4E-B206-4180874EB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12</a:t>
            </a:fld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4324E5D-A229-4A3C-8E66-0186C2C5D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534" y="2255157"/>
            <a:ext cx="7934931" cy="3071586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1EB61349-8324-450C-B7D5-6E17EC48A54A}"/>
              </a:ext>
            </a:extLst>
          </p:cNvPr>
          <p:cNvSpPr txBox="1"/>
          <p:nvPr/>
        </p:nvSpPr>
        <p:spPr>
          <a:xfrm>
            <a:off x="4569849" y="5936343"/>
            <a:ext cx="7622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hlinkClick r:id="rId3"/>
              </a:rPr>
              <a:t>http://physique.pt-dorian.net/documents/TP/TP16.pdf</a:t>
            </a:r>
            <a:r>
              <a:rPr lang="fr-FR" dirty="0"/>
              <a:t>, consulté le 04/06/2020</a:t>
            </a:r>
          </a:p>
        </p:txBody>
      </p:sp>
    </p:spTree>
    <p:extLst>
      <p:ext uri="{BB962C8B-B14F-4D97-AF65-F5344CB8AC3E}">
        <p14:creationId xmlns:p14="http://schemas.microsoft.com/office/powerpoint/2010/main" val="6894029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4C5038-325F-4D07-AD3A-F51ED4F46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Protection du fer : par électro zingage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9E1E17E-05DA-457D-8E54-0E2E64C96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13</a:t>
            </a:fld>
            <a:endParaRPr lang="fr-FR"/>
          </a:p>
        </p:txBody>
      </p:sp>
      <p:pic>
        <p:nvPicPr>
          <p:cNvPr id="5" name="Image 4" descr="Une image contenant texte, carte&#10;&#10;Description générée automatiquement">
            <a:extLst>
              <a:ext uri="{FF2B5EF4-FFF2-40B4-BE49-F238E27FC236}">
                <a16:creationId xmlns:a16="http://schemas.microsoft.com/office/drawing/2014/main" id="{FE1F1659-308F-45CD-8016-795DB8D625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096" y="2217230"/>
            <a:ext cx="5543808" cy="370649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C5AA35D-92C7-4410-9933-62AE19D65FF0}"/>
              </a:ext>
            </a:extLst>
          </p:cNvPr>
          <p:cNvSpPr/>
          <p:nvPr/>
        </p:nvSpPr>
        <p:spPr>
          <a:xfrm>
            <a:off x="1934817" y="5972512"/>
            <a:ext cx="107740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http://spc-st-charles.e-monsite.com/medias/files/14-t3-tp-electrozingage-du-fer.pdf</a:t>
            </a:r>
            <a:r>
              <a:rPr lang="fr-FR" dirty="0"/>
              <a:t>, consulté le 09/06/2020</a:t>
            </a:r>
          </a:p>
        </p:txBody>
      </p:sp>
    </p:spTree>
    <p:extLst>
      <p:ext uri="{BB962C8B-B14F-4D97-AF65-F5344CB8AC3E}">
        <p14:creationId xmlns:p14="http://schemas.microsoft.com/office/powerpoint/2010/main" val="11760053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CFBC93-00A4-4FCC-AAAC-CAFD2999F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Protection par anode sacrificielle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A9B9F7D-640E-4FD3-AF24-F59388EDD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14</a:t>
            </a:fld>
            <a:endParaRPr lang="fr-FR"/>
          </a:p>
        </p:txBody>
      </p:sp>
      <p:pic>
        <p:nvPicPr>
          <p:cNvPr id="1026" name="Picture 2" descr="Protection cathodique — Wikipédia">
            <a:extLst>
              <a:ext uri="{FF2B5EF4-FFF2-40B4-BE49-F238E27FC236}">
                <a16:creationId xmlns:a16="http://schemas.microsoft.com/office/drawing/2014/main" id="{C470B225-6D92-4B26-8BF8-7B52551490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2063502"/>
            <a:ext cx="2934607" cy="3912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F385F1AC-45E8-4A5E-B094-FB76278F3D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4452" y="2063502"/>
            <a:ext cx="5231053" cy="362493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12FC0CF7-8699-4F5D-8312-45548D07889C}"/>
              </a:ext>
            </a:extLst>
          </p:cNvPr>
          <p:cNvSpPr txBox="1"/>
          <p:nvPr/>
        </p:nvSpPr>
        <p:spPr>
          <a:xfrm>
            <a:off x="7444610" y="5942902"/>
            <a:ext cx="4747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Chimie Tout-en-un MP. Fosset et al. Dunod. 2004</a:t>
            </a:r>
          </a:p>
        </p:txBody>
      </p:sp>
    </p:spTree>
    <p:extLst>
      <p:ext uri="{BB962C8B-B14F-4D97-AF65-F5344CB8AC3E}">
        <p14:creationId xmlns:p14="http://schemas.microsoft.com/office/powerpoint/2010/main" val="2450071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A6F3FD8-3AA1-4009-9253-997E9D057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2</a:t>
            </a:fld>
            <a:endParaRPr lang="fr-FR"/>
          </a:p>
        </p:txBody>
      </p:sp>
      <p:pic>
        <p:nvPicPr>
          <p:cNvPr id="1026" name="Picture 2" descr="Tableau sur toile Vieille voiture rouillée • Pixers® - Nous vivons ...">
            <a:extLst>
              <a:ext uri="{FF2B5EF4-FFF2-40B4-BE49-F238E27FC236}">
                <a16:creationId xmlns:a16="http://schemas.microsoft.com/office/drawing/2014/main" id="{1E032441-C17C-48ED-9912-BC16A61ABE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4" t="33017" r="773" b="18942"/>
          <a:stretch/>
        </p:blipFill>
        <p:spPr bwMode="auto">
          <a:xfrm rot="20951684">
            <a:off x="281434" y="769259"/>
            <a:ext cx="5907314" cy="1857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ableau sur toile Chaîne d'ancre • Pixers® - Nous vivons pour changer">
            <a:extLst>
              <a:ext uri="{FF2B5EF4-FFF2-40B4-BE49-F238E27FC236}">
                <a16:creationId xmlns:a16="http://schemas.microsoft.com/office/drawing/2014/main" id="{67F68EEC-44FD-43C9-A841-948FBD56DF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0795" y="653143"/>
            <a:ext cx="2219325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19F4981F-56C0-4BBA-8351-8D0B3497E0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0898" y="3296331"/>
            <a:ext cx="2790825" cy="279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uivre, laiton, des métaux aux propriétés antibactériennes">
            <a:extLst>
              <a:ext uri="{FF2B5EF4-FFF2-40B4-BE49-F238E27FC236}">
                <a16:creationId xmlns:a16="http://schemas.microsoft.com/office/drawing/2014/main" id="{A46897AB-0624-41FF-93A3-740702FC9D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3071" y="3853543"/>
            <a:ext cx="2893291" cy="1911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les tuyaux">
            <a:extLst>
              <a:ext uri="{FF2B5EF4-FFF2-40B4-BE49-F238E27FC236}">
                <a16:creationId xmlns:a16="http://schemas.microsoft.com/office/drawing/2014/main" id="{98931702-7CB4-4DBF-B4A1-4DF4718F30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804" y="770844"/>
            <a:ext cx="1952455" cy="1197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8487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A0E93C-AF8D-47FB-8F7F-D4F3C77DC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Corrosion d’un clou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398512E-DBC6-4FE6-80A1-B9BD8F4D4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3</a:t>
            </a:fld>
            <a:endParaRPr lang="fr-FR"/>
          </a:p>
        </p:txBody>
      </p: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62E90C60-05D5-40BD-9F16-16AB3302396D}"/>
              </a:ext>
            </a:extLst>
          </p:cNvPr>
          <p:cNvGrpSpPr/>
          <p:nvPr/>
        </p:nvGrpSpPr>
        <p:grpSpPr>
          <a:xfrm>
            <a:off x="1080435" y="2247228"/>
            <a:ext cx="2405021" cy="3735664"/>
            <a:chOff x="1097280" y="2333832"/>
            <a:chExt cx="2405021" cy="3735664"/>
          </a:xfrm>
        </p:grpSpPr>
        <p:pic>
          <p:nvPicPr>
            <p:cNvPr id="4" name="Image 3">
              <a:extLst>
                <a:ext uri="{FF2B5EF4-FFF2-40B4-BE49-F238E27FC236}">
                  <a16:creationId xmlns:a16="http://schemas.microsoft.com/office/drawing/2014/main" id="{41F889D0-5453-425D-9496-046540D5B2E4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7280" y="2333832"/>
              <a:ext cx="1182094" cy="373566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" name="Connecteur droit avec flèche 5">
              <a:extLst>
                <a:ext uri="{FF2B5EF4-FFF2-40B4-BE49-F238E27FC236}">
                  <a16:creationId xmlns:a16="http://schemas.microsoft.com/office/drawing/2014/main" id="{141CC468-6620-434F-AE93-10BD5043DD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82418" y="3591340"/>
              <a:ext cx="713132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Connecteur droit avec flèche 6">
              <a:extLst>
                <a:ext uri="{FF2B5EF4-FFF2-40B4-BE49-F238E27FC236}">
                  <a16:creationId xmlns:a16="http://schemas.microsoft.com/office/drawing/2014/main" id="{4FA7A9CE-283C-4A09-AFC4-71BC1D2E28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16766" y="4379844"/>
              <a:ext cx="878784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necteur droit avec flèche 9">
              <a:extLst>
                <a:ext uri="{FF2B5EF4-FFF2-40B4-BE49-F238E27FC236}">
                  <a16:creationId xmlns:a16="http://schemas.microsoft.com/office/drawing/2014/main" id="{C16D75AD-30E6-4864-B413-FCCF3596D7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94842" y="3943765"/>
              <a:ext cx="713132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FDC27E77-FA68-40A0-AE8D-302D9B98B8DE}"/>
                </a:ext>
              </a:extLst>
            </p:cNvPr>
            <p:cNvSpPr txBox="1"/>
            <p:nvPr/>
          </p:nvSpPr>
          <p:spPr>
            <a:xfrm>
              <a:off x="2495550" y="3406674"/>
              <a:ext cx="10067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Huile</a:t>
              </a:r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157B9DDE-2B88-429F-B48C-A6206909AAC8}"/>
                </a:ext>
              </a:extLst>
            </p:cNvPr>
            <p:cNvSpPr txBox="1"/>
            <p:nvPr/>
          </p:nvSpPr>
          <p:spPr>
            <a:xfrm>
              <a:off x="2479399" y="3776006"/>
              <a:ext cx="923925" cy="369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Eau</a:t>
              </a:r>
            </a:p>
          </p:txBody>
        </p: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A0E79B93-B08C-4FE9-9D8E-5710B783D911}"/>
                </a:ext>
              </a:extLst>
            </p:cNvPr>
            <p:cNvSpPr txBox="1"/>
            <p:nvPr/>
          </p:nvSpPr>
          <p:spPr>
            <a:xfrm>
              <a:off x="2507974" y="4201664"/>
              <a:ext cx="6046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Clou</a:t>
              </a:r>
            </a:p>
          </p:txBody>
        </p:sp>
      </p:grp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A6DF6801-77F5-4B5B-92D6-5EC2828FC591}"/>
              </a:ext>
            </a:extLst>
          </p:cNvPr>
          <p:cNvGrpSpPr/>
          <p:nvPr/>
        </p:nvGrpSpPr>
        <p:grpSpPr>
          <a:xfrm>
            <a:off x="5797195" y="2247228"/>
            <a:ext cx="1889221" cy="3619074"/>
            <a:chOff x="3390444" y="2450410"/>
            <a:chExt cx="1889221" cy="3619074"/>
          </a:xfrm>
        </p:grpSpPr>
        <p:pic>
          <p:nvPicPr>
            <p:cNvPr id="16" name="Image 15">
              <a:extLst>
                <a:ext uri="{FF2B5EF4-FFF2-40B4-BE49-F238E27FC236}">
                  <a16:creationId xmlns:a16="http://schemas.microsoft.com/office/drawing/2014/main" id="{DC6F3730-79A2-497C-915B-C0E27B1A2B08}"/>
                </a:ext>
              </a:extLst>
            </p:cNvPr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90444" y="2450410"/>
              <a:ext cx="1006751" cy="361907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9" name="Connecteur droit avec flèche 18">
              <a:extLst>
                <a:ext uri="{FF2B5EF4-FFF2-40B4-BE49-F238E27FC236}">
                  <a16:creationId xmlns:a16="http://schemas.microsoft.com/office/drawing/2014/main" id="{CD9AA4F8-E5F7-4697-833C-AEE9519A334D}"/>
                </a:ext>
              </a:extLst>
            </p:cNvPr>
            <p:cNvCxnSpPr/>
            <p:nvPr/>
          </p:nvCxnSpPr>
          <p:spPr>
            <a:xfrm flipH="1">
              <a:off x="3933371" y="3960668"/>
              <a:ext cx="72571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Connecteur droit avec flèche 19">
              <a:extLst>
                <a:ext uri="{FF2B5EF4-FFF2-40B4-BE49-F238E27FC236}">
                  <a16:creationId xmlns:a16="http://schemas.microsoft.com/office/drawing/2014/main" id="{95558962-D90B-4E98-B2CF-902C037CBA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93819" y="4420884"/>
              <a:ext cx="765268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635CAA0E-CA5F-4016-90AB-948E267DD27B}"/>
                </a:ext>
              </a:extLst>
            </p:cNvPr>
            <p:cNvSpPr txBox="1"/>
            <p:nvPr/>
          </p:nvSpPr>
          <p:spPr>
            <a:xfrm>
              <a:off x="4613371" y="3759099"/>
              <a:ext cx="5254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Eau</a:t>
              </a:r>
            </a:p>
          </p:txBody>
        </p:sp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68EADD4D-5CB1-43F4-954D-49135B5B79B6}"/>
                </a:ext>
              </a:extLst>
            </p:cNvPr>
            <p:cNvSpPr txBox="1"/>
            <p:nvPr/>
          </p:nvSpPr>
          <p:spPr>
            <a:xfrm>
              <a:off x="4675012" y="4236218"/>
              <a:ext cx="6046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Clou</a:t>
              </a:r>
            </a:p>
          </p:txBody>
        </p: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83AFBCED-4AEC-4833-A0DC-79D6AA52025F}"/>
              </a:ext>
            </a:extLst>
          </p:cNvPr>
          <p:cNvGrpSpPr/>
          <p:nvPr/>
        </p:nvGrpSpPr>
        <p:grpSpPr>
          <a:xfrm>
            <a:off x="3530546" y="2247228"/>
            <a:ext cx="2285397" cy="3619074"/>
            <a:chOff x="3390444" y="2450410"/>
            <a:chExt cx="2285397" cy="3619074"/>
          </a:xfrm>
        </p:grpSpPr>
        <p:pic>
          <p:nvPicPr>
            <p:cNvPr id="26" name="Image 25">
              <a:extLst>
                <a:ext uri="{FF2B5EF4-FFF2-40B4-BE49-F238E27FC236}">
                  <a16:creationId xmlns:a16="http://schemas.microsoft.com/office/drawing/2014/main" id="{CFFC6A50-DA55-424C-A72F-E0C6A6458733}"/>
                </a:ext>
              </a:extLst>
            </p:cNvPr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90444" y="2450410"/>
              <a:ext cx="1006751" cy="361907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7" name="Connecteur droit avec flèche 26">
              <a:extLst>
                <a:ext uri="{FF2B5EF4-FFF2-40B4-BE49-F238E27FC236}">
                  <a16:creationId xmlns:a16="http://schemas.microsoft.com/office/drawing/2014/main" id="{96BFE950-BFC3-4C31-AFFB-EC23B8D91F22}"/>
                </a:ext>
              </a:extLst>
            </p:cNvPr>
            <p:cNvCxnSpPr/>
            <p:nvPr/>
          </p:nvCxnSpPr>
          <p:spPr>
            <a:xfrm flipH="1">
              <a:off x="3933371" y="3960668"/>
              <a:ext cx="72571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Connecteur droit avec flèche 27">
              <a:extLst>
                <a:ext uri="{FF2B5EF4-FFF2-40B4-BE49-F238E27FC236}">
                  <a16:creationId xmlns:a16="http://schemas.microsoft.com/office/drawing/2014/main" id="{9A1D159E-2E1B-47A1-83E5-6D4C9F559F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93819" y="4420884"/>
              <a:ext cx="765268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7BCAE3D0-2CAF-43E3-82D2-47B0C739670D}"/>
                </a:ext>
              </a:extLst>
            </p:cNvPr>
            <p:cNvSpPr txBox="1"/>
            <p:nvPr/>
          </p:nvSpPr>
          <p:spPr>
            <a:xfrm>
              <a:off x="4613371" y="3759099"/>
              <a:ext cx="1062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Eau salée</a:t>
              </a:r>
            </a:p>
          </p:txBody>
        </p: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03D0E732-69F9-4957-B167-D86A28F3E196}"/>
                </a:ext>
              </a:extLst>
            </p:cNvPr>
            <p:cNvSpPr txBox="1"/>
            <p:nvPr/>
          </p:nvSpPr>
          <p:spPr>
            <a:xfrm>
              <a:off x="4675012" y="4236218"/>
              <a:ext cx="6046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Clou</a:t>
              </a:r>
            </a:p>
          </p:txBody>
        </p:sp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E523418C-F974-498C-822B-062AB965AAAB}"/>
              </a:ext>
            </a:extLst>
          </p:cNvPr>
          <p:cNvGrpSpPr/>
          <p:nvPr/>
        </p:nvGrpSpPr>
        <p:grpSpPr>
          <a:xfrm>
            <a:off x="8051546" y="2247228"/>
            <a:ext cx="3302708" cy="3478921"/>
            <a:chOff x="8051546" y="2247228"/>
            <a:chExt cx="3302708" cy="3478921"/>
          </a:xfrm>
        </p:grpSpPr>
        <p:pic>
          <p:nvPicPr>
            <p:cNvPr id="31" name="Image 30">
              <a:extLst>
                <a:ext uri="{FF2B5EF4-FFF2-40B4-BE49-F238E27FC236}">
                  <a16:creationId xmlns:a16="http://schemas.microsoft.com/office/drawing/2014/main" id="{E878232A-00F8-4F7F-8A20-E314A045D737}"/>
                </a:ext>
              </a:extLst>
            </p:cNvPr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51546" y="2247228"/>
              <a:ext cx="1006750" cy="347892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2" name="Connecteur droit avec flèche 31">
              <a:extLst>
                <a:ext uri="{FF2B5EF4-FFF2-40B4-BE49-F238E27FC236}">
                  <a16:creationId xmlns:a16="http://schemas.microsoft.com/office/drawing/2014/main" id="{4BB30A0E-BD4A-471F-B8B7-9D7DBBBB6ADF}"/>
                </a:ext>
              </a:extLst>
            </p:cNvPr>
            <p:cNvCxnSpPr/>
            <p:nvPr/>
          </p:nvCxnSpPr>
          <p:spPr>
            <a:xfrm flipH="1">
              <a:off x="8554921" y="4489935"/>
              <a:ext cx="72571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necteur droit avec flèche 32">
              <a:extLst>
                <a:ext uri="{FF2B5EF4-FFF2-40B4-BE49-F238E27FC236}">
                  <a16:creationId xmlns:a16="http://schemas.microsoft.com/office/drawing/2014/main" id="{D163AE19-B6CE-4AA2-BD9E-C5307D6337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37437" y="5172629"/>
              <a:ext cx="843199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ZoneTexte 34">
              <a:extLst>
                <a:ext uri="{FF2B5EF4-FFF2-40B4-BE49-F238E27FC236}">
                  <a16:creationId xmlns:a16="http://schemas.microsoft.com/office/drawing/2014/main" id="{388C7B44-D78C-4905-B730-EC5418D5E8F5}"/>
                </a:ext>
              </a:extLst>
            </p:cNvPr>
            <p:cNvSpPr txBox="1"/>
            <p:nvPr/>
          </p:nvSpPr>
          <p:spPr>
            <a:xfrm>
              <a:off x="9295805" y="4299726"/>
              <a:ext cx="6046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Clou</a:t>
              </a:r>
            </a:p>
          </p:txBody>
        </p:sp>
        <p:sp>
          <p:nvSpPr>
            <p:cNvPr id="36" name="ZoneTexte 35">
              <a:extLst>
                <a:ext uri="{FF2B5EF4-FFF2-40B4-BE49-F238E27FC236}">
                  <a16:creationId xmlns:a16="http://schemas.microsoft.com/office/drawing/2014/main" id="{1D04F4AB-9847-4245-93C4-8BC84B919EFB}"/>
                </a:ext>
              </a:extLst>
            </p:cNvPr>
            <p:cNvSpPr txBox="1"/>
            <p:nvPr/>
          </p:nvSpPr>
          <p:spPr>
            <a:xfrm>
              <a:off x="9295805" y="4987963"/>
              <a:ext cx="20584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Chlorure de calcium</a:t>
              </a:r>
            </a:p>
          </p:txBody>
        </p:sp>
      </p:grpSp>
      <p:sp>
        <p:nvSpPr>
          <p:cNvPr id="38" name="ZoneTexte 37">
            <a:extLst>
              <a:ext uri="{FF2B5EF4-FFF2-40B4-BE49-F238E27FC236}">
                <a16:creationId xmlns:a16="http://schemas.microsoft.com/office/drawing/2014/main" id="{20326E6A-A1E6-4885-A2F9-EBD6C7972FC5}"/>
              </a:ext>
            </a:extLst>
          </p:cNvPr>
          <p:cNvSpPr txBox="1"/>
          <p:nvPr/>
        </p:nvSpPr>
        <p:spPr>
          <a:xfrm>
            <a:off x="4073473" y="5974089"/>
            <a:ext cx="8147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Adapté de </a:t>
            </a:r>
            <a:r>
              <a:rPr lang="fr-FR" dirty="0">
                <a:hlinkClick r:id="rId5"/>
              </a:rPr>
              <a:t>https://www.youtube.com/watch?v=YvsQrkyjMoI</a:t>
            </a:r>
            <a:r>
              <a:rPr lang="fr-FR" dirty="0"/>
              <a:t>, consulté le 02/06/2020</a:t>
            </a:r>
          </a:p>
        </p:txBody>
      </p:sp>
    </p:spTree>
    <p:extLst>
      <p:ext uri="{BB962C8B-B14F-4D97-AF65-F5344CB8AC3E}">
        <p14:creationId xmlns:p14="http://schemas.microsoft.com/office/powerpoint/2010/main" val="3930223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D93857-C3F6-43EC-8903-0D8FD8CFE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Corrosion d’un clou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C81EB24-B9F1-48A5-AD46-9DA7DC7AA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4</a:t>
            </a:fld>
            <a:endParaRPr lang="fr-FR"/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0A87A927-B4F0-44D1-9F8F-E9403F8DDB10}"/>
              </a:ext>
            </a:extLst>
          </p:cNvPr>
          <p:cNvGrpSpPr/>
          <p:nvPr/>
        </p:nvGrpSpPr>
        <p:grpSpPr>
          <a:xfrm>
            <a:off x="1534602" y="2133122"/>
            <a:ext cx="1871207" cy="3930901"/>
            <a:chOff x="3713112" y="1420869"/>
            <a:chExt cx="2284520" cy="4825432"/>
          </a:xfrm>
        </p:grpSpPr>
        <p:grpSp>
          <p:nvGrpSpPr>
            <p:cNvPr id="5" name="Groupe 4">
              <a:extLst>
                <a:ext uri="{FF2B5EF4-FFF2-40B4-BE49-F238E27FC236}">
                  <a16:creationId xmlns:a16="http://schemas.microsoft.com/office/drawing/2014/main" id="{5744DCAA-EC0B-48DD-BFBD-815FD1210FC8}"/>
                </a:ext>
              </a:extLst>
            </p:cNvPr>
            <p:cNvGrpSpPr/>
            <p:nvPr/>
          </p:nvGrpSpPr>
          <p:grpSpPr>
            <a:xfrm>
              <a:off x="3713112" y="1420869"/>
              <a:ext cx="2284520" cy="4825432"/>
              <a:chOff x="3657288" y="1420869"/>
              <a:chExt cx="2284520" cy="4825432"/>
            </a:xfrm>
          </p:grpSpPr>
          <p:pic>
            <p:nvPicPr>
              <p:cNvPr id="7" name="Image 6">
                <a:extLst>
                  <a:ext uri="{FF2B5EF4-FFF2-40B4-BE49-F238E27FC236}">
                    <a16:creationId xmlns:a16="http://schemas.microsoft.com/office/drawing/2014/main" id="{867811B9-84CA-4834-8379-EC46E137E249}"/>
                  </a:ext>
                </a:extLst>
              </p:cNvPr>
              <p:cNvPicPr/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57288" y="1420869"/>
                <a:ext cx="1006751" cy="482543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5DB0833-587B-4F7A-BAA2-89B8CC964A6D}"/>
                  </a:ext>
                </a:extLst>
              </p:cNvPr>
              <p:cNvSpPr/>
              <p:nvPr/>
            </p:nvSpPr>
            <p:spPr>
              <a:xfrm>
                <a:off x="3949057" y="2942420"/>
                <a:ext cx="466515" cy="135152"/>
              </a:xfrm>
              <a:prstGeom prst="rect">
                <a:avLst/>
              </a:prstGeom>
              <a:solidFill>
                <a:srgbClr val="FED52D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9" name="Connecteur droit avec flèche 8">
                <a:extLst>
                  <a:ext uri="{FF2B5EF4-FFF2-40B4-BE49-F238E27FC236}">
                    <a16:creationId xmlns:a16="http://schemas.microsoft.com/office/drawing/2014/main" id="{A2999CF8-BD4A-4DD1-BA56-C32FCB80329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73492" y="3996863"/>
                <a:ext cx="765268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C63BBD8F-23DC-4263-B05C-E87651FE751A}"/>
                  </a:ext>
                </a:extLst>
              </p:cNvPr>
              <p:cNvSpPr txBox="1"/>
              <p:nvPr/>
            </p:nvSpPr>
            <p:spPr>
              <a:xfrm>
                <a:off x="5057319" y="2741609"/>
                <a:ext cx="88448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Couche </a:t>
                </a:r>
              </a:p>
              <a:p>
                <a:r>
                  <a:rPr lang="fr-FR" dirty="0"/>
                  <a:t>D’huile</a:t>
                </a:r>
              </a:p>
            </p:txBody>
          </p:sp>
          <p:cxnSp>
            <p:nvCxnSpPr>
              <p:cNvPr id="11" name="Connecteur droit avec flèche 10">
                <a:extLst>
                  <a:ext uri="{FF2B5EF4-FFF2-40B4-BE49-F238E27FC236}">
                    <a16:creationId xmlns:a16="http://schemas.microsoft.com/office/drawing/2014/main" id="{A1EB1737-A4A0-4663-988B-CB7E85FDA0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338721" y="3002905"/>
                <a:ext cx="613344" cy="709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F91D7649-8C46-431F-B5F7-67C2919EBD76}"/>
                </a:ext>
              </a:extLst>
            </p:cNvPr>
            <p:cNvSpPr txBox="1"/>
            <p:nvPr/>
          </p:nvSpPr>
          <p:spPr>
            <a:xfrm>
              <a:off x="4954686" y="3750641"/>
              <a:ext cx="6037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Clou</a:t>
              </a:r>
            </a:p>
          </p:txBody>
        </p:sp>
      </p:grpSp>
      <p:grpSp>
        <p:nvGrpSpPr>
          <p:cNvPr id="12" name="Groupe 24">
            <a:extLst>
              <a:ext uri="{FF2B5EF4-FFF2-40B4-BE49-F238E27FC236}">
                <a16:creationId xmlns:a16="http://schemas.microsoft.com/office/drawing/2014/main" id="{64836561-E021-4177-82C2-036DDB728019}"/>
              </a:ext>
            </a:extLst>
          </p:cNvPr>
          <p:cNvGrpSpPr/>
          <p:nvPr/>
        </p:nvGrpSpPr>
        <p:grpSpPr>
          <a:xfrm>
            <a:off x="4770847" y="2133122"/>
            <a:ext cx="1772814" cy="4068895"/>
            <a:chOff x="3390444" y="2450410"/>
            <a:chExt cx="1888294" cy="3619074"/>
          </a:xfrm>
        </p:grpSpPr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B4666289-120A-4A3A-AC9E-3D546C6B2A93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90444" y="2450410"/>
              <a:ext cx="1006751" cy="361907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4" name="Connecteur droit avec flèche 13">
              <a:extLst>
                <a:ext uri="{FF2B5EF4-FFF2-40B4-BE49-F238E27FC236}">
                  <a16:creationId xmlns:a16="http://schemas.microsoft.com/office/drawing/2014/main" id="{31E87301-60C7-4C89-B0BA-B94FEB41596E}"/>
                </a:ext>
              </a:extLst>
            </p:cNvPr>
            <p:cNvCxnSpPr/>
            <p:nvPr/>
          </p:nvCxnSpPr>
          <p:spPr>
            <a:xfrm flipH="1">
              <a:off x="3933371" y="3960668"/>
              <a:ext cx="72571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Connecteur droit avec flèche 14">
              <a:extLst>
                <a:ext uri="{FF2B5EF4-FFF2-40B4-BE49-F238E27FC236}">
                  <a16:creationId xmlns:a16="http://schemas.microsoft.com/office/drawing/2014/main" id="{6741C2FE-EFB6-4BE3-B677-BA957A4A4D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93819" y="4420884"/>
              <a:ext cx="765268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6BB36752-64D3-4DD1-B721-A2C6913E84F6}"/>
                </a:ext>
              </a:extLst>
            </p:cNvPr>
            <p:cNvSpPr txBox="1"/>
            <p:nvPr/>
          </p:nvSpPr>
          <p:spPr>
            <a:xfrm>
              <a:off x="4613371" y="3759099"/>
              <a:ext cx="5292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Eau</a:t>
              </a:r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3ED9F86E-80B8-417E-A894-D4B29D54515C}"/>
                </a:ext>
              </a:extLst>
            </p:cNvPr>
            <p:cNvSpPr txBox="1"/>
            <p:nvPr/>
          </p:nvSpPr>
          <p:spPr>
            <a:xfrm>
              <a:off x="4675012" y="4236218"/>
              <a:ext cx="6037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Clou</a:t>
              </a:r>
            </a:p>
          </p:txBody>
        </p: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607004B1-5C3A-464B-966B-92B87BFA792A}"/>
              </a:ext>
            </a:extLst>
          </p:cNvPr>
          <p:cNvGrpSpPr/>
          <p:nvPr/>
        </p:nvGrpSpPr>
        <p:grpSpPr>
          <a:xfrm>
            <a:off x="8771207" y="2133121"/>
            <a:ext cx="2368796" cy="4068896"/>
            <a:chOff x="6311378" y="1401737"/>
            <a:chExt cx="3255075" cy="4825432"/>
          </a:xfrm>
        </p:grpSpPr>
        <p:pic>
          <p:nvPicPr>
            <p:cNvPr id="19" name="Image 18">
              <a:extLst>
                <a:ext uri="{FF2B5EF4-FFF2-40B4-BE49-F238E27FC236}">
                  <a16:creationId xmlns:a16="http://schemas.microsoft.com/office/drawing/2014/main" id="{0D78CFDD-2A35-4A30-9316-4A1370C01179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11378" y="1401737"/>
              <a:ext cx="1006751" cy="48254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05244FC4-9664-4050-B39F-8B94EA17C364}"/>
                </a:ext>
              </a:extLst>
            </p:cNvPr>
            <p:cNvSpPr txBox="1"/>
            <p:nvPr/>
          </p:nvSpPr>
          <p:spPr>
            <a:xfrm>
              <a:off x="7497369" y="3285506"/>
              <a:ext cx="20690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Acide chlorhydrique </a:t>
              </a:r>
            </a:p>
          </p:txBody>
        </p:sp>
        <p:cxnSp>
          <p:nvCxnSpPr>
            <p:cNvPr id="21" name="Connecteur droit avec flèche 20">
              <a:extLst>
                <a:ext uri="{FF2B5EF4-FFF2-40B4-BE49-F238E27FC236}">
                  <a16:creationId xmlns:a16="http://schemas.microsoft.com/office/drawing/2014/main" id="{1EDA5EA8-F2BA-4196-8F96-20598F4C5BAF}"/>
                </a:ext>
              </a:extLst>
            </p:cNvPr>
            <p:cNvCxnSpPr/>
            <p:nvPr/>
          </p:nvCxnSpPr>
          <p:spPr>
            <a:xfrm flipH="1">
              <a:off x="6907605" y="3468753"/>
              <a:ext cx="545241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8D7BAF53-AEF0-4FAA-98E1-FB9FBD5008C2}"/>
                </a:ext>
              </a:extLst>
            </p:cNvPr>
            <p:cNvSpPr txBox="1"/>
            <p:nvPr/>
          </p:nvSpPr>
          <p:spPr>
            <a:xfrm>
              <a:off x="7582048" y="3711189"/>
              <a:ext cx="9028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1 mol/L</a:t>
              </a:r>
            </a:p>
          </p:txBody>
        </p:sp>
        <p:cxnSp>
          <p:nvCxnSpPr>
            <p:cNvPr id="23" name="Connecteur droit avec flèche 22">
              <a:extLst>
                <a:ext uri="{FF2B5EF4-FFF2-40B4-BE49-F238E27FC236}">
                  <a16:creationId xmlns:a16="http://schemas.microsoft.com/office/drawing/2014/main" id="{38588C0C-32D5-4880-B1EB-699638547E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66070" y="4490801"/>
              <a:ext cx="765268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4BF61D3D-BAEB-48C7-A978-9F7EF931E4FE}"/>
                </a:ext>
              </a:extLst>
            </p:cNvPr>
            <p:cNvSpPr txBox="1"/>
            <p:nvPr/>
          </p:nvSpPr>
          <p:spPr>
            <a:xfrm>
              <a:off x="7647264" y="4244580"/>
              <a:ext cx="6037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Clou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24521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7D828A-B8D5-440F-9FBF-382D62DC3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Corrosion d’un clou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48C6E2E-9389-4EA5-A976-83475EBEC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5</a:t>
            </a:fld>
            <a:endParaRPr lang="fr-FR"/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22432733-8999-4BA8-8949-228A4192A4DB}"/>
              </a:ext>
            </a:extLst>
          </p:cNvPr>
          <p:cNvGrpSpPr/>
          <p:nvPr/>
        </p:nvGrpSpPr>
        <p:grpSpPr>
          <a:xfrm>
            <a:off x="1097280" y="1868555"/>
            <a:ext cx="1780316" cy="4157973"/>
            <a:chOff x="3706084" y="1420869"/>
            <a:chExt cx="2291548" cy="5188756"/>
          </a:xfrm>
        </p:grpSpPr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B6629EA4-A318-47E8-98EC-89B04CCDCD64}"/>
                </a:ext>
              </a:extLst>
            </p:cNvPr>
            <p:cNvSpPr txBox="1"/>
            <p:nvPr/>
          </p:nvSpPr>
          <p:spPr>
            <a:xfrm>
              <a:off x="3706084" y="6240293"/>
              <a:ext cx="1415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Après 3 jours</a:t>
              </a:r>
            </a:p>
          </p:txBody>
        </p:sp>
        <p:grpSp>
          <p:nvGrpSpPr>
            <p:cNvPr id="6" name="Groupe 5">
              <a:extLst>
                <a:ext uri="{FF2B5EF4-FFF2-40B4-BE49-F238E27FC236}">
                  <a16:creationId xmlns:a16="http://schemas.microsoft.com/office/drawing/2014/main" id="{B79B33A2-59D5-40B7-A7CC-8706CD622C2E}"/>
                </a:ext>
              </a:extLst>
            </p:cNvPr>
            <p:cNvGrpSpPr/>
            <p:nvPr/>
          </p:nvGrpSpPr>
          <p:grpSpPr>
            <a:xfrm>
              <a:off x="3713112" y="1420869"/>
              <a:ext cx="2284520" cy="4825432"/>
              <a:chOff x="3713112" y="1420869"/>
              <a:chExt cx="2284520" cy="4825432"/>
            </a:xfrm>
          </p:grpSpPr>
          <p:grpSp>
            <p:nvGrpSpPr>
              <p:cNvPr id="7" name="Groupe 6">
                <a:extLst>
                  <a:ext uri="{FF2B5EF4-FFF2-40B4-BE49-F238E27FC236}">
                    <a16:creationId xmlns:a16="http://schemas.microsoft.com/office/drawing/2014/main" id="{DBCA6A8B-3CAF-4916-B684-4AF5DA1385DE}"/>
                  </a:ext>
                </a:extLst>
              </p:cNvPr>
              <p:cNvGrpSpPr/>
              <p:nvPr/>
            </p:nvGrpSpPr>
            <p:grpSpPr>
              <a:xfrm>
                <a:off x="3713112" y="1420869"/>
                <a:ext cx="2284520" cy="4825432"/>
                <a:chOff x="3657288" y="1420869"/>
                <a:chExt cx="2284520" cy="4825432"/>
              </a:xfrm>
            </p:grpSpPr>
            <p:pic>
              <p:nvPicPr>
                <p:cNvPr id="9" name="Image 8">
                  <a:extLst>
                    <a:ext uri="{FF2B5EF4-FFF2-40B4-BE49-F238E27FC236}">
                      <a16:creationId xmlns:a16="http://schemas.microsoft.com/office/drawing/2014/main" id="{C1B622FD-0370-45F7-A930-5F70AEADF5FB}"/>
                    </a:ext>
                  </a:extLst>
                </p:cNvPr>
                <p:cNvPicPr/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57288" y="1420869"/>
                  <a:ext cx="1006751" cy="482543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27E2F293-A7BB-4471-8DAF-3DC93C8EE982}"/>
                    </a:ext>
                  </a:extLst>
                </p:cNvPr>
                <p:cNvSpPr/>
                <p:nvPr/>
              </p:nvSpPr>
              <p:spPr>
                <a:xfrm>
                  <a:off x="3949057" y="2942420"/>
                  <a:ext cx="466515" cy="135152"/>
                </a:xfrm>
                <a:prstGeom prst="rect">
                  <a:avLst/>
                </a:prstGeom>
                <a:solidFill>
                  <a:srgbClr val="FED52D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11" name="Connecteur droit avec flèche 10">
                  <a:extLst>
                    <a:ext uri="{FF2B5EF4-FFF2-40B4-BE49-F238E27FC236}">
                      <a16:creationId xmlns:a16="http://schemas.microsoft.com/office/drawing/2014/main" id="{4EE4004E-5E10-416C-9304-5A6BEFF3F0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173492" y="3996863"/>
                  <a:ext cx="765268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2C916E08-B4DA-4E74-9202-E09B035632C7}"/>
                    </a:ext>
                  </a:extLst>
                </p:cNvPr>
                <p:cNvSpPr txBox="1"/>
                <p:nvPr/>
              </p:nvSpPr>
              <p:spPr>
                <a:xfrm>
                  <a:off x="5057319" y="2741609"/>
                  <a:ext cx="884489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dirty="0"/>
                    <a:t>Couche </a:t>
                  </a:r>
                </a:p>
                <a:p>
                  <a:r>
                    <a:rPr lang="fr-FR" dirty="0"/>
                    <a:t>D’huile</a:t>
                  </a:r>
                </a:p>
              </p:txBody>
            </p:sp>
            <p:cxnSp>
              <p:nvCxnSpPr>
                <p:cNvPr id="13" name="Connecteur droit avec flèche 12">
                  <a:extLst>
                    <a:ext uri="{FF2B5EF4-FFF2-40B4-BE49-F238E27FC236}">
                      <a16:creationId xmlns:a16="http://schemas.microsoft.com/office/drawing/2014/main" id="{DC04DE8E-A911-4EF6-92C7-7BF4DA395F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338721" y="3002905"/>
                  <a:ext cx="613344" cy="7091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B5181A54-03AC-400B-9165-5304ED3E41F9}"/>
                  </a:ext>
                </a:extLst>
              </p:cNvPr>
              <p:cNvSpPr txBox="1"/>
              <p:nvPr/>
            </p:nvSpPr>
            <p:spPr>
              <a:xfrm>
                <a:off x="4954686" y="3750641"/>
                <a:ext cx="6037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Clou</a:t>
                </a:r>
              </a:p>
            </p:txBody>
          </p:sp>
        </p:grpSp>
      </p:grpSp>
      <p:pic>
        <p:nvPicPr>
          <p:cNvPr id="14" name="Image 13">
            <a:extLst>
              <a:ext uri="{FF2B5EF4-FFF2-40B4-BE49-F238E27FC236}">
                <a16:creationId xmlns:a16="http://schemas.microsoft.com/office/drawing/2014/main" id="{5BEF6251-4D0E-4A4B-8744-AF548C8E7A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0539" y="1865820"/>
            <a:ext cx="1697107" cy="4133979"/>
          </a:xfrm>
          <a:prstGeom prst="rect">
            <a:avLst/>
          </a:prstGeom>
        </p:spPr>
      </p:pic>
      <p:grpSp>
        <p:nvGrpSpPr>
          <p:cNvPr id="15" name="Groupe 14">
            <a:extLst>
              <a:ext uri="{FF2B5EF4-FFF2-40B4-BE49-F238E27FC236}">
                <a16:creationId xmlns:a16="http://schemas.microsoft.com/office/drawing/2014/main" id="{43EA94D8-F9C7-416D-B493-08DDDF2BFD48}"/>
              </a:ext>
            </a:extLst>
          </p:cNvPr>
          <p:cNvGrpSpPr/>
          <p:nvPr/>
        </p:nvGrpSpPr>
        <p:grpSpPr>
          <a:xfrm>
            <a:off x="8483834" y="1950280"/>
            <a:ext cx="2481577" cy="3965058"/>
            <a:chOff x="6132349" y="1401737"/>
            <a:chExt cx="3434104" cy="5209916"/>
          </a:xfrm>
        </p:grpSpPr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73823CDE-692E-44CD-9B88-F02AD0A530F0}"/>
                </a:ext>
              </a:extLst>
            </p:cNvPr>
            <p:cNvSpPr txBox="1"/>
            <p:nvPr/>
          </p:nvSpPr>
          <p:spPr>
            <a:xfrm>
              <a:off x="6132349" y="6242321"/>
              <a:ext cx="16854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Instantanément</a:t>
              </a:r>
            </a:p>
          </p:txBody>
        </p:sp>
        <p:grpSp>
          <p:nvGrpSpPr>
            <p:cNvPr id="17" name="Groupe 16">
              <a:extLst>
                <a:ext uri="{FF2B5EF4-FFF2-40B4-BE49-F238E27FC236}">
                  <a16:creationId xmlns:a16="http://schemas.microsoft.com/office/drawing/2014/main" id="{44CDC5AB-2461-4A43-B974-7DA22700F9CF}"/>
                </a:ext>
              </a:extLst>
            </p:cNvPr>
            <p:cNvGrpSpPr/>
            <p:nvPr/>
          </p:nvGrpSpPr>
          <p:grpSpPr>
            <a:xfrm>
              <a:off x="6311378" y="1401737"/>
              <a:ext cx="3255075" cy="4825432"/>
              <a:chOff x="6311378" y="1401737"/>
              <a:chExt cx="3255075" cy="4825432"/>
            </a:xfrm>
          </p:grpSpPr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4792F351-00DB-4C21-8334-FB2A61C6B02F}"/>
                  </a:ext>
                </a:extLst>
              </p:cNvPr>
              <p:cNvSpPr txBox="1"/>
              <p:nvPr/>
            </p:nvSpPr>
            <p:spPr>
              <a:xfrm>
                <a:off x="7497369" y="3285506"/>
                <a:ext cx="20690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Acide chlorhydrique </a:t>
                </a:r>
              </a:p>
            </p:txBody>
          </p:sp>
          <p:grpSp>
            <p:nvGrpSpPr>
              <p:cNvPr id="19" name="Groupe 18">
                <a:extLst>
                  <a:ext uri="{FF2B5EF4-FFF2-40B4-BE49-F238E27FC236}">
                    <a16:creationId xmlns:a16="http://schemas.microsoft.com/office/drawing/2014/main" id="{91128165-6F0C-435C-97B7-2C0FBCE8D3E6}"/>
                  </a:ext>
                </a:extLst>
              </p:cNvPr>
              <p:cNvGrpSpPr/>
              <p:nvPr/>
            </p:nvGrpSpPr>
            <p:grpSpPr>
              <a:xfrm>
                <a:off x="6311378" y="1401737"/>
                <a:ext cx="2173481" cy="4825432"/>
                <a:chOff x="6311378" y="1401737"/>
                <a:chExt cx="2173481" cy="4825432"/>
              </a:xfrm>
            </p:grpSpPr>
            <p:pic>
              <p:nvPicPr>
                <p:cNvPr id="20" name="Image 19">
                  <a:extLst>
                    <a:ext uri="{FF2B5EF4-FFF2-40B4-BE49-F238E27FC236}">
                      <a16:creationId xmlns:a16="http://schemas.microsoft.com/office/drawing/2014/main" id="{35FABAA4-C4FD-49DA-801C-B46658E1E693}"/>
                    </a:ext>
                  </a:extLst>
                </p:cNvPr>
                <p:cNvPicPr/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311378" y="1401737"/>
                  <a:ext cx="1006751" cy="482543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cxnSp>
              <p:nvCxnSpPr>
                <p:cNvPr id="21" name="Connecteur droit avec flèche 20">
                  <a:extLst>
                    <a:ext uri="{FF2B5EF4-FFF2-40B4-BE49-F238E27FC236}">
                      <a16:creationId xmlns:a16="http://schemas.microsoft.com/office/drawing/2014/main" id="{ECA58AC1-E903-49FD-AB79-73E3DD0F6F5A}"/>
                    </a:ext>
                  </a:extLst>
                </p:cNvPr>
                <p:cNvCxnSpPr/>
                <p:nvPr/>
              </p:nvCxnSpPr>
              <p:spPr>
                <a:xfrm flipH="1">
                  <a:off x="6907605" y="3468753"/>
                  <a:ext cx="545241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2" name="ZoneTexte 21">
                  <a:extLst>
                    <a:ext uri="{FF2B5EF4-FFF2-40B4-BE49-F238E27FC236}">
                      <a16:creationId xmlns:a16="http://schemas.microsoft.com/office/drawing/2014/main" id="{11BCE540-935C-4A79-8700-4DC967F25ACB}"/>
                    </a:ext>
                  </a:extLst>
                </p:cNvPr>
                <p:cNvSpPr txBox="1"/>
                <p:nvPr/>
              </p:nvSpPr>
              <p:spPr>
                <a:xfrm>
                  <a:off x="7582048" y="3711189"/>
                  <a:ext cx="9028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dirty="0"/>
                    <a:t>1 mol/L</a:t>
                  </a:r>
                </a:p>
              </p:txBody>
            </p:sp>
            <p:sp>
              <p:nvSpPr>
                <p:cNvPr id="23" name="Ellipse 22">
                  <a:extLst>
                    <a:ext uri="{FF2B5EF4-FFF2-40B4-BE49-F238E27FC236}">
                      <a16:creationId xmlns:a16="http://schemas.microsoft.com/office/drawing/2014/main" id="{7D9F1930-EE49-4866-A861-EC1D6E21BDD5}"/>
                    </a:ext>
                  </a:extLst>
                </p:cNvPr>
                <p:cNvSpPr/>
                <p:nvPr/>
              </p:nvSpPr>
              <p:spPr>
                <a:xfrm>
                  <a:off x="7004720" y="5523961"/>
                  <a:ext cx="76975" cy="10279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4" name="Ellipse 23">
                  <a:extLst>
                    <a:ext uri="{FF2B5EF4-FFF2-40B4-BE49-F238E27FC236}">
                      <a16:creationId xmlns:a16="http://schemas.microsoft.com/office/drawing/2014/main" id="{8FC690F1-70D7-4E10-B0BD-357B1129B9DE}"/>
                    </a:ext>
                  </a:extLst>
                </p:cNvPr>
                <p:cNvSpPr/>
                <p:nvPr/>
              </p:nvSpPr>
              <p:spPr>
                <a:xfrm>
                  <a:off x="6991891" y="5318729"/>
                  <a:ext cx="76975" cy="10279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5" name="Ellipse 24">
                  <a:extLst>
                    <a:ext uri="{FF2B5EF4-FFF2-40B4-BE49-F238E27FC236}">
                      <a16:creationId xmlns:a16="http://schemas.microsoft.com/office/drawing/2014/main" id="{047109C5-A2E0-404B-8106-09CE42B29F78}"/>
                    </a:ext>
                  </a:extLst>
                </p:cNvPr>
                <p:cNvSpPr/>
                <p:nvPr/>
              </p:nvSpPr>
              <p:spPr>
                <a:xfrm>
                  <a:off x="6991891" y="5113497"/>
                  <a:ext cx="76975" cy="10279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6" name="Ellipse 25">
                  <a:extLst>
                    <a:ext uri="{FF2B5EF4-FFF2-40B4-BE49-F238E27FC236}">
                      <a16:creationId xmlns:a16="http://schemas.microsoft.com/office/drawing/2014/main" id="{50F56499-6AF3-4F9B-9B2A-D2EEB6192D0D}"/>
                    </a:ext>
                  </a:extLst>
                </p:cNvPr>
                <p:cNvSpPr/>
                <p:nvPr/>
              </p:nvSpPr>
              <p:spPr>
                <a:xfrm>
                  <a:off x="6979062" y="4822752"/>
                  <a:ext cx="76975" cy="10279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7" name="Ellipse 26">
                  <a:extLst>
                    <a:ext uri="{FF2B5EF4-FFF2-40B4-BE49-F238E27FC236}">
                      <a16:creationId xmlns:a16="http://schemas.microsoft.com/office/drawing/2014/main" id="{5ED4F094-6DAC-40F6-9FE6-C5F7CBA20D1D}"/>
                    </a:ext>
                  </a:extLst>
                </p:cNvPr>
                <p:cNvSpPr/>
                <p:nvPr/>
              </p:nvSpPr>
              <p:spPr>
                <a:xfrm>
                  <a:off x="6991891" y="4412288"/>
                  <a:ext cx="76975" cy="10279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8" name="Ellipse 27">
                  <a:extLst>
                    <a:ext uri="{FF2B5EF4-FFF2-40B4-BE49-F238E27FC236}">
                      <a16:creationId xmlns:a16="http://schemas.microsoft.com/office/drawing/2014/main" id="{54DC496A-96FF-4851-B0FA-D61A33B9F47C}"/>
                    </a:ext>
                  </a:extLst>
                </p:cNvPr>
                <p:cNvSpPr/>
                <p:nvPr/>
              </p:nvSpPr>
              <p:spPr>
                <a:xfrm>
                  <a:off x="6979062" y="3882105"/>
                  <a:ext cx="76975" cy="10279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9" name="Ellipse 28">
                  <a:extLst>
                    <a:ext uri="{FF2B5EF4-FFF2-40B4-BE49-F238E27FC236}">
                      <a16:creationId xmlns:a16="http://schemas.microsoft.com/office/drawing/2014/main" id="{5A49826D-3489-459D-8815-978D1AB042A6}"/>
                    </a:ext>
                  </a:extLst>
                </p:cNvPr>
                <p:cNvSpPr/>
                <p:nvPr/>
              </p:nvSpPr>
              <p:spPr>
                <a:xfrm>
                  <a:off x="6964685" y="3264377"/>
                  <a:ext cx="76975" cy="10279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rgbClr val="FFFFFF"/>
                    </a:solidFill>
                  </a:endParaRPr>
                </a:p>
              </p:txBody>
            </p:sp>
            <p:cxnSp>
              <p:nvCxnSpPr>
                <p:cNvPr id="30" name="Connecteur droit avec flèche 29">
                  <a:extLst>
                    <a:ext uri="{FF2B5EF4-FFF2-40B4-BE49-F238E27FC236}">
                      <a16:creationId xmlns:a16="http://schemas.microsoft.com/office/drawing/2014/main" id="{1E65B57F-42DF-44F0-AB81-98F5B78F64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66070" y="4610516"/>
                  <a:ext cx="765268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370C8707-A535-4BBF-998C-36B1D6BD5A44}"/>
                    </a:ext>
                  </a:extLst>
                </p:cNvPr>
                <p:cNvSpPr txBox="1"/>
                <p:nvPr/>
              </p:nvSpPr>
              <p:spPr>
                <a:xfrm>
                  <a:off x="7660093" y="4381399"/>
                  <a:ext cx="6037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dirty="0"/>
                    <a:t>Clou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864265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B15C1C-9588-4959-85C1-3E5ACD433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Diagramme E-pH du fer : </a:t>
            </a:r>
            <a:br>
              <a:rPr lang="fr-FR" dirty="0"/>
            </a:br>
            <a:r>
              <a:rPr lang="fr-FR" dirty="0"/>
              <a:t>différents domaines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8DC1F904-DEF2-4954-AB31-C0F7243C1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6</a:t>
            </a:fld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44F0C90-E791-4108-AA64-674B26C447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915" y="2170566"/>
            <a:ext cx="6956170" cy="340292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68503CF-E1A0-47F7-9E63-952FEA213145}"/>
              </a:ext>
            </a:extLst>
          </p:cNvPr>
          <p:cNvSpPr/>
          <p:nvPr/>
        </p:nvSpPr>
        <p:spPr>
          <a:xfrm>
            <a:off x="3608252" y="5939467"/>
            <a:ext cx="88031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http://pohon.free.fr/lecture_membre.php?file=ech_c3_corrosion</a:t>
            </a:r>
            <a:r>
              <a:rPr lang="fr-FR" dirty="0"/>
              <a:t>, consulté le 04/06/2020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7CA9597A-38E6-4799-B1C8-B69908C23A85}"/>
                  </a:ext>
                </a:extLst>
              </p:cNvPr>
              <p:cNvSpPr txBox="1"/>
              <p:nvPr/>
            </p:nvSpPr>
            <p:spPr>
              <a:xfrm>
                <a:off x="106017" y="1868557"/>
                <a:ext cx="233570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Convention de tracé 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1,10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−6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𝑚𝑜𝑙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fr-FR" dirty="0"/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7CA9597A-38E6-4799-B1C8-B69908C23A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17" y="1868557"/>
                <a:ext cx="2335704" cy="923330"/>
              </a:xfrm>
              <a:prstGeom prst="rect">
                <a:avLst/>
              </a:prstGeom>
              <a:blipFill>
                <a:blip r:embed="rId4"/>
                <a:stretch>
                  <a:fillRect l="-2083" t="-397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6140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6DD35A-04CD-4DE8-9D3C-58ACD3F1F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Courbe courant-potentiel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B70788A-6F28-428D-A068-69C33AC47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7</a:t>
            </a:fld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291E2BD-9E8F-4404-BD73-9D4EB96CB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0863" y="1862137"/>
            <a:ext cx="5670274" cy="4091053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C139CF51-17F3-4FBD-97A8-F8E5B362ED31}"/>
              </a:ext>
            </a:extLst>
          </p:cNvPr>
          <p:cNvSpPr txBox="1"/>
          <p:nvPr/>
        </p:nvSpPr>
        <p:spPr>
          <a:xfrm>
            <a:off x="7444610" y="5942902"/>
            <a:ext cx="4747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Chimie Tout-en-un MP. Fosset et al. Dunod. 2004</a:t>
            </a:r>
          </a:p>
        </p:txBody>
      </p:sp>
    </p:spTree>
    <p:extLst>
      <p:ext uri="{BB962C8B-B14F-4D97-AF65-F5344CB8AC3E}">
        <p14:creationId xmlns:p14="http://schemas.microsoft.com/office/powerpoint/2010/main" val="752930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57DBAC-B2CA-48CC-AE0A-86B65B372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Courbe courant-potentiel : </a:t>
            </a:r>
            <a:br>
              <a:rPr lang="fr-FR" dirty="0"/>
            </a:br>
            <a:r>
              <a:rPr lang="fr-FR" dirty="0"/>
              <a:t>blocage cinétique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CB1AF7C-9EF4-42F9-BB23-2DEA7AD79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8</a:t>
            </a:fld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4538EBD-4DF3-4ABF-92BA-2855DEA5E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1335" y="2075769"/>
            <a:ext cx="6850290" cy="342514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C1E9BB3-1A06-447F-9A71-097FAE462D55}"/>
              </a:ext>
            </a:extLst>
          </p:cNvPr>
          <p:cNvSpPr/>
          <p:nvPr/>
        </p:nvSpPr>
        <p:spPr>
          <a:xfrm>
            <a:off x="1866537" y="5973523"/>
            <a:ext cx="103254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http://pohon.free.fr/lecture_membre.php?file=ech_c1_courbes_intensite_potentiel</a:t>
            </a:r>
            <a:r>
              <a:rPr lang="fr-FR" dirty="0"/>
              <a:t>, consulté le 04/06/2020</a:t>
            </a:r>
          </a:p>
        </p:txBody>
      </p:sp>
    </p:spTree>
    <p:extLst>
      <p:ext uri="{BB962C8B-B14F-4D97-AF65-F5344CB8AC3E}">
        <p14:creationId xmlns:p14="http://schemas.microsoft.com/office/powerpoint/2010/main" val="3969375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308D1C-323A-47F8-A05F-0576D74C9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Corrosion différentielle :</a:t>
            </a:r>
            <a:br>
              <a:rPr lang="fr-FR" dirty="0"/>
            </a:br>
            <a:r>
              <a:rPr lang="fr-FR" dirty="0"/>
              <a:t>structure du clou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639BEA7-1AC5-4790-AFA7-9C1F03051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9</a:t>
            </a:fld>
            <a:endParaRPr lang="fr-FR"/>
          </a:p>
        </p:txBody>
      </p:sp>
      <p:pic>
        <p:nvPicPr>
          <p:cNvPr id="4" name="Espace réservé du contenu 5">
            <a:extLst>
              <a:ext uri="{FF2B5EF4-FFF2-40B4-BE49-F238E27FC236}">
                <a16:creationId xmlns:a16="http://schemas.microsoft.com/office/drawing/2014/main" id="{3893CBDB-ED58-47D8-A5CA-C2F70B3E20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481" y="1964431"/>
            <a:ext cx="9571037" cy="3947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923283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Nuances de gri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10013</TotalTime>
  <Words>284</Words>
  <Application>Microsoft Office PowerPoint</Application>
  <PresentationFormat>Grand écran</PresentationFormat>
  <Paragraphs>65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8" baseType="lpstr">
      <vt:lpstr>Calibri</vt:lpstr>
      <vt:lpstr>Calibri Light</vt:lpstr>
      <vt:lpstr>Cambria Math</vt:lpstr>
      <vt:lpstr>Rétrospective</vt:lpstr>
      <vt:lpstr>Corrosion humide des métaux</vt:lpstr>
      <vt:lpstr>Présentation PowerPoint</vt:lpstr>
      <vt:lpstr>Corrosion d’un clou</vt:lpstr>
      <vt:lpstr>Corrosion d’un clou</vt:lpstr>
      <vt:lpstr>Corrosion d’un clou</vt:lpstr>
      <vt:lpstr>Diagramme E-pH du fer :  différents domaines</vt:lpstr>
      <vt:lpstr>Courbe courant-potentiel</vt:lpstr>
      <vt:lpstr>Courbe courant-potentiel :  blocage cinétique</vt:lpstr>
      <vt:lpstr>Corrosion différentielle : structure du clou</vt:lpstr>
      <vt:lpstr>Corrosion différentielle :  structure du clou</vt:lpstr>
      <vt:lpstr>Aération différentielle</vt:lpstr>
      <vt:lpstr>Protection du fer : galvanisation</vt:lpstr>
      <vt:lpstr>Protection du fer : par électro zingage</vt:lpstr>
      <vt:lpstr>Protection par anode sacrificielle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Séparations, purifications, contrôles de pureté</dc:title>
  <dc:creator>Rémy BONNEMORT</dc:creator>
  <cp:lastModifiedBy>Rémy BONNEMORT</cp:lastModifiedBy>
  <cp:revision>408</cp:revision>
  <dcterms:created xsi:type="dcterms:W3CDTF">2020-03-15T13:11:31Z</dcterms:created>
  <dcterms:modified xsi:type="dcterms:W3CDTF">2020-06-18T16:10:53Z</dcterms:modified>
</cp:coreProperties>
</file>