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us\Nextcloud\Documents\Agreg\Lecons%20chimie\donnes_corau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Effet du pH sur la croissance du corail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Pourcentage de croissance du corail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6350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trendline>
            <c:spPr>
              <a:ln w="12700" cap="flat" cmpd="sng" algn="ctr">
                <a:solidFill>
                  <a:schemeClr val="dk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Feuil1!$A$2:$A$1001</c:f>
              <c:numCache>
                <c:formatCode>General</c:formatCode>
                <c:ptCount val="1000"/>
                <c:pt idx="0">
                  <c:v>8.3290540540540494</c:v>
                </c:pt>
                <c:pt idx="1">
                  <c:v>8.2131756756756698</c:v>
                </c:pt>
                <c:pt idx="2">
                  <c:v>8.0996621621621596</c:v>
                </c:pt>
                <c:pt idx="3">
                  <c:v>8.0783783783783694</c:v>
                </c:pt>
                <c:pt idx="4">
                  <c:v>8.0760135135135105</c:v>
                </c:pt>
                <c:pt idx="5">
                  <c:v>8.0807432432432407</c:v>
                </c:pt>
                <c:pt idx="6">
                  <c:v>7.5912162162162096</c:v>
                </c:pt>
                <c:pt idx="7">
                  <c:v>7.1749999999999998</c:v>
                </c:pt>
              </c:numCache>
            </c:numRef>
          </c:xVal>
          <c:yVal>
            <c:numRef>
              <c:f>Feuil1!$B$2:$B$1001</c:f>
              <c:numCache>
                <c:formatCode>General</c:formatCode>
                <c:ptCount val="1000"/>
                <c:pt idx="0">
                  <c:v>137.95555555555501</c:v>
                </c:pt>
                <c:pt idx="1">
                  <c:v>118.044444444444</c:v>
                </c:pt>
                <c:pt idx="2">
                  <c:v>111.288888888888</c:v>
                </c:pt>
                <c:pt idx="3">
                  <c:v>113.777777777777</c:v>
                </c:pt>
                <c:pt idx="4">
                  <c:v>119.466666666666</c:v>
                </c:pt>
                <c:pt idx="5">
                  <c:v>122.666666666666</c:v>
                </c:pt>
                <c:pt idx="6">
                  <c:v>83.911111111111097</c:v>
                </c:pt>
                <c:pt idx="7">
                  <c:v>46.577777777777698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B1-46DD-8923-C550F74A6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836280"/>
        <c:axId val="473834640"/>
      </c:scatterChart>
      <c:valAx>
        <c:axId val="473836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834640"/>
        <c:crosses val="autoZero"/>
        <c:crossBetween val="midCat"/>
      </c:valAx>
      <c:valAx>
        <c:axId val="47383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Pourcentage de croissance du corail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836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30/04/2020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30/04/2020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30/04/2020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30/04/2020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30/04/2020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30/04/2020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Solubilité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D2586-AE51-4034-A55F-84CF6978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Coquillages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DEA99F-8A16-43C0-BA01-8AAB827A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531215-8FA5-47F4-8B54-400CDADB3892}"/>
              </a:ext>
            </a:extLst>
          </p:cNvPr>
          <p:cNvGrpSpPr/>
          <p:nvPr/>
        </p:nvGrpSpPr>
        <p:grpSpPr>
          <a:xfrm>
            <a:off x="62400" y="1991833"/>
            <a:ext cx="5772727" cy="3392966"/>
            <a:chOff x="62400" y="1991833"/>
            <a:chExt cx="5772727" cy="339296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B18EB3C5-7CCE-4D79-BEDC-89481A6CC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0" y="2082799"/>
              <a:ext cx="5772727" cy="3302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D65E2D-3923-4625-9D33-34919C2D760B}"/>
                </a:ext>
              </a:extLst>
            </p:cNvPr>
            <p:cNvSpPr/>
            <p:nvPr/>
          </p:nvSpPr>
          <p:spPr>
            <a:xfrm>
              <a:off x="62400" y="1991833"/>
              <a:ext cx="589730" cy="659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AC3F55DE-6F0F-4EB2-A3AB-583E1D66EB59}"/>
              </a:ext>
            </a:extLst>
          </p:cNvPr>
          <p:cNvGrpSpPr/>
          <p:nvPr/>
        </p:nvGrpSpPr>
        <p:grpSpPr>
          <a:xfrm>
            <a:off x="6516363" y="2378882"/>
            <a:ext cx="5328395" cy="1757496"/>
            <a:chOff x="6516363" y="2378882"/>
            <a:chExt cx="5328395" cy="175749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C7DACEF-0B5A-435A-9AFD-E7347808E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6824" y="2551502"/>
              <a:ext cx="5247934" cy="158487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D608B3-4E4C-41B2-B4C5-8C1B45E4A975}"/>
                </a:ext>
              </a:extLst>
            </p:cNvPr>
            <p:cNvSpPr/>
            <p:nvPr/>
          </p:nvSpPr>
          <p:spPr>
            <a:xfrm>
              <a:off x="6516363" y="2378882"/>
              <a:ext cx="589730" cy="659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6B1691E-4A61-480D-AA31-1C2E685D649C}"/>
              </a:ext>
            </a:extLst>
          </p:cNvPr>
          <p:cNvSpPr txBox="1"/>
          <p:nvPr/>
        </p:nvSpPr>
        <p:spPr>
          <a:xfrm>
            <a:off x="1097280" y="5475765"/>
            <a:ext cx="12617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De dessous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4D23ED9-B391-444B-A0F2-E4DA0755987E}"/>
              </a:ext>
            </a:extLst>
          </p:cNvPr>
          <p:cNvSpPr txBox="1"/>
          <p:nvPr/>
        </p:nvSpPr>
        <p:spPr>
          <a:xfrm>
            <a:off x="3737699" y="5475765"/>
            <a:ext cx="12617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De dessus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C4B8F3-0C9B-44A2-A172-CB61DDE8EB44}"/>
              </a:ext>
            </a:extLst>
          </p:cNvPr>
          <p:cNvSpPr txBox="1"/>
          <p:nvPr/>
        </p:nvSpPr>
        <p:spPr>
          <a:xfrm>
            <a:off x="8978969" y="4341864"/>
            <a:ext cx="12617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De côté</a:t>
            </a:r>
          </a:p>
        </p:txBody>
      </p:sp>
    </p:spTree>
    <p:extLst>
      <p:ext uri="{BB962C8B-B14F-4D97-AF65-F5344CB8AC3E}">
        <p14:creationId xmlns:p14="http://schemas.microsoft.com/office/powerpoint/2010/main" val="244599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90675-BB17-429F-B4CB-38CA8010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Coraux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A4DE23-C77F-4F6A-9BE4-27D2A57A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3</a:t>
            </a:fld>
            <a:endParaRPr lang="fr-FR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4B05A351-FF36-44E7-B877-E35823142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08" y="1719460"/>
            <a:ext cx="7280910" cy="3646170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2F41E2-3FC3-419E-B468-ECEEE3648B1F}"/>
              </a:ext>
            </a:extLst>
          </p:cNvPr>
          <p:cNvSpPr txBox="1"/>
          <p:nvPr/>
        </p:nvSpPr>
        <p:spPr>
          <a:xfrm>
            <a:off x="3909238" y="5578092"/>
            <a:ext cx="437352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Squelette en aragonite des coraux</a:t>
            </a:r>
          </a:p>
        </p:txBody>
      </p:sp>
    </p:spTree>
    <p:extLst>
      <p:ext uri="{BB962C8B-B14F-4D97-AF65-F5344CB8AC3E}">
        <p14:creationId xmlns:p14="http://schemas.microsoft.com/office/powerpoint/2010/main" val="242858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BCB78-75A4-46BE-B1E6-2D5F006C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57" y="286603"/>
            <a:ext cx="10769600" cy="1450757"/>
          </a:xfrm>
        </p:spPr>
        <p:txBody>
          <a:bodyPr/>
          <a:lstStyle/>
          <a:p>
            <a:r>
              <a:rPr lang="fr-FR" dirty="0"/>
              <a:t>Évolution de la solubilité en fonction du pH</a:t>
            </a:r>
            <a:br>
              <a:rPr lang="fr-FR" dirty="0"/>
            </a:br>
            <a:r>
              <a:rPr lang="fr-FR" dirty="0"/>
              <a:t>Carbonate de calcium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D19C32-52CF-42C3-9918-4B1296B9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BBED2F-B071-4C52-AC81-447AC3F2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735" y="1911439"/>
            <a:ext cx="5274529" cy="40974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FDE772-833D-450C-B743-79FFA29F3BEE}"/>
              </a:ext>
            </a:extLst>
          </p:cNvPr>
          <p:cNvSpPr/>
          <p:nvPr/>
        </p:nvSpPr>
        <p:spPr>
          <a:xfrm>
            <a:off x="4020457" y="6013717"/>
            <a:ext cx="8302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FOSSET, Jean-Bernard BAUDIN et Frédéric LAHITÈTE. Chimie tout-en-un PCSI. Dunod,2016.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3862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86DB8-0F37-447E-BBED-44D9F02C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du pH sur la croissance du corail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36964B-C31C-4183-9E49-247563DB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B49BD50-ECF2-4185-A8F8-5A8CDB7E8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803078"/>
              </p:ext>
            </p:extLst>
          </p:nvPr>
        </p:nvGraphicFramePr>
        <p:xfrm>
          <a:off x="1097280" y="1735675"/>
          <a:ext cx="10058400" cy="4440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561CB6D9-BAD1-4D5C-853B-1A9D4E6A8D00}"/>
              </a:ext>
            </a:extLst>
          </p:cNvPr>
          <p:cNvSpPr txBox="1"/>
          <p:nvPr/>
        </p:nvSpPr>
        <p:spPr>
          <a:xfrm>
            <a:off x="2534132" y="6022024"/>
            <a:ext cx="10405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Report of the Workshop on the Significance of Changing Ocean CO2 and pH in Shelf Sea Ecosystems, L. Fernand et P. Brewer (2007)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1709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073B4-8931-4D06-9199-7CAEA3D1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eaux usées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7F8733-22B5-4A46-886B-D72FD444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508FE6-BED0-4D17-9E7A-6FEFA1F5DD2B}"/>
                  </a:ext>
                </a:extLst>
              </p:cNvPr>
              <p:cNvSpPr txBox="1"/>
              <p:nvPr/>
            </p:nvSpPr>
            <p:spPr>
              <a:xfrm>
                <a:off x="680483" y="2537825"/>
                <a:ext cx="4281377" cy="22467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r-FR" sz="2400" dirty="0"/>
                  <a:t>Métaux dissous issus des usines d’hydrométallurgie, de la combustion des déchets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Sulfates issus d’engrais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508FE6-BED0-4D17-9E7A-6FEFA1F5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83" y="2537825"/>
                <a:ext cx="4281377" cy="2246769"/>
              </a:xfrm>
              <a:prstGeom prst="rect">
                <a:avLst/>
              </a:prstGeom>
              <a:blipFill>
                <a:blip r:embed="rId2"/>
                <a:stretch>
                  <a:fillRect l="-1844" t="-1882" b="-45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CC2254A3-F2B7-48A9-B289-9856B0B25041}"/>
              </a:ext>
            </a:extLst>
          </p:cNvPr>
          <p:cNvSpPr txBox="1"/>
          <p:nvPr/>
        </p:nvSpPr>
        <p:spPr>
          <a:xfrm>
            <a:off x="680483" y="2014605"/>
            <a:ext cx="428137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Espèces à retirer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D1DC439-6FC5-491E-89BD-4811925F35B0}"/>
                  </a:ext>
                </a:extLst>
              </p:cNvPr>
              <p:cNvSpPr txBox="1"/>
              <p:nvPr/>
            </p:nvSpPr>
            <p:spPr>
              <a:xfrm>
                <a:off x="6298018" y="2537825"/>
                <a:ext cx="5341089" cy="262001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Précipitation des métaux sous forme d’hydroxyde :</a:t>
                </a:r>
                <a:br>
                  <a:rPr lang="fr-FR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P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fr-FR" sz="240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sz="240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40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Pb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</a:rPr>
                              <m:t>OH</m:t>
                            </m:r>
                          </m:e>
                        </m:d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dirty="0"/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Précipitation d’anions indésirables :</a:t>
                </a:r>
                <a:br>
                  <a:rPr lang="fr-FR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S</m:t>
                    </m:r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sz="240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fr-FR" sz="240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CaS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D1DC439-6FC5-491E-89BD-4811925F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18" y="2537825"/>
                <a:ext cx="5341089" cy="2620013"/>
              </a:xfrm>
              <a:prstGeom prst="rect">
                <a:avLst/>
              </a:prstGeom>
              <a:blipFill>
                <a:blip r:embed="rId3"/>
                <a:stretch>
                  <a:fillRect l="-1593" t="-1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6ACEB8C2-0266-4313-B5AC-EFAD40DE0276}"/>
              </a:ext>
            </a:extLst>
          </p:cNvPr>
          <p:cNvSpPr txBox="1"/>
          <p:nvPr/>
        </p:nvSpPr>
        <p:spPr>
          <a:xfrm>
            <a:off x="6298018" y="2014605"/>
            <a:ext cx="534108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Traitement</a:t>
            </a:r>
          </a:p>
        </p:txBody>
      </p:sp>
    </p:spTree>
    <p:extLst>
      <p:ext uri="{BB962C8B-B14F-4D97-AF65-F5344CB8AC3E}">
        <p14:creationId xmlns:p14="http://schemas.microsoft.com/office/powerpoint/2010/main" val="129892287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9861</TotalTime>
  <Words>136</Words>
  <Application>Microsoft Office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Rétrospective</vt:lpstr>
      <vt:lpstr>Solubilité</vt:lpstr>
      <vt:lpstr>Coquillages</vt:lpstr>
      <vt:lpstr>Coraux</vt:lpstr>
      <vt:lpstr>Évolution de la solubilité en fonction du pH Carbonate de calcium</vt:lpstr>
      <vt:lpstr>Effet du pH sur la croissance du corail</vt:lpstr>
      <vt:lpstr>Traitement des eaux usées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390</cp:revision>
  <dcterms:created xsi:type="dcterms:W3CDTF">2020-03-15T13:11:31Z</dcterms:created>
  <dcterms:modified xsi:type="dcterms:W3CDTF">2020-04-30T18:45:10Z</dcterms:modified>
</cp:coreProperties>
</file>