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72" r:id="rId5"/>
    <p:sldId id="270" r:id="rId6"/>
    <p:sldId id="279" r:id="rId7"/>
    <p:sldId id="281" r:id="rId8"/>
    <p:sldId id="28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180EF-3126-4694-821E-5FE3D00D910A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A640-FF4C-4FE9-B85E-B03FEC22D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LC5 : Stratégies et sélectivités en synthèse organique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3389"/>
          <a:stretch/>
        </p:blipFill>
        <p:spPr>
          <a:xfrm>
            <a:off x="1406103" y="1136094"/>
            <a:ext cx="9472683" cy="49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209179"/>
            <a:ext cx="11524488" cy="45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 -</a:t>
            </a:r>
            <a:r>
              <a:rPr lang="fr-FR" sz="4000" b="1" dirty="0" err="1" smtClean="0">
                <a:solidFill>
                  <a:srgbClr val="0070C0"/>
                </a:solidFill>
              </a:rPr>
              <a:t>acetalisation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6" y="1239393"/>
            <a:ext cx="11710086" cy="46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" y="1369695"/>
            <a:ext cx="11237087" cy="439712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4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1" y="1437894"/>
            <a:ext cx="11524869" cy="43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" y="1084750"/>
            <a:ext cx="11005771" cy="4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" y="1085850"/>
            <a:ext cx="11057426" cy="4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2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nd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6" y="1103434"/>
            <a:ext cx="11226312" cy="47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2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nd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92"/>
          <a:stretch/>
        </p:blipFill>
        <p:spPr>
          <a:xfrm>
            <a:off x="304669" y="1090245"/>
            <a:ext cx="11204579" cy="47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 - OK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" y="1085850"/>
            <a:ext cx="11057426" cy="4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Purification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25" name="Espace réservé du conten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82367"/>
              </p:ext>
            </p:extLst>
          </p:nvPr>
        </p:nvGraphicFramePr>
        <p:xfrm>
          <a:off x="257942" y="1755680"/>
          <a:ext cx="11737075" cy="452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65"/>
                <a:gridCol w="7861110"/>
              </a:tblGrid>
              <a:tr h="386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413553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u="sng" dirty="0" smtClean="0"/>
                        <a:t>Recristallisation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Distillation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u="sn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Image 8"/>
          <p:cNvPicPr>
            <a:picLocks noChangeAspect="1"/>
          </p:cNvPicPr>
          <p:nvPr/>
        </p:nvPicPr>
        <p:blipFill rotWithShape="1">
          <a:blip r:embed="rId2"/>
          <a:srcRect r="45358"/>
          <a:stretch/>
        </p:blipFill>
        <p:spPr>
          <a:xfrm>
            <a:off x="572410" y="2575749"/>
            <a:ext cx="3358931" cy="1718565"/>
          </a:xfrm>
          <a:prstGeom prst="rect">
            <a:avLst/>
          </a:prstGeom>
        </p:spPr>
      </p:pic>
      <p:pic>
        <p:nvPicPr>
          <p:cNvPr id="28" name="Image 13"/>
          <p:cNvPicPr>
            <a:picLocks noChangeAspect="1"/>
          </p:cNvPicPr>
          <p:nvPr/>
        </p:nvPicPr>
        <p:blipFill rotWithShape="1">
          <a:blip r:embed="rId2"/>
          <a:srcRect l="54523"/>
          <a:stretch/>
        </p:blipFill>
        <p:spPr>
          <a:xfrm>
            <a:off x="794256" y="4390066"/>
            <a:ext cx="2915241" cy="1792152"/>
          </a:xfrm>
          <a:prstGeom prst="rect">
            <a:avLst/>
          </a:prstGeom>
        </p:spPr>
      </p:pic>
      <p:pic>
        <p:nvPicPr>
          <p:cNvPr id="29" name="Espace réservé du contenu 7">
            <a:extLst>
              <a:ext uri="{FF2B5EF4-FFF2-40B4-BE49-F238E27FC236}">
                <a16:creationId xmlns:a16="http://schemas.microsoft.com/office/drawing/2014/main" xmlns="" id="{5AFBDB64-EF64-4883-B815-CA444CC8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17" y="2575749"/>
            <a:ext cx="4808837" cy="36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 Synthèse du paracétamol – Equation de réaction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14" name="Groupe 18"/>
          <p:cNvGrpSpPr/>
          <p:nvPr/>
        </p:nvGrpSpPr>
        <p:grpSpPr>
          <a:xfrm>
            <a:off x="220983" y="2068207"/>
            <a:ext cx="9809448" cy="2873629"/>
            <a:chOff x="220983" y="1014911"/>
            <a:chExt cx="9809448" cy="2873629"/>
          </a:xfrm>
        </p:grpSpPr>
        <p:pic>
          <p:nvPicPr>
            <p:cNvPr id="17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834" y="1494495"/>
              <a:ext cx="3483980" cy="1870825"/>
            </a:xfrm>
            <a:prstGeom prst="rect">
              <a:avLst/>
            </a:prstGeom>
          </p:spPr>
        </p:pic>
        <p:pic>
          <p:nvPicPr>
            <p:cNvPr id="18" name="Imag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3" y="1014911"/>
              <a:ext cx="1094252" cy="283001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510635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51020" y="1922081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8444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→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78389" y="3365320"/>
              <a:ext cx="2670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accent5"/>
                  </a:solidFill>
                </a:rPr>
                <a:t>Paracétamol</a:t>
              </a:r>
              <a:endParaRPr lang="fr-FR" sz="28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0619" y="2674189"/>
            <a:ext cx="845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70C0"/>
                </a:solidFill>
              </a:rPr>
              <a:t>?</a:t>
            </a:r>
            <a:endParaRPr lang="fr-FR" sz="8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9592" y="2674189"/>
            <a:ext cx="845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70C0"/>
                </a:solidFill>
              </a:rPr>
              <a:t>?</a:t>
            </a:r>
            <a:endParaRPr lang="fr-FR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2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59302"/>
          <a:stretch/>
        </p:blipFill>
        <p:spPr>
          <a:xfrm>
            <a:off x="510071" y="2373553"/>
            <a:ext cx="10999177" cy="17515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0070C0"/>
                </a:solidFill>
              </a:rPr>
              <a:t>Chimiosélectivité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015512" y="3736778"/>
            <a:ext cx="1" cy="36623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742944" y="3736777"/>
            <a:ext cx="18288" cy="36624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0417352">
            <a:off x="912149" y="2668562"/>
            <a:ext cx="2847301" cy="1962072"/>
          </a:xfrm>
          <a:prstGeom prst="arc">
            <a:avLst>
              <a:gd name="adj1" fmla="val 11548533"/>
              <a:gd name="adj2" fmla="val 21147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417352">
            <a:off x="2446671" y="1891949"/>
            <a:ext cx="1562008" cy="3470401"/>
          </a:xfrm>
          <a:prstGeom prst="arc">
            <a:avLst>
              <a:gd name="adj1" fmla="val 12234635"/>
              <a:gd name="adj2" fmla="val 247254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/>
          <p:cNvCxnSpPr/>
          <p:nvPr/>
        </p:nvCxnSpPr>
        <p:spPr>
          <a:xfrm>
            <a:off x="787603" y="3901440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35799" y="2993136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87603" y="3474720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31874" y="3028350"/>
                <a:ext cx="500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4" y="3028350"/>
                <a:ext cx="5007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533747" y="2974446"/>
                <a:ext cx="500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747" y="2974446"/>
                <a:ext cx="5007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43"/>
          <p:cNvSpPr/>
          <p:nvPr/>
        </p:nvSpPr>
        <p:spPr>
          <a:xfrm>
            <a:off x="1887990" y="4293540"/>
            <a:ext cx="665076" cy="665076"/>
          </a:xfrm>
          <a:prstGeom prst="mathMultiply">
            <a:avLst>
              <a:gd name="adj1" fmla="val 1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5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13775</TotalTime>
  <Words>81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L'Oréal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Bernard Chelli</cp:lastModifiedBy>
  <cp:revision>95</cp:revision>
  <dcterms:created xsi:type="dcterms:W3CDTF">2020-03-23T08:37:13Z</dcterms:created>
  <dcterms:modified xsi:type="dcterms:W3CDTF">2020-06-12T15:10:27Z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