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7CF"/>
    <a:srgbClr val="0000CC"/>
    <a:srgbClr val="245633"/>
    <a:srgbClr val="0000FF"/>
    <a:srgbClr val="00FFFF"/>
    <a:srgbClr val="33CCFF"/>
    <a:srgbClr val="6DACF9"/>
    <a:srgbClr val="66CCF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24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LC6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Dosages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1 : Dosage du bleu de patenté V dans le sirop de menthe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1517904" y="2316480"/>
            <a:ext cx="2615184" cy="2523744"/>
            <a:chOff x="1517904" y="2194560"/>
            <a:chExt cx="2615184" cy="2523744"/>
          </a:xfrm>
        </p:grpSpPr>
        <p:sp>
          <p:nvSpPr>
            <p:cNvPr id="26" name="Rectangle 25"/>
            <p:cNvSpPr/>
            <p:nvPr/>
          </p:nvSpPr>
          <p:spPr>
            <a:xfrm>
              <a:off x="1914144" y="2966725"/>
              <a:ext cx="2218944" cy="1751579"/>
            </a:xfrm>
            <a:prstGeom prst="rect">
              <a:avLst/>
            </a:prstGeom>
            <a:solidFill>
              <a:srgbClr val="245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1517904" y="2194560"/>
              <a:ext cx="2615184" cy="2523744"/>
              <a:chOff x="3054096" y="2097024"/>
              <a:chExt cx="2615184" cy="2523744"/>
            </a:xfrm>
          </p:grpSpPr>
          <p:cxnSp>
            <p:nvCxnSpPr>
              <p:cNvPr id="4" name="Connecteur droit 3"/>
              <p:cNvCxnSpPr/>
              <p:nvPr/>
            </p:nvCxnSpPr>
            <p:spPr>
              <a:xfrm>
                <a:off x="3450336" y="2572512"/>
                <a:ext cx="0" cy="2048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4"/>
              <p:cNvCxnSpPr/>
              <p:nvPr/>
            </p:nvCxnSpPr>
            <p:spPr>
              <a:xfrm>
                <a:off x="3054096" y="2097024"/>
                <a:ext cx="396240" cy="4754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054096" y="2097024"/>
                <a:ext cx="26151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5669280" y="2097024"/>
                <a:ext cx="0" cy="25237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3450336" y="4620768"/>
                <a:ext cx="22189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>
            <a:off x="7037490" y="2364532"/>
            <a:ext cx="2615184" cy="2523744"/>
            <a:chOff x="7900416" y="2194560"/>
            <a:chExt cx="2615184" cy="2523744"/>
          </a:xfrm>
        </p:grpSpPr>
        <p:sp>
          <p:nvSpPr>
            <p:cNvPr id="28" name="Rectangle 27"/>
            <p:cNvSpPr/>
            <p:nvPr/>
          </p:nvSpPr>
          <p:spPr>
            <a:xfrm>
              <a:off x="8296656" y="2961139"/>
              <a:ext cx="2218944" cy="175157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7900416" y="2194560"/>
              <a:ext cx="2615184" cy="2523744"/>
              <a:chOff x="3054096" y="2097024"/>
              <a:chExt cx="2615184" cy="2523744"/>
            </a:xfrm>
          </p:grpSpPr>
          <p:cxnSp>
            <p:nvCxnSpPr>
              <p:cNvPr id="21" name="Connecteur droit 20"/>
              <p:cNvCxnSpPr/>
              <p:nvPr/>
            </p:nvCxnSpPr>
            <p:spPr>
              <a:xfrm>
                <a:off x="3450336" y="2572512"/>
                <a:ext cx="0" cy="2048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>
                <a:off x="3054096" y="2097024"/>
                <a:ext cx="396240" cy="4754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3054096" y="2097024"/>
                <a:ext cx="26151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5669280" y="2097024"/>
                <a:ext cx="0" cy="25237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3450336" y="4620768"/>
                <a:ext cx="22189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5361108"/>
            <a:ext cx="1571218" cy="1297686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0" y="5289222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CC"/>
                </a:solidFill>
              </a:rPr>
              <a:t>b</a:t>
            </a:r>
            <a:r>
              <a:rPr lang="fr-FR" dirty="0" smtClean="0">
                <a:solidFill>
                  <a:srgbClr val="0000CC"/>
                </a:solidFill>
              </a:rPr>
              <a:t>leu de patenté V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923544" y="1671050"/>
            <a:ext cx="420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Sirop de menthe </a:t>
            </a:r>
            <a:r>
              <a:rPr lang="fr-FR" sz="2000" b="1" dirty="0" smtClean="0"/>
              <a:t>(solution à doser)</a:t>
            </a:r>
            <a:endParaRPr lang="en-US" sz="20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9104" y="1669383"/>
            <a:ext cx="420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Solution de bleu de patenté V </a:t>
            </a:r>
            <a:r>
              <a:rPr lang="fr-FR" sz="2000" b="1" dirty="0" smtClean="0"/>
              <a:t>(étalon)</a:t>
            </a:r>
            <a:endParaRPr lang="en-US" sz="2000" b="1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45" y="5598244"/>
            <a:ext cx="2458974" cy="788610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2946273" y="5289221"/>
            <a:ext cx="1133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FF00"/>
                </a:solidFill>
              </a:rPr>
              <a:t>tartrazine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70" y="5255202"/>
            <a:ext cx="1571218" cy="129768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7211226" y="5183316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CC"/>
                </a:solidFill>
              </a:rPr>
              <a:t>b</a:t>
            </a:r>
            <a:r>
              <a:rPr lang="fr-FR" dirty="0" smtClean="0">
                <a:solidFill>
                  <a:srgbClr val="0000CC"/>
                </a:solidFill>
              </a:rPr>
              <a:t>leu de patenté V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2677477" y="5743254"/>
            <a:ext cx="537591" cy="537591"/>
          </a:xfrm>
          <a:prstGeom prst="mathPlus">
            <a:avLst>
              <a:gd name="adj1" fmla="val 685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42"/>
          <p:cNvCxnSpPr/>
          <p:nvPr/>
        </p:nvCxnSpPr>
        <p:spPr>
          <a:xfrm>
            <a:off x="6376416" y="1753144"/>
            <a:ext cx="0" cy="441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9821928" y="3626404"/>
                <a:ext cx="2370072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 smtClean="0"/>
                  <a:t> mol/L</a:t>
                </a:r>
                <a:endParaRPr lang="en-US" sz="20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28" y="3626404"/>
                <a:ext cx="2370072" cy="319318"/>
              </a:xfrm>
              <a:prstGeom prst="rect">
                <a:avLst/>
              </a:prstGeom>
              <a:blipFill>
                <a:blip r:embed="rId4"/>
                <a:stretch>
                  <a:fillRect l="-3599" t="-21154" r="-5913" b="-48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66575" y="3561347"/>
            <a:ext cx="487279" cy="2377318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1 : Préparation solutions étalons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07" y="1604044"/>
            <a:ext cx="10658977" cy="1518057"/>
          </a:xfrm>
          <a:prstGeom prst="rect">
            <a:avLst/>
          </a:prstGeom>
        </p:spPr>
      </p:pic>
      <p:grpSp>
        <p:nvGrpSpPr>
          <p:cNvPr id="20" name="Groupe 19"/>
          <p:cNvGrpSpPr/>
          <p:nvPr/>
        </p:nvGrpSpPr>
        <p:grpSpPr>
          <a:xfrm>
            <a:off x="3272589" y="3303749"/>
            <a:ext cx="481268" cy="2875550"/>
            <a:chOff x="2478505" y="3362735"/>
            <a:chExt cx="481268" cy="2875550"/>
          </a:xfrm>
        </p:grpSpPr>
        <p:sp>
          <p:nvSpPr>
            <p:cNvPr id="5" name="Arc 4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>
              <a:stCxn id="16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orde 73"/>
          <p:cNvSpPr/>
          <p:nvPr/>
        </p:nvSpPr>
        <p:spPr>
          <a:xfrm>
            <a:off x="3258123" y="5681866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40639" y="3550863"/>
            <a:ext cx="487279" cy="2377318"/>
          </a:xfrm>
          <a:prstGeom prst="rect">
            <a:avLst/>
          </a:prstGeom>
          <a:solidFill>
            <a:srgbClr val="0000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e 75"/>
          <p:cNvGrpSpPr/>
          <p:nvPr/>
        </p:nvGrpSpPr>
        <p:grpSpPr>
          <a:xfrm>
            <a:off x="4546653" y="3293265"/>
            <a:ext cx="481268" cy="2875550"/>
            <a:chOff x="2478505" y="3362735"/>
            <a:chExt cx="481268" cy="2875550"/>
          </a:xfrm>
        </p:grpSpPr>
        <p:sp>
          <p:nvSpPr>
            <p:cNvPr id="77" name="Arc 76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Connecteur droit 78"/>
            <p:cNvCxnSpPr>
              <a:stCxn id="78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Corde 80"/>
          <p:cNvSpPr/>
          <p:nvPr/>
        </p:nvSpPr>
        <p:spPr>
          <a:xfrm>
            <a:off x="4532187" y="5671382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4703" y="3561347"/>
            <a:ext cx="487279" cy="2377318"/>
          </a:xfrm>
          <a:prstGeom prst="rect">
            <a:avLst/>
          </a:prstGeom>
          <a:solidFill>
            <a:srgbClr val="0000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e 82"/>
          <p:cNvGrpSpPr/>
          <p:nvPr/>
        </p:nvGrpSpPr>
        <p:grpSpPr>
          <a:xfrm>
            <a:off x="5820717" y="3303749"/>
            <a:ext cx="481268" cy="2875550"/>
            <a:chOff x="2478505" y="3362735"/>
            <a:chExt cx="481268" cy="2875550"/>
          </a:xfrm>
        </p:grpSpPr>
        <p:sp>
          <p:nvSpPr>
            <p:cNvPr id="84" name="Arc 83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cteur droit 85"/>
            <p:cNvCxnSpPr>
              <a:stCxn id="85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orde 87"/>
          <p:cNvSpPr/>
          <p:nvPr/>
        </p:nvSpPr>
        <p:spPr>
          <a:xfrm>
            <a:off x="5806251" y="5681866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100948" y="3540380"/>
            <a:ext cx="487279" cy="2377318"/>
          </a:xfrm>
          <a:prstGeom prst="rect">
            <a:avLst/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e 89"/>
          <p:cNvGrpSpPr/>
          <p:nvPr/>
        </p:nvGrpSpPr>
        <p:grpSpPr>
          <a:xfrm>
            <a:off x="7106962" y="3282782"/>
            <a:ext cx="481268" cy="2875550"/>
            <a:chOff x="2478505" y="3362735"/>
            <a:chExt cx="481268" cy="2875550"/>
          </a:xfrm>
        </p:grpSpPr>
        <p:sp>
          <p:nvSpPr>
            <p:cNvPr id="91" name="Arc 90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Connecteur droit 92"/>
            <p:cNvCxnSpPr>
              <a:stCxn id="92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Corde 94"/>
          <p:cNvSpPr/>
          <p:nvPr/>
        </p:nvSpPr>
        <p:spPr>
          <a:xfrm>
            <a:off x="7092496" y="5660899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07826" y="3550862"/>
            <a:ext cx="487279" cy="2377318"/>
          </a:xfrm>
          <a:prstGeom prst="rect">
            <a:avLst/>
          </a:prstGeom>
          <a:solidFill>
            <a:srgbClr val="0000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e 96"/>
          <p:cNvGrpSpPr/>
          <p:nvPr/>
        </p:nvGrpSpPr>
        <p:grpSpPr>
          <a:xfrm>
            <a:off x="8413840" y="3293264"/>
            <a:ext cx="481268" cy="2875550"/>
            <a:chOff x="2478505" y="3362735"/>
            <a:chExt cx="481268" cy="2875550"/>
          </a:xfrm>
        </p:grpSpPr>
        <p:sp>
          <p:nvSpPr>
            <p:cNvPr id="98" name="Arc 97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Connecteur droit 99"/>
            <p:cNvCxnSpPr>
              <a:stCxn id="99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orde 101"/>
          <p:cNvSpPr/>
          <p:nvPr/>
        </p:nvSpPr>
        <p:spPr>
          <a:xfrm>
            <a:off x="8399374" y="5671381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02520" y="3561347"/>
            <a:ext cx="487279" cy="2377318"/>
          </a:xfrm>
          <a:prstGeom prst="rect">
            <a:avLst/>
          </a:prstGeom>
          <a:solidFill>
            <a:srgbClr val="00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e 103"/>
          <p:cNvGrpSpPr/>
          <p:nvPr/>
        </p:nvGrpSpPr>
        <p:grpSpPr>
          <a:xfrm>
            <a:off x="9708534" y="3303749"/>
            <a:ext cx="481268" cy="2875550"/>
            <a:chOff x="2478505" y="3362735"/>
            <a:chExt cx="481268" cy="2875550"/>
          </a:xfrm>
        </p:grpSpPr>
        <p:sp>
          <p:nvSpPr>
            <p:cNvPr id="105" name="Arc 104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onnecteur droit 106"/>
            <p:cNvCxnSpPr>
              <a:stCxn id="106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orde 108"/>
          <p:cNvSpPr/>
          <p:nvPr/>
        </p:nvSpPr>
        <p:spPr>
          <a:xfrm>
            <a:off x="9694068" y="5681866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968129" y="3550862"/>
            <a:ext cx="487279" cy="2377318"/>
          </a:xfrm>
          <a:prstGeom prst="rect">
            <a:avLst/>
          </a:prstGeom>
          <a:solidFill>
            <a:srgbClr val="0000CC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e 110"/>
          <p:cNvGrpSpPr/>
          <p:nvPr/>
        </p:nvGrpSpPr>
        <p:grpSpPr>
          <a:xfrm>
            <a:off x="10974143" y="3293264"/>
            <a:ext cx="481268" cy="2875550"/>
            <a:chOff x="2478505" y="3362735"/>
            <a:chExt cx="481268" cy="2875550"/>
          </a:xfrm>
        </p:grpSpPr>
        <p:sp>
          <p:nvSpPr>
            <p:cNvPr id="112" name="Arc 111"/>
            <p:cNvSpPr/>
            <p:nvPr/>
          </p:nvSpPr>
          <p:spPr>
            <a:xfrm rot="5400000">
              <a:off x="2478506" y="5757021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/>
            <p:cNvSpPr/>
            <p:nvPr/>
          </p:nvSpPr>
          <p:spPr>
            <a:xfrm rot="10800000">
              <a:off x="2478506" y="5757019"/>
              <a:ext cx="481264" cy="48126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onnecteur droit 113"/>
            <p:cNvCxnSpPr>
              <a:stCxn id="113" idx="2"/>
            </p:cNvCxnSpPr>
            <p:nvPr/>
          </p:nvCxnSpPr>
          <p:spPr>
            <a:xfrm flipH="1" flipV="1">
              <a:off x="2478505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 flipV="1">
              <a:off x="2959772" y="3362735"/>
              <a:ext cx="1" cy="2634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Corde 115"/>
          <p:cNvSpPr/>
          <p:nvPr/>
        </p:nvSpPr>
        <p:spPr>
          <a:xfrm>
            <a:off x="10959677" y="5671381"/>
            <a:ext cx="507915" cy="507915"/>
          </a:xfrm>
          <a:prstGeom prst="chord">
            <a:avLst>
              <a:gd name="adj1" fmla="val 21591840"/>
              <a:gd name="adj2" fmla="val 10804024"/>
            </a:avLst>
          </a:prstGeom>
          <a:solidFill>
            <a:srgbClr val="0000CC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1 : Maximum d’absorption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22064" y="806843"/>
            <a:ext cx="8690288" cy="4732514"/>
            <a:chOff x="1672912" y="806843"/>
            <a:chExt cx="8690288" cy="4732514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12" y="806843"/>
              <a:ext cx="8690288" cy="473251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084576" y="2279904"/>
              <a:ext cx="1060704" cy="97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8833104" y="2049924"/>
                <a:ext cx="33588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Le bleu de patenté V possède un maximum d’absorption à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=640</m:t>
                    </m:r>
                  </m:oMath>
                </a14:m>
                <a:r>
                  <a:rPr lang="en-US" dirty="0" smtClean="0"/>
                  <a:t> nm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La </a:t>
                </a:r>
                <a:r>
                  <a:rPr lang="fr-FR" dirty="0" err="1" smtClean="0"/>
                  <a:t>tartrazine</a:t>
                </a:r>
                <a:r>
                  <a:rPr lang="fr-FR" dirty="0" smtClean="0"/>
                  <a:t> n’absorbe pas du tout à cette longueur d’onde</a:t>
                </a:r>
                <a:endParaRPr lang="en-US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04" y="2049924"/>
                <a:ext cx="3358896" cy="1754326"/>
              </a:xfrm>
              <a:prstGeom prst="rect">
                <a:avLst/>
              </a:prstGeom>
              <a:blipFill>
                <a:blip r:embed="rId3"/>
                <a:stretch>
                  <a:fillRect l="-544" t="-1736" r="-235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4200144" y="5600912"/>
                <a:ext cx="4632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On se place à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𝟔𝟒𝟎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nm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pour faire les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mesures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d’absorbance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44" y="5600912"/>
                <a:ext cx="4632960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9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Principe titrage volumétrique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4303776" y="1222438"/>
            <a:ext cx="3657600" cy="4486275"/>
            <a:chOff x="4267200" y="1185862"/>
            <a:chExt cx="3657600" cy="448627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1185862"/>
              <a:ext cx="3657600" cy="4486275"/>
            </a:xfrm>
            <a:prstGeom prst="rect">
              <a:avLst/>
            </a:prstGeom>
          </p:spPr>
        </p:pic>
        <p:cxnSp>
          <p:nvCxnSpPr>
            <p:cNvPr id="26" name="Connecteur droit 25"/>
            <p:cNvCxnSpPr/>
            <p:nvPr/>
          </p:nvCxnSpPr>
          <p:spPr>
            <a:xfrm>
              <a:off x="5266944" y="2999232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998464" y="2829955"/>
              <a:ext cx="1548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f</a:t>
              </a:r>
              <a:r>
                <a:rPr lang="fr-FR" sz="1600" b="1" dirty="0" smtClean="0"/>
                <a:t>ixation ferme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2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182787" y="3068646"/>
            <a:ext cx="134906" cy="436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96255" y="1361379"/>
            <a:ext cx="298833" cy="1893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2 : Titrage colorimétrique du </a:t>
            </a:r>
            <a:r>
              <a:rPr lang="fr-FR" sz="4000" b="1" dirty="0" err="1" smtClean="0">
                <a:solidFill>
                  <a:srgbClr val="0070C0"/>
                </a:solidFill>
              </a:rPr>
              <a:t>Destop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70192" y="2709115"/>
                <a:ext cx="5216108" cy="669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𝐻𝑂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92" y="2709115"/>
                <a:ext cx="5216108" cy="669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r="30152"/>
          <a:stretch/>
        </p:blipFill>
        <p:spPr>
          <a:xfrm>
            <a:off x="2487168" y="2076842"/>
            <a:ext cx="1121664" cy="2668715"/>
          </a:xfrm>
          <a:prstGeom prst="rect">
            <a:avLst/>
          </a:prstGeom>
        </p:spPr>
      </p:pic>
      <p:sp>
        <p:nvSpPr>
          <p:cNvPr id="6" name="Flèche courbée vers le haut 5"/>
          <p:cNvSpPr/>
          <p:nvPr/>
        </p:nvSpPr>
        <p:spPr>
          <a:xfrm>
            <a:off x="1463040" y="5363224"/>
            <a:ext cx="3986784" cy="1045628"/>
          </a:xfrm>
          <a:prstGeom prst="curvedUp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553712" y="3899058"/>
            <a:ext cx="1249680" cy="1205985"/>
            <a:chOff x="1517904" y="2194560"/>
            <a:chExt cx="2615184" cy="2523744"/>
          </a:xfrm>
        </p:grpSpPr>
        <p:sp>
          <p:nvSpPr>
            <p:cNvPr id="8" name="Rectangle 7"/>
            <p:cNvSpPr/>
            <p:nvPr/>
          </p:nvSpPr>
          <p:spPr>
            <a:xfrm>
              <a:off x="1914144" y="2966725"/>
              <a:ext cx="2218944" cy="1751579"/>
            </a:xfrm>
            <a:prstGeom prst="rect">
              <a:avLst/>
            </a:prstGeom>
            <a:solidFill>
              <a:srgbClr val="B51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517904" y="2194560"/>
              <a:ext cx="2615184" cy="2523744"/>
              <a:chOff x="3054096" y="2097024"/>
              <a:chExt cx="2615184" cy="2523744"/>
            </a:xfrm>
          </p:grpSpPr>
          <p:cxnSp>
            <p:nvCxnSpPr>
              <p:cNvPr id="10" name="Connecteur droit 9"/>
              <p:cNvCxnSpPr/>
              <p:nvPr/>
            </p:nvCxnSpPr>
            <p:spPr>
              <a:xfrm>
                <a:off x="3450336" y="2572512"/>
                <a:ext cx="0" cy="2048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054096" y="2097024"/>
                <a:ext cx="396240" cy="4754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3054096" y="2097024"/>
                <a:ext cx="26151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669280" y="2097024"/>
                <a:ext cx="0" cy="25237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3450336" y="4620768"/>
                <a:ext cx="22189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96467" y="1255776"/>
            <a:ext cx="3586256" cy="39530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1048512" y="1313182"/>
            <a:ext cx="252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/>
              <a:t>Destop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96467" y="3044079"/>
                <a:ext cx="2523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u="sng" dirty="0" smtClean="0"/>
                  <a:t>Concentration :</a:t>
                </a:r>
              </a:p>
              <a:p>
                <a:pPr algn="ctr"/>
                <a:endParaRPr lang="fr-FR" sz="2000" u="sng" dirty="0" smtClean="0"/>
              </a:p>
              <a:p>
                <a:pPr algn="ctr"/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smtClean="0">
                    <a:solidFill>
                      <a:srgbClr val="FF0000"/>
                    </a:solidFill>
                  </a:rPr>
                  <a:t>inconnue</a:t>
                </a:r>
                <a:r>
                  <a:rPr lang="fr-FR" sz="2000" dirty="0" smtClean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𝐻𝑂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2000" dirty="0" smtClean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" y="3044079"/>
                <a:ext cx="2523744" cy="1015663"/>
              </a:xfrm>
              <a:prstGeom prst="rect">
                <a:avLst/>
              </a:prstGeom>
              <a:blipFill>
                <a:blip r:embed="rId4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6912125" y="2070590"/>
            <a:ext cx="551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Réaction support de titrage :</a:t>
            </a:r>
            <a:endParaRPr lang="en-US" sz="3200" b="1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010912" y="2620979"/>
            <a:ext cx="1377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388608" y="1499616"/>
            <a:ext cx="0" cy="3690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553712" y="5190264"/>
            <a:ext cx="212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10912" y="2620979"/>
            <a:ext cx="43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93875" y="3255797"/>
            <a:ext cx="81445" cy="95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4943856" y="1021636"/>
            <a:ext cx="603632" cy="2578208"/>
            <a:chOff x="4943856" y="1021636"/>
            <a:chExt cx="603632" cy="2578208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5096256" y="1207008"/>
              <a:ext cx="0" cy="20522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5401424" y="1207008"/>
              <a:ext cx="0" cy="20522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4943856" y="1027619"/>
              <a:ext cx="152400" cy="1793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5177701" y="3344522"/>
              <a:ext cx="0" cy="255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 rot="10800000">
              <a:off x="5095831" y="3254539"/>
              <a:ext cx="303734" cy="17900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onnecteur droit 45"/>
            <p:cNvCxnSpPr/>
            <p:nvPr/>
          </p:nvCxnSpPr>
          <p:spPr>
            <a:xfrm flipH="1">
              <a:off x="5395088" y="1021636"/>
              <a:ext cx="152400" cy="17938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H="1">
              <a:off x="5320075" y="3254540"/>
              <a:ext cx="81445" cy="95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320437" y="3344522"/>
              <a:ext cx="0" cy="255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eur droit 53"/>
          <p:cNvCxnSpPr/>
          <p:nvPr/>
        </p:nvCxnSpPr>
        <p:spPr>
          <a:xfrm>
            <a:off x="4943856" y="1021636"/>
            <a:ext cx="6036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093875" y="3506312"/>
            <a:ext cx="48780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490179" y="3414808"/>
            <a:ext cx="0" cy="1850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185416" y="5445144"/>
            <a:ext cx="551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</a:t>
            </a:r>
            <a:r>
              <a:rPr lang="fr-FR" sz="3200" b="1" dirty="0" smtClean="0"/>
              <a:t>ilué 100 fois</a:t>
            </a:r>
            <a:endParaRPr lang="en-US" sz="3200" b="1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820" y="4268041"/>
            <a:ext cx="5327535" cy="1271860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V="1">
            <a:off x="10107168" y="5516549"/>
            <a:ext cx="243840" cy="36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8591761" y="5907043"/>
            <a:ext cx="252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pH à l’équivalence  </a:t>
            </a:r>
            <a:endParaRPr lang="en-US" sz="2000" dirty="0"/>
          </a:p>
        </p:txBody>
      </p:sp>
      <p:cxnSp>
        <p:nvCxnSpPr>
          <p:cNvPr id="68" name="Connecteur droit avec flèche 67"/>
          <p:cNvCxnSpPr/>
          <p:nvPr/>
        </p:nvCxnSpPr>
        <p:spPr>
          <a:xfrm flipH="1">
            <a:off x="5245672" y="1270273"/>
            <a:ext cx="1142936" cy="63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 flipV="1">
            <a:off x="5418747" y="4816607"/>
            <a:ext cx="573990" cy="723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5904002" y="5516549"/>
                <a:ext cx="1467005" cy="889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𝐦𝐋</m:t>
                      </m:r>
                    </m:oMath>
                  </m:oMathPara>
                </a14:m>
                <a:endParaRPr lang="fr-FR" b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02" y="5516549"/>
                <a:ext cx="1467005" cy="889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6241431" y="842744"/>
                <a:ext cx="56407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 smtClean="0"/>
                  <a:t>Solution d’acide nitrique de 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concentration connue </a:t>
                </a:r>
                <a14:m>
                  <m:oMath xmlns:m="http://schemas.openxmlformats.org/officeDocument/2006/math">
                    <m:r>
                      <a:rPr lang="fr-FR" b="0" i="1"/>
                      <m:t>𝐶</m:t>
                    </m:r>
                    <m:r>
                      <a:rPr lang="en-US" b="0" i="1"/>
                      <m:t>=</m:t>
                    </m:r>
                    <m:r>
                      <a:rPr lang="fr-FR" b="0" i="1"/>
                      <m:t>1</m:t>
                    </m:r>
                    <m:r>
                      <a:rPr lang="en-US" b="0" i="1"/>
                      <m:t>,</m:t>
                    </m:r>
                    <m:r>
                      <a:rPr lang="fr-FR" b="0" i="1"/>
                      <m:t>0</m:t>
                    </m:r>
                    <m:r>
                      <a:rPr lang="en-US" b="0" i="1"/>
                      <m:t>.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fr-FR" b="0" i="1"/>
                          <m:t>10</m:t>
                        </m:r>
                      </m:e>
                      <m:sup>
                        <m:r>
                          <a:rPr lang="en-US" b="0" i="1"/>
                          <m:t>−</m:t>
                        </m:r>
                        <m:r>
                          <a:rPr lang="fr-FR" b="0" i="1"/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31" y="842744"/>
                <a:ext cx="5640747" cy="707886"/>
              </a:xfrm>
              <a:prstGeom prst="rect">
                <a:avLst/>
              </a:prstGeom>
              <a:blipFill>
                <a:blip r:embed="rId7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8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6467" y="98957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Expérience 3 : Titrage </a:t>
            </a:r>
            <a:r>
              <a:rPr lang="fr-FR" sz="4000" b="1" dirty="0" err="1" smtClean="0">
                <a:solidFill>
                  <a:srgbClr val="0070C0"/>
                </a:solidFill>
              </a:rPr>
              <a:t>conductimétrique</a:t>
            </a:r>
            <a:r>
              <a:rPr lang="fr-FR" sz="4000" b="1" dirty="0" smtClean="0">
                <a:solidFill>
                  <a:srgbClr val="0070C0"/>
                </a:solidFill>
              </a:rPr>
              <a:t> d’un sérum physiologique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10123415" y="2243285"/>
                <a:ext cx="1898468" cy="843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415" y="2243285"/>
                <a:ext cx="1898468" cy="843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94433" y="1528120"/>
                <a:ext cx="6457217" cy="597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𝐴𝑔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33" y="1528120"/>
                <a:ext cx="6457217" cy="597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>
            <a:off x="312367" y="2158110"/>
            <a:ext cx="783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312366" y="3110610"/>
            <a:ext cx="783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2366" y="4113910"/>
            <a:ext cx="7879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12366" y="5155310"/>
            <a:ext cx="7879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191499" y="1434210"/>
            <a:ext cx="0" cy="47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235699" y="1434210"/>
            <a:ext cx="0" cy="47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594099" y="1434210"/>
            <a:ext cx="0" cy="47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707132" y="1434210"/>
            <a:ext cx="0" cy="47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25066" y="1421510"/>
            <a:ext cx="7866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99665" y="1421510"/>
            <a:ext cx="0" cy="478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93365" y="2384617"/>
            <a:ext cx="12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E.I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99926" y="3400617"/>
            <a:ext cx="12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Av. </a:t>
            </a:r>
            <a:r>
              <a:rPr lang="fr-FR" sz="2800" dirty="0" err="1" smtClean="0"/>
              <a:t>Equ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614597" y="4342084"/>
            <a:ext cx="192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Equ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4279006" y="2380762"/>
                <a:ext cx="9712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06" y="2380762"/>
                <a:ext cx="97122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186540" y="2380762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40" y="2380762"/>
                <a:ext cx="4651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/>
          <p:nvPr/>
        </p:nvCxnSpPr>
        <p:spPr>
          <a:xfrm flipV="1">
            <a:off x="6228132" y="2158110"/>
            <a:ext cx="1944701" cy="301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2186540" y="3384061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40" y="3384061"/>
                <a:ext cx="4651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3734585" y="3361768"/>
                <a:ext cx="24765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𝑣𝑒𝑟𝑠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85" y="3361768"/>
                <a:ext cx="24765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2210597" y="4365068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97" y="4365068"/>
                <a:ext cx="46519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3543694" y="4365068"/>
                <a:ext cx="2729337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94" y="4365068"/>
                <a:ext cx="2729337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/>
          <p:nvPr/>
        </p:nvCxnSpPr>
        <p:spPr>
          <a:xfrm>
            <a:off x="312366" y="6209410"/>
            <a:ext cx="7879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350071" y="5420750"/>
            <a:ext cx="149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Ap</a:t>
            </a:r>
            <a:r>
              <a:rPr lang="fr-FR" sz="2800" dirty="0" smtClean="0"/>
              <a:t>. </a:t>
            </a:r>
            <a:r>
              <a:rPr lang="fr-FR" sz="2800" dirty="0" err="1" smtClean="0"/>
              <a:t>Equ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7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369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93</cp:revision>
  <dcterms:created xsi:type="dcterms:W3CDTF">2020-03-23T08:37:13Z</dcterms:created>
  <dcterms:modified xsi:type="dcterms:W3CDTF">2020-03-29T17:35:21Z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