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6" r:id="rId7"/>
    <p:sldId id="268" r:id="rId8"/>
    <p:sldId id="263" r:id="rId9"/>
    <p:sldId id="273" r:id="rId10"/>
    <p:sldId id="270" r:id="rId11"/>
    <p:sldId id="272" r:id="rId12"/>
    <p:sldId id="271" r:id="rId13"/>
    <p:sldId id="264" r:id="rId14"/>
    <p:sldId id="265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78" y="-30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pPr/>
              <a:t>22/06/2020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pPr/>
              <a:t>22/06/2020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cais.rt.com/france/61007-important-incendie-cours-cathedrale-dame-de-pari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Capteurs électrochimiques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 smtClean="0"/>
              <a:t>Julie CORJON</a:t>
            </a:r>
            <a:endParaRPr lang="fr-FR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Titrage </a:t>
            </a:r>
            <a:r>
              <a:rPr lang="fr-FR" dirty="0" err="1" smtClean="0"/>
              <a:t>potentiométrique</a:t>
            </a:r>
            <a:r>
              <a:rPr lang="fr-FR" dirty="0" smtClean="0"/>
              <a:t> : résultats expérimentaux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8021" y="3569369"/>
            <a:ext cx="3762375" cy="790575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Titrage </a:t>
            </a:r>
            <a:r>
              <a:rPr lang="fr-FR" dirty="0" err="1" smtClean="0"/>
              <a:t>potentiométrique</a:t>
            </a:r>
            <a:r>
              <a:rPr lang="fr-FR" dirty="0" smtClean="0"/>
              <a:t> : incertitudes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 t="49449"/>
          <a:stretch>
            <a:fillRect/>
          </a:stretch>
        </p:blipFill>
        <p:spPr bwMode="auto">
          <a:xfrm>
            <a:off x="969744" y="1892970"/>
            <a:ext cx="10791925" cy="206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7620" y="3948460"/>
            <a:ext cx="7391602" cy="167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0485" y="5582653"/>
            <a:ext cx="6956710" cy="619626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Titrage </a:t>
            </a:r>
            <a:r>
              <a:rPr lang="fr-FR" dirty="0" err="1" smtClean="0"/>
              <a:t>potentiométrique</a:t>
            </a:r>
            <a:r>
              <a:rPr lang="fr-FR" dirty="0" smtClean="0"/>
              <a:t> : résultats expérimentaux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53852" y="2109537"/>
            <a:ext cx="3762375" cy="790575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5705" y="4916905"/>
            <a:ext cx="5572125" cy="723900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DD400A-7F68-4E2A-9F09-FE9B71A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conductimétrique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FA73BE5-B2AC-4E52-AA7D-5F33E296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334BD93-AA47-4A64-90E2-F7AB6B11C5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196" y="2058832"/>
            <a:ext cx="4555524" cy="3777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E78D6-F9BC-4373-B4EE-E8C0E43F4478}"/>
              </a:ext>
            </a:extLst>
          </p:cNvPr>
          <p:cNvSpPr/>
          <p:nvPr/>
        </p:nvSpPr>
        <p:spPr>
          <a:xfrm>
            <a:off x="825263" y="5939031"/>
            <a:ext cx="4292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Anne-Sophie BERNARD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Techniques expérimentales en chimie. </a:t>
            </a:r>
            <a:r>
              <a:rPr lang="fr-FR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Dunod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,2018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/>
          </a:p>
        </p:txBody>
      </p:sp>
      <p:pic>
        <p:nvPicPr>
          <p:cNvPr id="6" name="Picture 6" descr="https://scontent-cdg2-1.xx.fbcdn.net/v/t1.15752-9/58376438_415508468997410_3475114526603476992_n.jpg?_nc_cat=104&amp;_nc_ht=scontent-cdg2-1.xx&amp;oh=5a99c3a40c71e53ee94684aab70128c6&amp;oe=5D39CD0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921" t="10239" r="32931" b="15576"/>
          <a:stretch/>
        </p:blipFill>
        <p:spPr bwMode="auto">
          <a:xfrm>
            <a:off x="6815696" y="2165685"/>
            <a:ext cx="1267401" cy="4011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cdg2-1.xx.fbcdn.net/v/t1.15752-9/58383685_408043696694383_230775091099598848_n.jpg?_nc_cat=108&amp;_nc_ht=scontent-cdg2-1.xx&amp;oh=5d5b706d99bc5a358f05a1f37724d66d&amp;oe=5D390D3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878" t="19729" r="15902" b="26313"/>
          <a:stretch/>
        </p:blipFill>
        <p:spPr bwMode="auto">
          <a:xfrm>
            <a:off x="9285852" y="1879821"/>
            <a:ext cx="2280506" cy="3527296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V="1">
            <a:off x="7876674" y="5407117"/>
            <a:ext cx="1409177" cy="737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7828547" y="1860885"/>
            <a:ext cx="1491916" cy="28875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74568" y="4732399"/>
            <a:ext cx="802106" cy="14277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5215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701607-6064-45C6-879F-430BAA33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conductimétrie/spectrophotométrie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122CFE8-B48F-4DE4-8077-D3B3F6E7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14</a:t>
            </a:fld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7F4D219A-0D36-4EAA-8E0F-7220DA255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46080"/>
                  </p:ext>
                </p:extLst>
              </p:nvPr>
            </p:nvGraphicFramePr>
            <p:xfrm>
              <a:off x="2144713" y="1974342"/>
              <a:ext cx="7962900" cy="3766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86150">
                      <a:extLst>
                        <a:ext uri="{9D8B030D-6E8A-4147-A177-3AD203B41FA5}">
                          <a16:colId xmlns:a16="http://schemas.microsoft.com/office/drawing/2014/main" val="693506907"/>
                        </a:ext>
                      </a:extLst>
                    </a:gridCol>
                    <a:gridCol w="2178050">
                      <a:extLst>
                        <a:ext uri="{9D8B030D-6E8A-4147-A177-3AD203B41FA5}">
                          <a16:colId xmlns:a16="http://schemas.microsoft.com/office/drawing/2014/main" val="3039919140"/>
                        </a:ext>
                      </a:extLst>
                    </a:gridCol>
                    <a:gridCol w="2298700">
                      <a:extLst>
                        <a:ext uri="{9D8B030D-6E8A-4147-A177-3AD203B41FA5}">
                          <a16:colId xmlns:a16="http://schemas.microsoft.com/office/drawing/2014/main" val="956427224"/>
                        </a:ext>
                      </a:extLst>
                    </a:gridCol>
                  </a:tblGrid>
                  <a:tr h="637921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Technique</a:t>
                          </a:r>
                          <a:r>
                            <a:rPr lang="fr-FR" sz="1800" b="1" u="none" strike="noStrike" kern="1200" baseline="0">
                              <a:effectLst/>
                            </a:rPr>
                            <a:t> utilisée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Conductimétrie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 dirty="0">
                              <a:effectLst/>
                            </a:rPr>
                            <a:t>Spectrophotométrie</a:t>
                          </a:r>
                          <a:endParaRPr lang="fr-FR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7445824"/>
                      </a:ext>
                    </a:extLst>
                  </a:tr>
                  <a:tr h="911225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Phénomène</a:t>
                          </a:r>
                          <a:r>
                            <a:rPr lang="fr-FR" sz="1800" b="1" u="none" strike="noStrike" kern="1200" baseline="0">
                              <a:effectLst/>
                            </a:rPr>
                            <a:t> physique mis en jeu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kern="1200">
                              <a:effectLst/>
                            </a:rPr>
                            <a:t>Conduction</a:t>
                          </a:r>
                          <a:r>
                            <a:rPr lang="fr-FR" sz="1800" u="none" strike="noStrike" kern="1200" baseline="0">
                              <a:effectLst/>
                            </a:rPr>
                            <a:t> du courant électrique</a:t>
                          </a:r>
                          <a:endParaRPr lang="fr-FR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kern="1200" dirty="0">
                              <a:effectLst/>
                            </a:rPr>
                            <a:t>Absorption de la</a:t>
                          </a:r>
                          <a:r>
                            <a:rPr lang="fr-FR" sz="1800" u="none" strike="noStrike" kern="1200" baseline="0" dirty="0">
                              <a:effectLst/>
                            </a:rPr>
                            <a:t> lumière</a:t>
                          </a:r>
                          <a:endParaRPr lang="fr-FR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633967"/>
                      </a:ext>
                    </a:extLst>
                  </a:tr>
                  <a:tr h="837438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Relation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AE" sz="1800" i="1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ar-AE" sz="1800" u="none" strike="noStrike" kern="12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ar-AE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AE" sz="1800" i="1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ar-AE" sz="1800" i="1" u="none" strike="noStrike" kern="12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b="0" i="1" u="none" strike="noStrike" kern="12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fr-FR" sz="1800" b="0" i="1" u="none" strike="noStrike" kern="12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r>
                                      <a:rPr lang="fr-FR" sz="18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ar-AE" sz="180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ar-AE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606972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Grandeur physique mesurée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fr-FR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1800" u="none" strike="noStrike" kern="12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fr-FR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900234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Grandeur molaire associée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fr-FR" sz="1800" u="none" strike="noStrike" kern="1200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1800" u="none" strike="noStrike" kern="12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fr-FR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4944924"/>
                      </a:ext>
                    </a:extLst>
                  </a:tr>
                  <a:tr h="637921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 dirty="0">
                              <a:effectLst/>
                            </a:rPr>
                            <a:t>Points à tracer pour un dosage</a:t>
                          </a:r>
                          <a:endParaRPr lang="fr-FR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ar-AE" sz="1800" i="1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ar-AE" sz="1800" i="1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 u="none" strike="noStrike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ar-AE" sz="1800" i="1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800" u="none" strike="noStrike" kern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ar-AE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303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F4D219A-0D36-4EAA-8E0F-7220DA255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262746080"/>
                  </p:ext>
                </p:extLst>
              </p:nvPr>
            </p:nvGraphicFramePr>
            <p:xfrm>
              <a:off x="2144713" y="1974342"/>
              <a:ext cx="7962900" cy="37665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8615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693506907"/>
                        </a:ext>
                      </a:extLst>
                    </a:gridCol>
                    <a:gridCol w="217805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039919140"/>
                        </a:ext>
                      </a:extLst>
                    </a:gridCol>
                    <a:gridCol w="229870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956427224"/>
                        </a:ext>
                      </a:extLst>
                    </a:gridCol>
                  </a:tblGrid>
                  <a:tr h="637921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Technique</a:t>
                          </a:r>
                          <a:r>
                            <a:rPr lang="fr-FR" sz="1800" b="1" u="none" strike="noStrike" kern="1200" baseline="0">
                              <a:effectLst/>
                            </a:rPr>
                            <a:t> utilisée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Conductimétrie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 dirty="0">
                              <a:effectLst/>
                            </a:rPr>
                            <a:t>Spectrophotométrie</a:t>
                          </a:r>
                          <a:endParaRPr lang="fr-FR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007445824"/>
                      </a:ext>
                    </a:extLst>
                  </a:tr>
                  <a:tr h="911225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Phénomène</a:t>
                          </a:r>
                          <a:r>
                            <a:rPr lang="fr-FR" sz="1800" b="1" u="none" strike="noStrike" kern="1200" baseline="0">
                              <a:effectLst/>
                            </a:rPr>
                            <a:t> physique mis en jeu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kern="1200">
                              <a:effectLst/>
                            </a:rPr>
                            <a:t>Conduction</a:t>
                          </a:r>
                          <a:r>
                            <a:rPr lang="fr-FR" sz="1800" u="none" strike="noStrike" kern="1200" baseline="0">
                              <a:effectLst/>
                            </a:rPr>
                            <a:t> du courant électrique</a:t>
                          </a:r>
                          <a:endParaRPr lang="fr-FR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u="none" strike="noStrike" kern="1200" dirty="0">
                              <a:effectLst/>
                            </a:rPr>
                            <a:t>Absorption de la</a:t>
                          </a:r>
                          <a:r>
                            <a:rPr lang="fr-FR" sz="1800" u="none" strike="noStrike" kern="1200" baseline="0" dirty="0">
                              <a:effectLst/>
                            </a:rPr>
                            <a:t> lumière</a:t>
                          </a:r>
                          <a:endParaRPr lang="fr-FR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864633967"/>
                      </a:ext>
                    </a:extLst>
                  </a:tr>
                  <a:tr h="840359">
                    <a:tc>
                      <a:txBody>
                        <a:bodyPr/>
                        <a:lstStyle/>
                        <a:p>
                          <a:pPr marL="0" algn="ctr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Relation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0784" t="-187681" r="-106443" b="-1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46296" t="-187681" r="-529" b="-1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277606972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Grandeur physique mesurée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0784" t="-661667" r="-106443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46296" t="-661667" r="-529" b="-2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459900234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>
                              <a:effectLst/>
                            </a:rPr>
                            <a:t>Grandeur molaire associée</a:t>
                          </a:r>
                          <a:endParaRPr lang="fr-FR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0784" t="-749180" r="-106443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46296" t="-749180" r="-529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224944924"/>
                      </a:ext>
                    </a:extLst>
                  </a:tr>
                  <a:tr h="637921"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1800" b="1" u="none" strike="noStrike" kern="1200" dirty="0">
                              <a:effectLst/>
                            </a:rPr>
                            <a:t>Points à tracer pour un dosage</a:t>
                          </a:r>
                          <a:endParaRPr lang="fr-FR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0784" t="-493333" r="-106443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46296" t="-493333" r="-529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962230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="" xmlns:p14="http://schemas.microsoft.com/office/powerpoint/2010/main" val="364931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22CC94-99A6-4448-9230-20B6A507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pH-métrie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2CB8AE6-01AD-457D-A835-23BC73CB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="" xmlns:a16="http://schemas.microsoft.com/office/drawing/2014/main" id="{F5991A67-9E61-4B95-8AFA-F28C7585A4F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 cstate="print"/>
          <a:srcRect l="9635" t="31178" r="72055" b="8395"/>
          <a:stretch/>
        </p:blipFill>
        <p:spPr>
          <a:xfrm>
            <a:off x="3723164" y="1917087"/>
            <a:ext cx="2661594" cy="4940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387C43A-F151-40FE-9C4B-D3AFAAB73574}"/>
              </a:ext>
            </a:extLst>
          </p:cNvPr>
          <p:cNvSpPr/>
          <p:nvPr/>
        </p:nvSpPr>
        <p:spPr>
          <a:xfrm>
            <a:off x="7306273" y="4992545"/>
            <a:ext cx="3121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Anne-Sophie BERNARD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Techniques expérimentales en chimie. </a:t>
            </a:r>
            <a:r>
              <a:rPr lang="fr-FR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Dunod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,2018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106018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818147"/>
            <a:ext cx="9875520" cy="88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accent6"/>
                </a:solidFill>
              </a:rPr>
              <a:t>Electrode à chlorure d’argent</a:t>
            </a:r>
            <a:endParaRPr lang="fr-FR" sz="4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xmlns="" id="{4CE639C4-85AB-40DC-A07D-074F4ABD25E8}"/>
              </a:ext>
            </a:extLst>
          </p:cNvPr>
          <p:cNvSpPr txBox="1"/>
          <p:nvPr/>
        </p:nvSpPr>
        <p:spPr>
          <a:xfrm>
            <a:off x="1805109" y="2356348"/>
            <a:ext cx="60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AgCl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/ Ag(s) 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xmlns="" id="{02529E3A-E345-4C40-B035-7966AD4A760A}"/>
              </a:ext>
            </a:extLst>
          </p:cNvPr>
          <p:cNvSpPr txBox="1"/>
          <p:nvPr/>
        </p:nvSpPr>
        <p:spPr>
          <a:xfrm>
            <a:off x="1805109" y="3341233"/>
            <a:ext cx="6742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Demi-équation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AgCl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(s) + 1e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= Ag (s) + Cl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xmlns="" id="{C19392FD-4243-4548-BD1E-1A3833C1D464}"/>
              </a:ext>
            </a:extLst>
          </p:cNvPr>
          <p:cNvSpPr txBox="1"/>
          <p:nvPr/>
        </p:nvSpPr>
        <p:spPr>
          <a:xfrm>
            <a:off x="1805109" y="4589768"/>
            <a:ext cx="60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E=0,22V à 25°C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8">
            <a:extLst>
              <a:ext uri="{FF2B5EF4-FFF2-40B4-BE49-F238E27FC236}">
                <a16:creationId xmlns:a16="http://schemas.microsoft.com/office/drawing/2014/main" xmlns="" id="{29BA9E83-BE60-4621-8F89-1959FD9DC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88" y="2058689"/>
            <a:ext cx="3185080" cy="3727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8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1BE79DF-5FAC-4B1F-926F-EFC6D344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6" name="Picture 2" descr="Incendie de Notre-Dame : une cathédrale éphèmère en bois sera ...">
            <a:extLst>
              <a:ext uri="{FF2B5EF4-FFF2-40B4-BE49-F238E27FC236}">
                <a16:creationId xmlns="" xmlns:a16="http://schemas.microsoft.com/office/drawing/2014/main" id="{E247E327-FC51-44DF-AF04-356E7054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3" y="246682"/>
            <a:ext cx="4428491" cy="24889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DD6282-0F2D-4D26-AAE5-FA60A850B3C6}"/>
              </a:ext>
            </a:extLst>
          </p:cNvPr>
          <p:cNvSpPr/>
          <p:nvPr/>
        </p:nvSpPr>
        <p:spPr>
          <a:xfrm>
            <a:off x="3192338" y="6550223"/>
            <a:ext cx="9780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hlinkClick r:id="rId3"/>
              </a:rPr>
              <a:t>https://francais.rt.com/france/61007-important-incendie-cours-cathedrale-dame-de-paris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7644341D-BF28-4FF0-844D-3CB87D608781}"/>
              </a:ext>
            </a:extLst>
          </p:cNvPr>
          <p:cNvSpPr txBox="1"/>
          <p:nvPr/>
        </p:nvSpPr>
        <p:spPr>
          <a:xfrm>
            <a:off x="6453546" y="607907"/>
            <a:ext cx="42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Pollution par le plomb de l’eau de la Seine ?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="" xmlns:a16="http://schemas.microsoft.com/office/drawing/2014/main" id="{9C8A96E2-2A53-4425-80CF-90AB2931E3EF}"/>
              </a:ext>
            </a:extLst>
          </p:cNvPr>
          <p:cNvCxnSpPr>
            <a:stCxn id="5" idx="2"/>
          </p:cNvCxnSpPr>
          <p:nvPr/>
        </p:nvCxnSpPr>
        <p:spPr>
          <a:xfrm flipH="1">
            <a:off x="8593651" y="977239"/>
            <a:ext cx="1" cy="62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65A19805-3AEC-4478-8F2E-9070FE2CE372}"/>
              </a:ext>
            </a:extLst>
          </p:cNvPr>
          <p:cNvSpPr txBox="1"/>
          <p:nvPr/>
        </p:nvSpPr>
        <p:spPr>
          <a:xfrm>
            <a:off x="7476710" y="165493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Contrôle de pollution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85672504-6A6A-456B-B1B3-D9D61EB6944C}"/>
              </a:ext>
            </a:extLst>
          </p:cNvPr>
          <p:cNvCxnSpPr/>
          <p:nvPr/>
        </p:nvCxnSpPr>
        <p:spPr>
          <a:xfrm flipH="1">
            <a:off x="8593650" y="2035049"/>
            <a:ext cx="1" cy="62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1E3245F9-69B7-44F9-92F8-94EA5A801234}"/>
              </a:ext>
            </a:extLst>
          </p:cNvPr>
          <p:cNvSpPr txBox="1"/>
          <p:nvPr/>
        </p:nvSpPr>
        <p:spPr>
          <a:xfrm>
            <a:off x="8085081" y="2712742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38677627-DFCC-4EB1-B095-C5B332C09050}"/>
              </a:ext>
            </a:extLst>
          </p:cNvPr>
          <p:cNvCxnSpPr/>
          <p:nvPr/>
        </p:nvCxnSpPr>
        <p:spPr>
          <a:xfrm flipH="1">
            <a:off x="8593650" y="3048952"/>
            <a:ext cx="1" cy="62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53136DA0-A22C-42D3-B614-8CE1BE9088CF}"/>
              </a:ext>
            </a:extLst>
          </p:cNvPr>
          <p:cNvSpPr txBox="1"/>
          <p:nvPr/>
        </p:nvSpPr>
        <p:spPr>
          <a:xfrm>
            <a:off x="7250974" y="375399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Capteurs électrochimiques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748EF4-B478-40FB-AAF9-D7596CB45AC1}"/>
                  </a:ext>
                </a:extLst>
              </p:cNvPr>
              <p:cNvSpPr txBox="1"/>
              <p:nvPr/>
            </p:nvSpPr>
            <p:spPr>
              <a:xfrm>
                <a:off x="7631558" y="4202162"/>
                <a:ext cx="1924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A748EF4-B478-40FB-AAF9-D7596CB45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58" y="4202162"/>
                <a:ext cx="1924181" cy="276999"/>
              </a:xfrm>
              <a:prstGeom prst="rect">
                <a:avLst/>
              </a:prstGeom>
              <a:blipFill>
                <a:blip r:embed="rId4" cstate="print"/>
                <a:stretch>
                  <a:fillRect l="-2532" r="-2215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684BC08C-F6D7-4B65-B4B7-FD5B39ACDB39}"/>
              </a:ext>
            </a:extLst>
          </p:cNvPr>
          <p:cNvSpPr txBox="1"/>
          <p:nvPr/>
        </p:nvSpPr>
        <p:spPr>
          <a:xfrm>
            <a:off x="6744296" y="4610574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Potentiométrique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422DA49B-4E90-489E-BD06-2C8D735AAB4D}"/>
              </a:ext>
            </a:extLst>
          </p:cNvPr>
          <p:cNvSpPr txBox="1"/>
          <p:nvPr/>
        </p:nvSpPr>
        <p:spPr>
          <a:xfrm>
            <a:off x="8593121" y="4576524"/>
            <a:ext cx="189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Conductimétrique</a:t>
            </a:r>
          </a:p>
        </p:txBody>
      </p:sp>
      <p:grpSp>
        <p:nvGrpSpPr>
          <p:cNvPr id="18" name="Groupe 6">
            <a:extLst>
              <a:ext uri="{FF2B5EF4-FFF2-40B4-BE49-F238E27FC236}">
                <a16:creationId xmlns:a16="http://schemas.microsoft.com/office/drawing/2014/main" xmlns="" id="{FE45BC09-2A18-49DB-BCFB-6EC4A29A7171}"/>
              </a:ext>
            </a:extLst>
          </p:cNvPr>
          <p:cNvGrpSpPr/>
          <p:nvPr/>
        </p:nvGrpSpPr>
        <p:grpSpPr>
          <a:xfrm>
            <a:off x="0" y="3272591"/>
            <a:ext cx="5013043" cy="3181249"/>
            <a:chOff x="4528701" y="1050299"/>
            <a:chExt cx="4323435" cy="2594416"/>
          </a:xfrm>
        </p:grpSpPr>
        <p:pic>
          <p:nvPicPr>
            <p:cNvPr id="19" name="Image 7">
              <a:extLst>
                <a:ext uri="{FF2B5EF4-FFF2-40B4-BE49-F238E27FC236}">
                  <a16:creationId xmlns:a16="http://schemas.microsoft.com/office/drawing/2014/main" xmlns="" id="{72A7A975-BA05-4EC7-9B06-47839796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688" y="1442150"/>
              <a:ext cx="2033036" cy="1330209"/>
            </a:xfrm>
            <a:prstGeom prst="rect">
              <a:avLst/>
            </a:prstGeom>
          </p:spPr>
        </p:pic>
        <p:sp>
          <p:nvSpPr>
            <p:cNvPr id="20" name="ZoneTexte 8">
              <a:extLst>
                <a:ext uri="{FF2B5EF4-FFF2-40B4-BE49-F238E27FC236}">
                  <a16:creationId xmlns:a16="http://schemas.microsoft.com/office/drawing/2014/main" xmlns="" id="{1BA434A5-2A1D-44C6-9700-041599A566D5}"/>
                </a:ext>
              </a:extLst>
            </p:cNvPr>
            <p:cNvSpPr txBox="1"/>
            <p:nvPr/>
          </p:nvSpPr>
          <p:spPr>
            <a:xfrm>
              <a:off x="5112117" y="1053776"/>
              <a:ext cx="3457939" cy="301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Conséquence d’une eau trop ferreuse</a:t>
              </a:r>
            </a:p>
          </p:txBody>
        </p:sp>
        <p:sp>
          <p:nvSpPr>
            <p:cNvPr id="21" name="ZoneTexte 9">
              <a:extLst>
                <a:ext uri="{FF2B5EF4-FFF2-40B4-BE49-F238E27FC236}">
                  <a16:creationId xmlns:a16="http://schemas.microsoft.com/office/drawing/2014/main" xmlns="" id="{072DF16F-7007-42E2-BF23-5149BBEF158A}"/>
                </a:ext>
              </a:extLst>
            </p:cNvPr>
            <p:cNvSpPr txBox="1"/>
            <p:nvPr/>
          </p:nvSpPr>
          <p:spPr>
            <a:xfrm>
              <a:off x="5247136" y="2891708"/>
              <a:ext cx="3605000" cy="753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Réglementation :</a:t>
              </a:r>
            </a:p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     Concentration &lt; </a:t>
              </a:r>
              <a:r>
                <a:rPr lang="fr-FR" i="1" dirty="0">
                  <a:latin typeface="Calibri" panose="020F0502020204030204" pitchFamily="34" charset="0"/>
                  <a:cs typeface="Calibri" panose="020F0502020204030204" pitchFamily="34" charset="0"/>
                </a:rPr>
                <a:t>0,2 mg/L</a:t>
              </a:r>
            </a:p>
            <a:p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     [Fe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2+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]&lt;3,6.10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-6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 mol.L</a:t>
              </a:r>
              <a:r>
                <a:rPr lang="fr-FR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-1</a:t>
              </a:r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ccolade ouvrante 10">
              <a:extLst>
                <a:ext uri="{FF2B5EF4-FFF2-40B4-BE49-F238E27FC236}">
                  <a16:creationId xmlns:a16="http://schemas.microsoft.com/office/drawing/2014/main" xmlns="" id="{FBE78F6D-1B0E-4CC5-84C4-5C6E0C2432A9}"/>
                </a:ext>
              </a:extLst>
            </p:cNvPr>
            <p:cNvSpPr/>
            <p:nvPr/>
          </p:nvSpPr>
          <p:spPr>
            <a:xfrm>
              <a:off x="4528701" y="1050299"/>
              <a:ext cx="760942" cy="2511913"/>
            </a:xfrm>
            <a:prstGeom prst="leftBrace">
              <a:avLst>
                <a:gd name="adj1" fmla="val 35999"/>
                <a:gd name="adj2" fmla="val 34151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0" y="2775284"/>
            <a:ext cx="71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 plomb s’est-il déversé dans la Seine lors de l’incendie de Notre-Dame ?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56144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3DF846D-4D4D-4D1E-8AB1-09EC94E6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Électrode de référence</a:t>
            </a:r>
            <a:br>
              <a:rPr lang="fr-FR" dirty="0"/>
            </a:br>
            <a:r>
              <a:rPr lang="fr-FR" dirty="0"/>
              <a:t>Électrode standard à hydrogène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E87AE46-AB9F-4FE2-9E4A-B99D29BB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9AE0FB4D-0E85-48C9-97B3-26457BC1FF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6555" y="1972928"/>
            <a:ext cx="2434141" cy="40342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C50E5EA6-C5CB-44DD-951B-2FEFBB142A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1299" y="2544112"/>
            <a:ext cx="1237967" cy="344478"/>
          </a:xfrm>
          <a:prstGeom prst="rect">
            <a:avLst/>
          </a:prstGeom>
        </p:spPr>
      </p:pic>
      <p:sp>
        <p:nvSpPr>
          <p:cNvPr id="12" name="ZoneTexte 4">
            <a:extLst>
              <a:ext uri="{FF2B5EF4-FFF2-40B4-BE49-F238E27FC236}">
                <a16:creationId xmlns:a16="http://schemas.microsoft.com/office/drawing/2014/main" xmlns="" id="{4CE639C4-85AB-40DC-A07D-074F4ABD25E8}"/>
              </a:ext>
            </a:extLst>
          </p:cNvPr>
          <p:cNvSpPr txBox="1"/>
          <p:nvPr/>
        </p:nvSpPr>
        <p:spPr>
          <a:xfrm>
            <a:off x="5666564" y="2156778"/>
            <a:ext cx="613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) / H</a:t>
            </a:r>
            <a:r>
              <a:rPr lang="fr-F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(g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fr-F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xmlns="" id="{02529E3A-E345-4C40-B035-7966AD4A760A}"/>
              </a:ext>
            </a:extLst>
          </p:cNvPr>
          <p:cNvSpPr txBox="1"/>
          <p:nvPr/>
        </p:nvSpPr>
        <p:spPr>
          <a:xfrm>
            <a:off x="5665820" y="3318125"/>
            <a:ext cx="686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Demi-équation : </a:t>
            </a:r>
          </a:p>
          <a:p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2H</a:t>
            </a:r>
            <a:r>
              <a:rPr lang="fr-FR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+ 2e</a:t>
            </a:r>
            <a:r>
              <a:rPr lang="fr-FR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 H</a:t>
            </a:r>
            <a:r>
              <a:rPr lang="fr-FR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(g)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xmlns="" id="{C19392FD-4243-4548-BD1E-1A3833C1D464}"/>
              </a:ext>
            </a:extLst>
          </p:cNvPr>
          <p:cNvSpPr txBox="1"/>
          <p:nvPr/>
        </p:nvSpPr>
        <p:spPr>
          <a:xfrm>
            <a:off x="5650495" y="4502493"/>
            <a:ext cx="6131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Couple Ox/Red : </a:t>
            </a:r>
          </a:p>
          <a:p>
            <a:pPr lvl="1"/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E= 0,0 V à toute température</a:t>
            </a:r>
          </a:p>
          <a:p>
            <a:pPr lvl="1"/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99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35BBAE-36DC-4545-B134-5C93BCBC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Électrode de référence :</a:t>
            </a:r>
            <a:br>
              <a:rPr lang="fr-FR" dirty="0"/>
            </a:br>
            <a:r>
              <a:rPr lang="fr-FR" dirty="0"/>
              <a:t>Électrode au Calomel Saturé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AA0D8BF-1BA7-42BC-9762-4B08068F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D57926B9-DA71-4E22-A45A-D643826C21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907" y="1818286"/>
            <a:ext cx="2698946" cy="48364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9BA5A0-EF44-4D53-AEAE-B025DEB88C8C}"/>
              </a:ext>
            </a:extLst>
          </p:cNvPr>
          <p:cNvSpPr/>
          <p:nvPr/>
        </p:nvSpPr>
        <p:spPr>
          <a:xfrm>
            <a:off x="5342021" y="5987157"/>
            <a:ext cx="690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Anne-Sophie BERNARD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Techniques expérimentales en chimie. </a:t>
            </a:r>
            <a:r>
              <a:rPr lang="fr-FR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Dunod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,2018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1B92DC4-CDE8-47A4-B57B-9F48370BABD0}"/>
                  </a:ext>
                </a:extLst>
              </p:cNvPr>
              <p:cNvSpPr txBox="1"/>
              <p:nvPr/>
            </p:nvSpPr>
            <p:spPr>
              <a:xfrm>
                <a:off x="6712171" y="3003079"/>
                <a:ext cx="3892219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𝐻𝑔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𝐶𝑙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𝐶𝑎𝑙𝑜𝑚𝑒𝑙</m:t>
                          </m:r>
                        </m:lim>
                      </m:limLow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1B92DC4-CDE8-47A4-B57B-9F48370BA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71" y="3003079"/>
                <a:ext cx="3892219" cy="572786"/>
              </a:xfrm>
              <a:prstGeom prst="rect">
                <a:avLst/>
              </a:prstGeom>
              <a:blipFill>
                <a:blip r:embed="rId3" cstate="print"/>
                <a:stretch>
                  <a:fillRect l="-1565" r="-782"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7B477E3-9B43-471D-BA54-8E5D7EB89121}"/>
                  </a:ext>
                </a:extLst>
              </p:cNvPr>
              <p:cNvSpPr txBox="1"/>
              <p:nvPr/>
            </p:nvSpPr>
            <p:spPr>
              <a:xfrm>
                <a:off x="7522424" y="3862258"/>
                <a:ext cx="2271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𝐸𝐶𝑆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=0,246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à 25°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7B477E3-9B43-471D-BA54-8E5D7EB8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24" y="3862258"/>
                <a:ext cx="2271712" cy="276999"/>
              </a:xfrm>
              <a:prstGeom prst="rect">
                <a:avLst/>
              </a:prstGeom>
              <a:blipFill>
                <a:blip r:embed="rId4" cstate="print"/>
                <a:stretch>
                  <a:fillRect l="-2145" t="-2222" r="-187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272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1802C4E-827A-48FC-821F-A74A9741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potentiométrique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84752D4-BB46-4424-9658-E17B4EF0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D173A241-CFF2-4879-9325-2DA326FEF8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618" y="2043243"/>
            <a:ext cx="8996877" cy="3963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A697565E-5F21-476A-A623-0D9C8697E91E}"/>
              </a:ext>
            </a:extLst>
          </p:cNvPr>
          <p:cNvSpPr txBox="1"/>
          <p:nvPr/>
        </p:nvSpPr>
        <p:spPr>
          <a:xfrm>
            <a:off x="2716695" y="3313043"/>
            <a:ext cx="11131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Électrode de travail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643EA33-34D5-4C00-9D41-E143C5C00376}"/>
              </a:ext>
            </a:extLst>
          </p:cNvPr>
          <p:cNvSpPr/>
          <p:nvPr/>
        </p:nvSpPr>
        <p:spPr>
          <a:xfrm>
            <a:off x="4876801" y="5987157"/>
            <a:ext cx="7365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Anne-Sophie BERNARD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Techniques expérimentales en chimie. </a:t>
            </a:r>
            <a:r>
              <a:rPr lang="fr-FR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Dunod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,2018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32037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D0C905-509B-459A-AD56-894286F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de la loi de Nernst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406A3F4B-31FB-4647-B438-14AE0B37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13CDCE91-14F7-4844-A906-0B839DDA2A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0851" y="1860227"/>
            <a:ext cx="8455619" cy="4190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1242" y="5967663"/>
            <a:ext cx="2502568" cy="6737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849853" y="5823284"/>
            <a:ext cx="497305" cy="449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649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7B6F6FF-1604-47F6-A89D-D62AB78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expérimentale </a:t>
            </a:r>
            <a:br>
              <a:rPr lang="fr-FR" dirty="0"/>
            </a:br>
            <a:r>
              <a:rPr lang="fr-FR" dirty="0"/>
              <a:t>de la loi de Nernst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81EDADB4-AFA6-4B22-BB06-BD4FD8DF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4D71C4A-21AA-4F4B-B7D3-B5B9C5E3CA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909" y="1880967"/>
            <a:ext cx="5506182" cy="4013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64C35D7-4C65-477B-BB9A-7E7AF82B2AFA}"/>
              </a:ext>
            </a:extLst>
          </p:cNvPr>
          <p:cNvSpPr/>
          <p:nvPr/>
        </p:nvSpPr>
        <p:spPr>
          <a:xfrm>
            <a:off x="2822918" y="6488668"/>
            <a:ext cx="9369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Danielle CACHAU-HEREILLAT. Des expériences de la famille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Réd-Ox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2ème édition.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boeck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827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3025B3D-11CF-4772-B1BE-B1AACB9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1684"/>
            <a:ext cx="10058400" cy="806918"/>
          </a:xfrm>
        </p:spPr>
        <p:txBody>
          <a:bodyPr/>
          <a:lstStyle/>
          <a:p>
            <a:r>
              <a:rPr lang="fr-FR" dirty="0"/>
              <a:t>Titrage potentiométrique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F64B7EEF-7C34-43A5-A012-A14F035E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8</a:t>
            </a:fld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xmlns="" id="{45B03A68-E4EE-48E5-944B-22CF59728746}"/>
              </a:ext>
            </a:extLst>
          </p:cNvPr>
          <p:cNvCxnSpPr>
            <a:cxnSpLocks/>
          </p:cNvCxnSpPr>
          <p:nvPr/>
        </p:nvCxnSpPr>
        <p:spPr>
          <a:xfrm>
            <a:off x="9127958" y="2261937"/>
            <a:ext cx="925460" cy="939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e 196">
            <a:extLst>
              <a:ext uri="{FF2B5EF4-FFF2-40B4-BE49-F238E27FC236}">
                <a16:creationId xmlns:a16="http://schemas.microsoft.com/office/drawing/2014/main" xmlns="" id="{34E16555-C8DA-4CE5-AF24-6DA6C3B334E1}"/>
              </a:ext>
            </a:extLst>
          </p:cNvPr>
          <p:cNvGrpSpPr/>
          <p:nvPr/>
        </p:nvGrpSpPr>
        <p:grpSpPr>
          <a:xfrm>
            <a:off x="7956884" y="1593916"/>
            <a:ext cx="3326467" cy="4927654"/>
            <a:chOff x="6613450" y="1115210"/>
            <a:chExt cx="2210133" cy="3559454"/>
          </a:xfrm>
        </p:grpSpPr>
        <p:grpSp>
          <p:nvGrpSpPr>
            <p:cNvPr id="6" name="Groupe 123">
              <a:extLst>
                <a:ext uri="{FF2B5EF4-FFF2-40B4-BE49-F238E27FC236}">
                  <a16:creationId xmlns:a16="http://schemas.microsoft.com/office/drawing/2014/main" xmlns="" id="{A5894DDF-C91D-468D-8E5E-E8ACC9ACD4E9}"/>
                </a:ext>
              </a:extLst>
            </p:cNvPr>
            <p:cNvGrpSpPr/>
            <p:nvPr/>
          </p:nvGrpSpPr>
          <p:grpSpPr>
            <a:xfrm>
              <a:off x="6613450" y="1115210"/>
              <a:ext cx="2210133" cy="3559454"/>
              <a:chOff x="5936734" y="1384818"/>
              <a:chExt cx="2724915" cy="5434377"/>
            </a:xfrm>
          </p:grpSpPr>
          <p:sp>
            <p:nvSpPr>
              <p:cNvPr id="8" name="ZoneTexte 124">
                <a:extLst>
                  <a:ext uri="{FF2B5EF4-FFF2-40B4-BE49-F238E27FC236}">
                    <a16:creationId xmlns:a16="http://schemas.microsoft.com/office/drawing/2014/main" xmlns="" id="{BDFCD740-FD7F-43F6-9F23-A6BA0CF109F3}"/>
                  </a:ext>
                </a:extLst>
              </p:cNvPr>
              <p:cNvSpPr txBox="1"/>
              <p:nvPr/>
            </p:nvSpPr>
            <p:spPr>
              <a:xfrm>
                <a:off x="7296891" y="4746243"/>
                <a:ext cx="495477" cy="470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ECS</a:t>
                </a:r>
              </a:p>
            </p:txBody>
          </p:sp>
          <p:grpSp>
            <p:nvGrpSpPr>
              <p:cNvPr id="9" name="Groupe 125">
                <a:extLst>
                  <a:ext uri="{FF2B5EF4-FFF2-40B4-BE49-F238E27FC236}">
                    <a16:creationId xmlns:a16="http://schemas.microsoft.com/office/drawing/2014/main" xmlns="" id="{269A9F7C-2A8D-46CF-BC05-30B794D572A5}"/>
                  </a:ext>
                </a:extLst>
              </p:cNvPr>
              <p:cNvGrpSpPr/>
              <p:nvPr/>
            </p:nvGrpSpPr>
            <p:grpSpPr>
              <a:xfrm>
                <a:off x="5936734" y="1384818"/>
                <a:ext cx="2724915" cy="5434377"/>
                <a:chOff x="5936734" y="1384818"/>
                <a:chExt cx="2724915" cy="5434377"/>
              </a:xfrm>
            </p:grpSpPr>
            <p:grpSp>
              <p:nvGrpSpPr>
                <p:cNvPr id="10" name="Groupe 24">
                  <a:extLst>
                    <a:ext uri="{FF2B5EF4-FFF2-40B4-BE49-F238E27FC236}">
                      <a16:creationId xmlns:a16="http://schemas.microsoft.com/office/drawing/2014/main" xmlns="" id="{488E05BB-CB74-4F64-8BB5-2CF97D02D590}"/>
                    </a:ext>
                  </a:extLst>
                </p:cNvPr>
                <p:cNvGrpSpPr/>
                <p:nvPr/>
              </p:nvGrpSpPr>
              <p:grpSpPr>
                <a:xfrm>
                  <a:off x="5936734" y="1384818"/>
                  <a:ext cx="2724915" cy="5434377"/>
                  <a:chOff x="2882428" y="1287872"/>
                  <a:chExt cx="3633220" cy="5434377"/>
                </a:xfrm>
              </p:grpSpPr>
              <p:grpSp>
                <p:nvGrpSpPr>
                  <p:cNvPr id="13" name="Groupe 2">
                    <a:extLst>
                      <a:ext uri="{FF2B5EF4-FFF2-40B4-BE49-F238E27FC236}">
                        <a16:creationId xmlns:a16="http://schemas.microsoft.com/office/drawing/2014/main" xmlns="" id="{41A7C176-519E-4F3F-88D4-8F27C801DDCC}"/>
                      </a:ext>
                    </a:extLst>
                  </p:cNvPr>
                  <p:cNvGrpSpPr/>
                  <p:nvPr/>
                </p:nvGrpSpPr>
                <p:grpSpPr>
                  <a:xfrm>
                    <a:off x="2882428" y="3002023"/>
                    <a:ext cx="2739910" cy="3024914"/>
                    <a:chOff x="4316867" y="1846445"/>
                    <a:chExt cx="2739910" cy="3024914"/>
                  </a:xfrm>
                </p:grpSpPr>
                <p:grpSp>
                  <p:nvGrpSpPr>
                    <p:cNvPr id="45" name="Groupe 37">
                      <a:extLst>
                        <a:ext uri="{FF2B5EF4-FFF2-40B4-BE49-F238E27FC236}">
                          <a16:creationId xmlns:a16="http://schemas.microsoft.com/office/drawing/2014/main" xmlns="" id="{37195DDA-D218-492E-862A-F28763EFA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6867" y="1846445"/>
                      <a:ext cx="2739910" cy="3024914"/>
                      <a:chOff x="1794335" y="2023347"/>
                      <a:chExt cx="2739910" cy="3024914"/>
                    </a:xfrm>
                  </p:grpSpPr>
                  <p:grpSp>
                    <p:nvGrpSpPr>
                      <p:cNvPr id="49" name="Groupe 34">
                        <a:extLst>
                          <a:ext uri="{FF2B5EF4-FFF2-40B4-BE49-F238E27FC236}">
                            <a16:creationId xmlns:a16="http://schemas.microsoft.com/office/drawing/2014/main" xmlns="" id="{839D211E-4943-468C-8BBA-0F4D681E2D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1913" y="2023347"/>
                        <a:ext cx="2262332" cy="3024914"/>
                        <a:chOff x="2271913" y="2023347"/>
                        <a:chExt cx="2262332" cy="3024914"/>
                      </a:xfrm>
                    </p:grpSpPr>
                    <p:grpSp>
                      <p:nvGrpSpPr>
                        <p:cNvPr id="51" name="Groupe 30">
                          <a:extLst>
                            <a:ext uri="{FF2B5EF4-FFF2-40B4-BE49-F238E27FC236}">
                              <a16:creationId xmlns:a16="http://schemas.microsoft.com/office/drawing/2014/main" xmlns="" id="{D88DEF6A-76E1-42C2-A4A5-AD86E6903A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1919" y="2023347"/>
                          <a:ext cx="2262326" cy="3005104"/>
                          <a:chOff x="2271919" y="2023347"/>
                          <a:chExt cx="2262326" cy="3005104"/>
                        </a:xfrm>
                      </p:grpSpPr>
                      <p:grpSp>
                        <p:nvGrpSpPr>
                          <p:cNvPr id="55" name="Grouper 48">
                            <a:extLst>
                              <a:ext uri="{FF2B5EF4-FFF2-40B4-BE49-F238E27FC236}">
                                <a16:creationId xmlns:a16="http://schemas.microsoft.com/office/drawing/2014/main" xmlns="" id="{38110261-8E9D-40FD-85FE-0D8CF33759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1919" y="2728650"/>
                            <a:ext cx="2262326" cy="2299801"/>
                            <a:chOff x="0" y="0"/>
                            <a:chExt cx="821150" cy="764509"/>
                          </a:xfrm>
                        </p:grpSpPr>
                        <p:grpSp>
                          <p:nvGrpSpPr>
                            <p:cNvPr id="69" name="Grouper 31">
                              <a:extLst>
                                <a:ext uri="{FF2B5EF4-FFF2-40B4-BE49-F238E27FC236}">
                                  <a16:creationId xmlns:a16="http://schemas.microsoft.com/office/drawing/2014/main" xmlns="" id="{61EC83A3-C007-47EE-8769-8F9998C3B3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24130"/>
                              <a:ext cx="821150" cy="740379"/>
                              <a:chOff x="0" y="0"/>
                              <a:chExt cx="821150" cy="740379"/>
                            </a:xfrm>
                          </p:grpSpPr>
                          <p:sp>
                            <p:nvSpPr>
                              <p:cNvPr id="71" name="Arrondir un rectangle avec un coin du même côté 29">
                                <a:extLst>
                                  <a:ext uri="{FF2B5EF4-FFF2-40B4-BE49-F238E27FC236}">
                                    <a16:creationId xmlns:a16="http://schemas.microsoft.com/office/drawing/2014/main" xmlns="" id="{61307676-DEA2-46CD-91EF-A368CDAACC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0"/>
                                <a:ext cx="821150" cy="7403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2" name="Arrondir un rectangle avec un coin du même côté 30">
                                <a:extLst>
                                  <a:ext uri="{FF2B5EF4-FFF2-40B4-BE49-F238E27FC236}">
                                    <a16:creationId xmlns:a16="http://schemas.microsoft.com/office/drawing/2014/main" xmlns="" id="{539161CD-C7CB-4C14-8B13-36DE93D0EA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0" y="457200"/>
                                <a:ext cx="821150" cy="283179"/>
                              </a:xfrm>
                              <a:prstGeom prst="round2Same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  <a:effectLst/>
                            </p:spPr>
                            <p:style>
                              <a:lnRef idx="1">
                                <a:schemeClr val="accent1"/>
                              </a:lnRef>
                              <a:fillRef idx="3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fr-FR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0" name="Rectangle 69">
                              <a:extLst>
                                <a:ext uri="{FF2B5EF4-FFF2-40B4-BE49-F238E27FC236}">
                                  <a16:creationId xmlns:a16="http://schemas.microsoft.com/office/drawing/2014/main" xmlns="" id="{873632F0-3555-4460-83D8-50EE3AAFDA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0" y="0"/>
                              <a:ext cx="821150" cy="4448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6" name="Grouper 578">
                            <a:extLst>
                              <a:ext uri="{FF2B5EF4-FFF2-40B4-BE49-F238E27FC236}">
                                <a16:creationId xmlns:a16="http://schemas.microsoft.com/office/drawing/2014/main" xmlns="" id="{D302D9B4-A3F3-4B9F-A16E-2DC9E40DA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26927" y="2948834"/>
                            <a:ext cx="220733" cy="1567286"/>
                            <a:chOff x="0" y="0"/>
                            <a:chExt cx="149860" cy="795020"/>
                          </a:xfrm>
                        </p:grpSpPr>
                        <p:sp>
                          <p:nvSpPr>
                            <p:cNvPr id="61" name="Rectangle 60">
                              <a:extLst>
                                <a:ext uri="{FF2B5EF4-FFF2-40B4-BE49-F238E27FC236}">
                                  <a16:creationId xmlns:a16="http://schemas.microsoft.com/office/drawing/2014/main" xmlns="" id="{84E67177-3DEC-46FF-AD5D-DD2FA09347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9685" y="20320"/>
                              <a:ext cx="189865" cy="149225"/>
                            </a:xfrm>
                            <a:prstGeom prst="rect">
                              <a:avLst/>
                            </a:prstGeom>
                            <a:solidFill>
                              <a:srgbClr val="BFBFB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" name="Rectangle 61">
                              <a:extLst>
                                <a:ext uri="{FF2B5EF4-FFF2-40B4-BE49-F238E27FC236}">
                                  <a16:creationId xmlns:a16="http://schemas.microsoft.com/office/drawing/2014/main" xmlns="" id="{8175942A-D028-4EEB-AC35-DD588A689A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219710" y="410210"/>
                              <a:ext cx="589915" cy="1492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" name="Rectangle 62">
                              <a:extLst>
                                <a:ext uri="{FF2B5EF4-FFF2-40B4-BE49-F238E27FC236}">
                                  <a16:creationId xmlns:a16="http://schemas.microsoft.com/office/drawing/2014/main" xmlns="" id="{A78ECFD5-1BA7-46D3-AAE6-75D3699A2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-144145" y="486410"/>
                              <a:ext cx="437515" cy="149225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" name="Rectangle 63">
                              <a:extLst>
                                <a:ext uri="{FF2B5EF4-FFF2-40B4-BE49-F238E27FC236}">
                                  <a16:creationId xmlns:a16="http://schemas.microsoft.com/office/drawing/2014/main" xmlns="" id="{B2C2FB4D-86E1-4AE2-8F72-49B95955B0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189865"/>
                              <a:ext cx="45719" cy="5010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635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65" name="Connecteur droit 181">
                              <a:extLst>
                                <a:ext uri="{FF2B5EF4-FFF2-40B4-BE49-F238E27FC236}">
                                  <a16:creationId xmlns:a16="http://schemas.microsoft.com/office/drawing/2014/main" xmlns="" id="{FDF99D4A-4F30-44B8-ABD4-8B9810749C9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29845" y="795020"/>
                              <a:ext cx="94430" cy="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6" name="Connecteur droit 182">
                              <a:extLst>
                                <a:ext uri="{FF2B5EF4-FFF2-40B4-BE49-F238E27FC236}">
                                  <a16:creationId xmlns:a16="http://schemas.microsoft.com/office/drawing/2014/main" xmlns="" id="{62DE1F63-D1B7-4BE6-9606-CC1DBE13FC7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3660" y="189865"/>
                              <a:ext cx="0" cy="427990"/>
                            </a:xfrm>
                            <a:prstGeom prst="line">
                              <a:avLst/>
                            </a:prstGeom>
                            <a:ln w="12700" cmpd="sng"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7" name="Rectangle 66">
                              <a:extLst>
                                <a:ext uri="{FF2B5EF4-FFF2-40B4-BE49-F238E27FC236}">
                                  <a16:creationId xmlns:a16="http://schemas.microsoft.com/office/drawing/2014/main" xmlns="" id="{5E584700-1A56-45EA-8BBE-BCDE3E47B3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070" y="601980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8" name="Rectangle 67">
                              <a:extLst>
                                <a:ext uri="{FF2B5EF4-FFF2-40B4-BE49-F238E27FC236}">
                                  <a16:creationId xmlns:a16="http://schemas.microsoft.com/office/drawing/2014/main" xmlns="" id="{550ADB95-DE5B-4056-B721-69E2D9F2E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610" y="644525"/>
                              <a:ext cx="45085" cy="45085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7" name="Groupe 29">
                            <a:extLst>
                              <a:ext uri="{FF2B5EF4-FFF2-40B4-BE49-F238E27FC236}">
                                <a16:creationId xmlns:a16="http://schemas.microsoft.com/office/drawing/2014/main" xmlns="" id="{ADEA4996-7BC9-4D4B-A6B0-55BFCB8035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75623" y="2023347"/>
                            <a:ext cx="994410" cy="1598676"/>
                            <a:chOff x="5136197" y="2673162"/>
                            <a:chExt cx="1919605" cy="1598676"/>
                          </a:xfrm>
                        </p:grpSpPr>
                        <p:sp>
                          <p:nvSpPr>
                            <p:cNvPr id="58" name="Arc 57">
                              <a:extLst>
                                <a:ext uri="{FF2B5EF4-FFF2-40B4-BE49-F238E27FC236}">
                                  <a16:creationId xmlns:a16="http://schemas.microsoft.com/office/drawing/2014/main" xmlns="" id="{BE33BBC5-AC53-4A08-9113-B6E9EE2C1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79452" y="2951038"/>
                              <a:ext cx="1276350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" name="Arc 58">
                              <a:extLst>
                                <a:ext uri="{FF2B5EF4-FFF2-40B4-BE49-F238E27FC236}">
                                  <a16:creationId xmlns:a16="http://schemas.microsoft.com/office/drawing/2014/main" xmlns="" id="{80A3D44D-176A-4261-91CE-A62B5743F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5136197" y="2951038"/>
                              <a:ext cx="1381759" cy="1320800"/>
                            </a:xfrm>
                            <a:prstGeom prst="arc">
                              <a:avLst/>
                            </a:prstGeom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fr-FR"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Ellipse 176">
                              <a:extLst>
                                <a:ext uri="{FF2B5EF4-FFF2-40B4-BE49-F238E27FC236}">
                                  <a16:creationId xmlns:a16="http://schemas.microsoft.com/office/drawing/2014/main" xmlns="" id="{1D350403-FBCC-403B-88E7-A5FAFF7167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36744" y="2673162"/>
                              <a:ext cx="1111905" cy="431999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 cmpd="sng">
                              <a:solidFill>
                                <a:srgbClr val="000000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fr-FR" sz="2400" b="1" dirty="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a:t>V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52" name="Arrondir un rectangle avec un coin du même côté 9">
                          <a:extLst>
                            <a:ext uri="{FF2B5EF4-FFF2-40B4-BE49-F238E27FC236}">
                              <a16:creationId xmlns:a16="http://schemas.microsoft.com/office/drawing/2014/main" xmlns="" id="{0FCDEE04-DA26-430F-AE97-70E20D52D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271913" y="4175045"/>
                          <a:ext cx="2262331" cy="873216"/>
                        </a:xfrm>
                        <a:prstGeom prst="round2SameRect">
                          <a:avLst/>
                        </a:prstGeom>
                        <a:solidFill>
                          <a:schemeClr val="bg1">
                            <a:lumMod val="95000"/>
                            <a:alpha val="50000"/>
                          </a:schemeClr>
                        </a:solidFill>
                        <a:ln w="3175" cmpd="sng">
                          <a:solidFill>
                            <a:srgbClr val="000000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3" name="Ellipse 169">
                          <a:extLst>
                            <a:ext uri="{FF2B5EF4-FFF2-40B4-BE49-F238E27FC236}">
                              <a16:creationId xmlns:a16="http://schemas.microsoft.com/office/drawing/2014/main" xmlns="" id="{A2AC61AC-54A2-4F42-944C-98D07D1D8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9480" y="227237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4" name="Ellipse 170">
                          <a:extLst>
                            <a:ext uri="{FF2B5EF4-FFF2-40B4-BE49-F238E27FC236}">
                              <a16:creationId xmlns:a16="http://schemas.microsoft.com/office/drawing/2014/main" xmlns="" id="{10D97CBA-CAC6-41B9-B8ED-62CCC8B3B6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9765" y="2269796"/>
                          <a:ext cx="144000" cy="1440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>
                    <mc:Choice xmlns="" xmlns:a14="http://schemas.microsoft.com/office/drawing/2010/main" Requires="a14">
                      <p:sp>
                        <p:nvSpPr>
                          <p:cNvPr id="58" name="ZoneTexte 166">
                            <a:extLst>
                              <a:ext uri="{FF2B5EF4-FFF2-40B4-BE49-F238E27FC236}">
                                <a16:creationId xmlns:a16="http://schemas.microsoft.com/office/drawing/2014/main" xmlns="" id="{D2FEA18F-1DCD-425E-BFAC-AD67EED276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94335" y="3069078"/>
                            <a:ext cx="439049" cy="47069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Pt</m:t>
                                  </m:r>
                                </m:oMath>
                              </m:oMathPara>
                            </a14:m>
                            <a:endParaRPr lang="fr-FR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50" name="ZoneTexte 35">
                            <a:extLst>
                              <a:ext uri="{FF2B5EF4-FFF2-40B4-BE49-F238E27FC236}">
                                <a16:creationId xmlns:a14="http://schemas.microsoft.com/office/drawing/2010/main" xmlns="" xmlns:a16="http://schemas.microsoft.com/office/drawing/2014/main" id="{FA7A55D8-3943-4587-9D24-47A0DE2F100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94335" y="3069078"/>
                            <a:ext cx="347851" cy="369332"/>
                          </a:xfrm>
                          <a:prstGeom prst="rect">
                            <a:avLst/>
                          </a:prstGeom>
                          <a:blipFill>
                            <a:blip r:embed="rId2" cstate="print"/>
                            <a:stretch>
                              <a:fillRect l="-19298" r="-21053"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46" name="Grouper 560">
                      <a:extLst>
                        <a:ext uri="{FF2B5EF4-FFF2-40B4-BE49-F238E27FC236}">
                          <a16:creationId xmlns:a16="http://schemas.microsoft.com/office/drawing/2014/main" xmlns="" id="{BE04752C-797B-4290-BC4D-DC18F3AFF8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9667" y="2780683"/>
                      <a:ext cx="219797" cy="1578187"/>
                      <a:chOff x="-1" y="-218"/>
                      <a:chExt cx="101600" cy="799047"/>
                    </a:xfrm>
                  </p:grpSpPr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xmlns="" id="{42260B77-557D-4FCD-9FB2-DD204E7861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294453" y="294234"/>
                        <a:ext cx="690503" cy="10160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48" name="Connecteur droit 164">
                        <a:extLst>
                          <a:ext uri="{FF2B5EF4-FFF2-40B4-BE49-F238E27FC236}">
                            <a16:creationId xmlns:a16="http://schemas.microsoft.com/office/drawing/2014/main" xmlns="" id="{9149D94F-7B6E-4939-AAD4-97381A7AA203}"/>
                          </a:ext>
                        </a:extLst>
                      </p:cNvPr>
                      <p:cNvCxnSpPr>
                        <a:stCxn id="47" idx="3"/>
                      </p:cNvCxnSpPr>
                      <p:nvPr/>
                    </p:nvCxnSpPr>
                    <p:spPr>
                      <a:xfrm flipH="1">
                        <a:off x="49531" y="690286"/>
                        <a:ext cx="1268" cy="108543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4" name="Groupe 72">
                    <a:extLst>
                      <a:ext uri="{FF2B5EF4-FFF2-40B4-BE49-F238E27FC236}">
                        <a16:creationId xmlns:a16="http://schemas.microsoft.com/office/drawing/2014/main" xmlns="" id="{B4343C82-ED33-4E94-B516-782045C7F96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7013" y="1287872"/>
                    <a:ext cx="3488635" cy="5434377"/>
                    <a:chOff x="2004538" y="2829078"/>
                    <a:chExt cx="2341324" cy="3147303"/>
                  </a:xfrm>
                </p:grpSpPr>
                <p:grpSp>
                  <p:nvGrpSpPr>
                    <p:cNvPr id="15" name="Grouper 836">
                      <a:extLst>
                        <a:ext uri="{FF2B5EF4-FFF2-40B4-BE49-F238E27FC236}">
                          <a16:creationId xmlns:a16="http://schemas.microsoft.com/office/drawing/2014/main" xmlns="" id="{F7F4CD9F-0DF5-47AD-83B8-174F3FD508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04538" y="2829078"/>
                      <a:ext cx="2341324" cy="3147303"/>
                      <a:chOff x="33022" y="-276913"/>
                      <a:chExt cx="1873518" cy="3147303"/>
                    </a:xfrm>
                  </p:grpSpPr>
                  <p:cxnSp>
                    <p:nvCxnSpPr>
                      <p:cNvPr id="43" name="Connecteur droit 159">
                        <a:extLst>
                          <a:ext uri="{FF2B5EF4-FFF2-40B4-BE49-F238E27FC236}">
                            <a16:creationId xmlns:a16="http://schemas.microsoft.com/office/drawing/2014/main" xmlns="" id="{FF6C077A-5581-400B-B81E-96377A6305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022" y="-276913"/>
                        <a:ext cx="8868" cy="3147303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necteur droit 160">
                        <a:extLst>
                          <a:ext uri="{FF2B5EF4-FFF2-40B4-BE49-F238E27FC236}">
                            <a16:creationId xmlns:a16="http://schemas.microsoft.com/office/drawing/2014/main" xmlns="" id="{9F2559AF-33BF-4F09-9F63-B1FA985349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022" y="2868149"/>
                        <a:ext cx="1873518" cy="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xmlns="" id="{5253EDA4-9F88-4D08-B20F-1DEE794B4B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53227" y="4478287"/>
                      <a:ext cx="525881" cy="2647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17" name="Connecteur droit 133">
                      <a:extLst>
                        <a:ext uri="{FF2B5EF4-FFF2-40B4-BE49-F238E27FC236}">
                          <a16:creationId xmlns:a16="http://schemas.microsoft.com/office/drawing/2014/main" xmlns="" id="{36A995EE-8F94-4CF0-AC83-61A324E3D2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15621" y="3711389"/>
                      <a:ext cx="893652" cy="0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  <a:headEnd type="diamond"/>
                      <a:tailEnd type="diamon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" name="Groupe 78">
                      <a:extLst>
                        <a:ext uri="{FF2B5EF4-FFF2-40B4-BE49-F238E27FC236}">
                          <a16:creationId xmlns:a16="http://schemas.microsoft.com/office/drawing/2014/main" xmlns="" id="{FFB9FF63-B6B0-49D5-AB3B-8C58E04C5F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84609" y="3034947"/>
                      <a:ext cx="298451" cy="1633856"/>
                      <a:chOff x="6073774" y="2665095"/>
                      <a:chExt cx="298451" cy="1633856"/>
                    </a:xfrm>
                  </p:grpSpPr>
                  <p:sp>
                    <p:nvSpPr>
                      <p:cNvPr id="19" name="Rectangle 58">
                        <a:extLst>
                          <a:ext uri="{FF2B5EF4-FFF2-40B4-BE49-F238E27FC236}">
                            <a16:creationId xmlns:a16="http://schemas.microsoft.com/office/drawing/2014/main" xmlns="" id="{301C4004-B024-4E10-A1F9-C920E0C70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1719" y="2699386"/>
                        <a:ext cx="137160" cy="1599565"/>
                      </a:xfrm>
                      <a:custGeom>
                        <a:avLst/>
                        <a:gdLst>
                          <a:gd name="connsiteX0" fmla="*/ 0 w 137160"/>
                          <a:gd name="connsiteY0" fmla="*/ 0 h 1493520"/>
                          <a:gd name="connsiteX1" fmla="*/ 137160 w 137160"/>
                          <a:gd name="connsiteY1" fmla="*/ 0 h 1493520"/>
                          <a:gd name="connsiteX2" fmla="*/ 137160 w 137160"/>
                          <a:gd name="connsiteY2" fmla="*/ 1493520 h 1493520"/>
                          <a:gd name="connsiteX3" fmla="*/ 0 w 137160"/>
                          <a:gd name="connsiteY3" fmla="*/ 1493520 h 1493520"/>
                          <a:gd name="connsiteX4" fmla="*/ 0 w 137160"/>
                          <a:gd name="connsiteY4" fmla="*/ 0 h 1493520"/>
                          <a:gd name="connsiteX0" fmla="*/ 0 w 137160"/>
                          <a:gd name="connsiteY0" fmla="*/ 0 h 1494790"/>
                          <a:gd name="connsiteX1" fmla="*/ 137160 w 137160"/>
                          <a:gd name="connsiteY1" fmla="*/ 0 h 1494790"/>
                          <a:gd name="connsiteX2" fmla="*/ 137160 w 137160"/>
                          <a:gd name="connsiteY2" fmla="*/ 1493520 h 1494790"/>
                          <a:gd name="connsiteX3" fmla="*/ 65405 w 137160"/>
                          <a:gd name="connsiteY3" fmla="*/ 1494790 h 1494790"/>
                          <a:gd name="connsiteX4" fmla="*/ 0 w 137160"/>
                          <a:gd name="connsiteY4" fmla="*/ 1493520 h 1494790"/>
                          <a:gd name="connsiteX5" fmla="*/ 0 w 137160"/>
                          <a:gd name="connsiteY5" fmla="*/ 0 h 1494790"/>
                          <a:gd name="connsiteX0" fmla="*/ 0 w 137160"/>
                          <a:gd name="connsiteY0" fmla="*/ 0 h 1551940"/>
                          <a:gd name="connsiteX1" fmla="*/ 137160 w 137160"/>
                          <a:gd name="connsiteY1" fmla="*/ 0 h 1551940"/>
                          <a:gd name="connsiteX2" fmla="*/ 137160 w 137160"/>
                          <a:gd name="connsiteY2" fmla="*/ 1493520 h 1551940"/>
                          <a:gd name="connsiteX3" fmla="*/ 71755 w 137160"/>
                          <a:gd name="connsiteY3" fmla="*/ 1551940 h 1551940"/>
                          <a:gd name="connsiteX4" fmla="*/ 0 w 137160"/>
                          <a:gd name="connsiteY4" fmla="*/ 1493520 h 1551940"/>
                          <a:gd name="connsiteX5" fmla="*/ 0 w 137160"/>
                          <a:gd name="connsiteY5" fmla="*/ 0 h 1551940"/>
                          <a:gd name="connsiteX0" fmla="*/ 0 w 137160"/>
                          <a:gd name="connsiteY0" fmla="*/ 0 h 1599565"/>
                          <a:gd name="connsiteX1" fmla="*/ 137160 w 137160"/>
                          <a:gd name="connsiteY1" fmla="*/ 0 h 1599565"/>
                          <a:gd name="connsiteX2" fmla="*/ 137160 w 137160"/>
                          <a:gd name="connsiteY2" fmla="*/ 1493520 h 1599565"/>
                          <a:gd name="connsiteX3" fmla="*/ 71755 w 137160"/>
                          <a:gd name="connsiteY3" fmla="*/ 1599565 h 1599565"/>
                          <a:gd name="connsiteX4" fmla="*/ 0 w 137160"/>
                          <a:gd name="connsiteY4" fmla="*/ 1493520 h 1599565"/>
                          <a:gd name="connsiteX5" fmla="*/ 0 w 137160"/>
                          <a:gd name="connsiteY5" fmla="*/ 0 h 15995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7160" h="1599565">
                            <a:moveTo>
                              <a:pt x="0" y="0"/>
                            </a:moveTo>
                            <a:lnTo>
                              <a:pt x="137160" y="0"/>
                            </a:lnTo>
                            <a:lnTo>
                              <a:pt x="137160" y="1493520"/>
                            </a:lnTo>
                            <a:lnTo>
                              <a:pt x="71755" y="1599565"/>
                            </a:lnTo>
                            <a:lnTo>
                              <a:pt x="0" y="149352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12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a:t> </a:t>
                        </a:r>
                        <a:endParaRPr lang="fr-FR" sz="1200">
                          <a:effectLst/>
                          <a:latin typeface="Calibri" panose="020F0502020204030204" pitchFamily="34" charset="0"/>
                          <a:ea typeface="MS Mincho" panose="020B0400000000000000" pitchFamily="49" charset="-128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20" name="Grouper 256">
                        <a:extLst>
                          <a:ext uri="{FF2B5EF4-FFF2-40B4-BE49-F238E27FC236}">
                            <a16:creationId xmlns:a16="http://schemas.microsoft.com/office/drawing/2014/main" xmlns="" id="{D58BB8E3-DF19-44A1-8AE0-DCCD96A366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632832"/>
                        <a:ext cx="55880" cy="248920"/>
                        <a:chOff x="571500" y="1910444"/>
                        <a:chExt cx="251460" cy="457200"/>
                      </a:xfrm>
                    </p:grpSpPr>
                    <p:cxnSp>
                      <p:nvCxnSpPr>
                        <p:cNvPr id="38" name="Connecteur droit 154">
                          <a:extLst>
                            <a:ext uri="{FF2B5EF4-FFF2-40B4-BE49-F238E27FC236}">
                              <a16:creationId xmlns:a16="http://schemas.microsoft.com/office/drawing/2014/main" xmlns="" id="{DE1D88A5-1990-4A5F-A5F8-E2C03F140A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910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cteur droit 155">
                          <a:extLst>
                            <a:ext uri="{FF2B5EF4-FFF2-40B4-BE49-F238E27FC236}">
                              <a16:creationId xmlns:a16="http://schemas.microsoft.com/office/drawing/2014/main" xmlns="" id="{0CE57D70-8ADB-4DBE-B52D-80B3DCED77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367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156">
                          <a:extLst>
                            <a:ext uri="{FF2B5EF4-FFF2-40B4-BE49-F238E27FC236}">
                              <a16:creationId xmlns:a16="http://schemas.microsoft.com/office/drawing/2014/main" xmlns="" id="{27035D0E-6936-4DA1-9FB3-7B4F3804DA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253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157">
                          <a:extLst>
                            <a:ext uri="{FF2B5EF4-FFF2-40B4-BE49-F238E27FC236}">
                              <a16:creationId xmlns:a16="http://schemas.microsoft.com/office/drawing/2014/main" xmlns="" id="{585C6AC2-1E36-4873-A4A6-81968A0B4CF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139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158">
                          <a:extLst>
                            <a:ext uri="{FF2B5EF4-FFF2-40B4-BE49-F238E27FC236}">
                              <a16:creationId xmlns:a16="http://schemas.microsoft.com/office/drawing/2014/main" xmlns="" id="{61FA7A71-54EC-41D6-8961-A5D7931A343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2024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" name="Grouper 268">
                        <a:extLst>
                          <a:ext uri="{FF2B5EF4-FFF2-40B4-BE49-F238E27FC236}">
                            <a16:creationId xmlns:a16="http://schemas.microsoft.com/office/drawing/2014/main" xmlns="" id="{2F61C9D4-FE3D-442D-B611-18C97A7D63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321683"/>
                        <a:ext cx="55880" cy="248920"/>
                        <a:chOff x="571500" y="1338944"/>
                        <a:chExt cx="251460" cy="457200"/>
                      </a:xfrm>
                    </p:grpSpPr>
                    <p:cxnSp>
                      <p:nvCxnSpPr>
                        <p:cNvPr id="33" name="Connecteur droit 149">
                          <a:extLst>
                            <a:ext uri="{FF2B5EF4-FFF2-40B4-BE49-F238E27FC236}">
                              <a16:creationId xmlns:a16="http://schemas.microsoft.com/office/drawing/2014/main" xmlns="" id="{0204715B-9409-4762-B959-C9E39D05DA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13389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Connecteur droit 150">
                          <a:extLst>
                            <a:ext uri="{FF2B5EF4-FFF2-40B4-BE49-F238E27FC236}">
                              <a16:creationId xmlns:a16="http://schemas.microsoft.com/office/drawing/2014/main" xmlns="" id="{B6E3BD94-F6EF-452A-9050-5E4E2671F83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7961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Connecteur droit 151">
                          <a:extLst>
                            <a:ext uri="{FF2B5EF4-FFF2-40B4-BE49-F238E27FC236}">
                              <a16:creationId xmlns:a16="http://schemas.microsoft.com/office/drawing/2014/main" xmlns="" id="{0EE822C1-85F4-4D96-978A-0349B742EB1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6818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Connecteur droit 152">
                          <a:extLst>
                            <a:ext uri="{FF2B5EF4-FFF2-40B4-BE49-F238E27FC236}">
                              <a16:creationId xmlns:a16="http://schemas.microsoft.com/office/drawing/2014/main" xmlns="" id="{5F3C4174-9D2A-492F-BFB8-BDD5BBFFB4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5675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Connecteur droit 153">
                          <a:extLst>
                            <a:ext uri="{FF2B5EF4-FFF2-40B4-BE49-F238E27FC236}">
                              <a16:creationId xmlns:a16="http://schemas.microsoft.com/office/drawing/2014/main" xmlns="" id="{34A42899-439D-46BC-BDC8-9EEFE4FA3F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4532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2" name="Grouper 274">
                        <a:extLst>
                          <a:ext uri="{FF2B5EF4-FFF2-40B4-BE49-F238E27FC236}">
                            <a16:creationId xmlns:a16="http://schemas.microsoft.com/office/drawing/2014/main" xmlns="" id="{B252DBA7-F8E2-414E-BF41-4C2720ED3E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000" y="3010533"/>
                        <a:ext cx="55880" cy="248920"/>
                        <a:chOff x="571500" y="767444"/>
                        <a:chExt cx="251460" cy="457200"/>
                      </a:xfrm>
                    </p:grpSpPr>
                    <p:cxnSp>
                      <p:nvCxnSpPr>
                        <p:cNvPr id="28" name="Connecteur droit 144">
                          <a:extLst>
                            <a:ext uri="{FF2B5EF4-FFF2-40B4-BE49-F238E27FC236}">
                              <a16:creationId xmlns:a16="http://schemas.microsoft.com/office/drawing/2014/main" xmlns="" id="{FBB21EC4-043E-4E50-9A70-364267BBF7F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71500" y="767444"/>
                          <a:ext cx="2514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Connecteur droit 145">
                          <a:extLst>
                            <a:ext uri="{FF2B5EF4-FFF2-40B4-BE49-F238E27FC236}">
                              <a16:creationId xmlns:a16="http://schemas.microsoft.com/office/drawing/2014/main" xmlns="" id="{006B9B98-48C9-4901-87CC-E3E8D968E72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2246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Connecteur droit 146">
                          <a:extLst>
                            <a:ext uri="{FF2B5EF4-FFF2-40B4-BE49-F238E27FC236}">
                              <a16:creationId xmlns:a16="http://schemas.microsoft.com/office/drawing/2014/main" xmlns="" id="{2CABA934-DD4B-4612-8CB9-F4E28EAA475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11103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Connecteur droit 147">
                          <a:extLst>
                            <a:ext uri="{FF2B5EF4-FFF2-40B4-BE49-F238E27FC236}">
                              <a16:creationId xmlns:a16="http://schemas.microsoft.com/office/drawing/2014/main" xmlns="" id="{43CAE91F-0936-4BC6-B6F0-ACC00305DEA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9960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Connecteur droit 148">
                          <a:extLst>
                            <a:ext uri="{FF2B5EF4-FFF2-40B4-BE49-F238E27FC236}">
                              <a16:creationId xmlns:a16="http://schemas.microsoft.com/office/drawing/2014/main" xmlns="" id="{7FF70737-B12C-4139-B2C9-B320339BA7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85800" y="881744"/>
                          <a:ext cx="137160" cy="0"/>
                        </a:xfrm>
                        <a:prstGeom prst="line">
                          <a:avLst/>
                        </a:prstGeom>
                        <a:ln w="9525" cmpd="sng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3" name="Connecteur droit 139">
                        <a:extLst>
                          <a:ext uri="{FF2B5EF4-FFF2-40B4-BE49-F238E27FC236}">
                            <a16:creationId xmlns:a16="http://schemas.microsoft.com/office/drawing/2014/main" xmlns="" id="{1DBBEDE9-527D-4E66-A589-B1F10A5E33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141720" y="3544192"/>
                        <a:ext cx="13716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xmlns="" id="{E03D4AD8-A4C8-470C-85BB-79B082ACD8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4098" y="2665095"/>
                        <a:ext cx="191453" cy="679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25" name="Groupe 85">
                        <a:extLst>
                          <a:ext uri="{FF2B5EF4-FFF2-40B4-BE49-F238E27FC236}">
                            <a16:creationId xmlns:a16="http://schemas.microsoft.com/office/drawing/2014/main" xmlns="" id="{50DF347A-0F82-494D-BD60-D395C38C5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73774" y="3957001"/>
                        <a:ext cx="298451" cy="142241"/>
                        <a:chOff x="6127750" y="4239260"/>
                        <a:chExt cx="298451" cy="142241"/>
                      </a:xfrm>
                    </p:grpSpPr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xmlns="" id="{480F4F32-3C60-4B2D-ADE1-B6341976A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7750" y="4285870"/>
                          <a:ext cx="239601" cy="57057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27" name="Ellipse 143">
                          <a:extLst>
                            <a:ext uri="{FF2B5EF4-FFF2-40B4-BE49-F238E27FC236}">
                              <a16:creationId xmlns:a16="http://schemas.microsoft.com/office/drawing/2014/main" xmlns="" id="{4EB75E33-92BC-4B6C-824E-F86CC6326D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51588" y="4239260"/>
                          <a:ext cx="74613" cy="14224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65A914DA-3BAD-4949-829D-CE88EC724CCD}"/>
                    </a:ext>
                  </a:extLst>
                </p:cNvPr>
                <p:cNvSpPr/>
                <p:nvPr/>
              </p:nvSpPr>
              <p:spPr>
                <a:xfrm>
                  <a:off x="6260805" y="6139222"/>
                  <a:ext cx="1822276" cy="567048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Ellipse 128">
                  <a:extLst>
                    <a:ext uri="{FF2B5EF4-FFF2-40B4-BE49-F238E27FC236}">
                      <a16:creationId xmlns:a16="http://schemas.microsoft.com/office/drawing/2014/main" xmlns="" id="{A5E9A57C-C17E-4BB2-9106-E2135FFEA77F}"/>
                    </a:ext>
                  </a:extLst>
                </p:cNvPr>
                <p:cNvSpPr/>
                <p:nvPr/>
              </p:nvSpPr>
              <p:spPr>
                <a:xfrm>
                  <a:off x="6606182" y="6241302"/>
                  <a:ext cx="182552" cy="3123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646C3BE-5B32-49CA-B947-5B63E90E7C85}"/>
                </a:ext>
              </a:extLst>
            </p:cNvPr>
            <p:cNvSpPr/>
            <p:nvPr/>
          </p:nvSpPr>
          <p:spPr>
            <a:xfrm>
              <a:off x="7376715" y="4060712"/>
              <a:ext cx="455876" cy="115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xmlns="" id="{8ADE933E-C2D2-4B31-9045-061F0E890501}"/>
              </a:ext>
            </a:extLst>
          </p:cNvPr>
          <p:cNvCxnSpPr>
            <a:cxnSpLocks/>
          </p:cNvCxnSpPr>
          <p:nvPr/>
        </p:nvCxnSpPr>
        <p:spPr>
          <a:xfrm>
            <a:off x="7582995" y="5175338"/>
            <a:ext cx="1164150" cy="3595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7334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771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5895" y="4580021"/>
            <a:ext cx="5172075" cy="428625"/>
          </a:xfrm>
          <a:prstGeom prst="rect">
            <a:avLst/>
          </a:prstGeom>
          <a:noFill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7390" y="4960519"/>
            <a:ext cx="2676525" cy="361950"/>
          </a:xfrm>
          <a:prstGeom prst="rect">
            <a:avLst/>
          </a:prstGeom>
          <a:noFill/>
        </p:spPr>
      </p:pic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1900990"/>
            <a:ext cx="2809875" cy="419100"/>
          </a:xfrm>
          <a:prstGeom prst="rect">
            <a:avLst/>
          </a:prstGeom>
          <a:noFill/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4063" y="2320090"/>
            <a:ext cx="5429250" cy="361950"/>
          </a:xfrm>
          <a:prstGeom prst="rect">
            <a:avLst/>
          </a:prstGeom>
          <a:noFill/>
        </p:spPr>
      </p:pic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0" y="1238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62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399646" cy="1450757"/>
          </a:xfrm>
        </p:spPr>
        <p:txBody>
          <a:bodyPr/>
          <a:lstStyle/>
          <a:p>
            <a:r>
              <a:rPr lang="fr-FR" dirty="0" smtClean="0"/>
              <a:t>Titrage </a:t>
            </a:r>
            <a:r>
              <a:rPr lang="fr-FR" dirty="0" err="1" smtClean="0"/>
              <a:t>potentiométrique</a:t>
            </a:r>
            <a:r>
              <a:rPr lang="fr-FR" dirty="0" smtClean="0"/>
              <a:t> : courbe de titrage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56" y="1910151"/>
            <a:ext cx="6890886" cy="445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438274" y="6513095"/>
            <a:ext cx="556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Fosset et al – Tout-en-un Chimie PCSI – DUNOD (2016)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4577</TotalTime>
  <Words>252</Words>
  <Application>Microsoft Office PowerPoint</Application>
  <PresentationFormat>Personnalisé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Rétrospective</vt:lpstr>
      <vt:lpstr>Capteurs électrochimiques</vt:lpstr>
      <vt:lpstr>Diapositive 2</vt:lpstr>
      <vt:lpstr>Électrode de référence Électrode standard à hydrogène</vt:lpstr>
      <vt:lpstr>Électrode de référence : Électrode au Calomel Saturé</vt:lpstr>
      <vt:lpstr>Montage potentiométrique</vt:lpstr>
      <vt:lpstr>Vérification de la loi de Nernst</vt:lpstr>
      <vt:lpstr>Vérification expérimentale  de la loi de Nernst</vt:lpstr>
      <vt:lpstr>Titrage potentiométrique</vt:lpstr>
      <vt:lpstr>Titrage potentiométrique : courbe de titrage</vt:lpstr>
      <vt:lpstr>Titrage potentiométrique : résultats expérimentaux</vt:lpstr>
      <vt:lpstr>Titrage potentiométrique : incertitudes</vt:lpstr>
      <vt:lpstr>Titrage potentiométrique : résultats expérimentaux</vt:lpstr>
      <vt:lpstr>Cellule conductimétrique</vt:lpstr>
      <vt:lpstr>Comparaison conductimétrie/spectrophotométrie</vt:lpstr>
      <vt:lpstr>La pH-métrie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Julie Corjon</cp:lastModifiedBy>
  <cp:revision>221</cp:revision>
  <dcterms:created xsi:type="dcterms:W3CDTF">2020-03-15T13:11:31Z</dcterms:created>
  <dcterms:modified xsi:type="dcterms:W3CDTF">2020-06-22T12:38:37Z</dcterms:modified>
</cp:coreProperties>
</file>