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92" r:id="rId4"/>
    <p:sldId id="260" r:id="rId5"/>
    <p:sldId id="262" r:id="rId6"/>
    <p:sldId id="261" r:id="rId7"/>
    <p:sldId id="263" r:id="rId8"/>
    <p:sldId id="284" r:id="rId9"/>
    <p:sldId id="290" r:id="rId10"/>
    <p:sldId id="285" r:id="rId11"/>
    <p:sldId id="286" r:id="rId12"/>
    <p:sldId id="287" r:id="rId13"/>
    <p:sldId id="288" r:id="rId14"/>
    <p:sldId id="289" r:id="rId15"/>
    <p:sldId id="259" r:id="rId16"/>
    <p:sldId id="29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FFA"/>
    <a:srgbClr val="E0EDE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-396" y="-11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93F02-9EC0-45FF-8720-A00CA3700D33}" type="datetimeFigureOut">
              <a:rPr lang="fr-FR" smtClean="0"/>
              <a:pPr/>
              <a:t>30/05/2020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8B3DA-5DB6-429A-94DB-B1798B29A80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9697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FDA-3969-490E-BF81-06295E935B8F}" type="datetime1">
              <a:rPr lang="fr-FR" smtClean="0"/>
              <a:pPr/>
              <a:t>30/05/2020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205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A156-582D-4958-8072-1685BCA8EEBC}" type="datetime1">
              <a:rPr lang="fr-FR" smtClean="0"/>
              <a:pPr/>
              <a:t>30/05/2020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5969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A104-6E57-4772-BA75-83E5B127BC1F}" type="datetime1">
              <a:rPr lang="fr-FR" smtClean="0"/>
              <a:pPr/>
              <a:t>30/05/2020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2265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332-44F1-492E-A887-48A4E961A4EF}" type="datetime1">
              <a:rPr lang="fr-FR" smtClean="0"/>
              <a:pPr/>
              <a:t>30/05/2020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4754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ED34-08D8-4B3E-ABA0-12CFDA389551}" type="datetime1">
              <a:rPr lang="fr-FR" smtClean="0"/>
              <a:pPr/>
              <a:t>30/05/2020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1146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222-4535-4B81-836F-A461C7C0DF28}" type="datetime1">
              <a:rPr lang="fr-FR" smtClean="0"/>
              <a:pPr/>
              <a:t>30/05/2020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245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F90-1F65-4ED1-ABB4-432EFF96D60E}" type="datetime1">
              <a:rPr lang="fr-FR" smtClean="0"/>
              <a:pPr/>
              <a:t>30/05/2020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0515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48A-83D8-4982-A416-989443033FB2}" type="datetime1">
              <a:rPr lang="fr-FR" smtClean="0"/>
              <a:pPr/>
              <a:t>30/05/2020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359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DCEC-2A12-45A2-8BED-BC5803AD66DC}" type="datetime1">
              <a:rPr lang="fr-FR" smtClean="0"/>
              <a:pPr/>
              <a:t>30/05/2020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765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4F31CA-F57B-40F5-9D8C-AB005ACC23B3}" type="datetime1">
              <a:rPr lang="fr-FR" smtClean="0"/>
              <a:pPr/>
              <a:t>30/05/2020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296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6C0-E1BD-4C05-96EF-597158FBC288}" type="datetime1">
              <a:rPr lang="fr-FR" smtClean="0"/>
              <a:pPr/>
              <a:t>30/05/2020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6197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C9061B-CFB6-4E4C-A4EC-F6CFC18B0AF3}" type="datetime1">
              <a:rPr lang="fr-FR" smtClean="0"/>
              <a:pPr/>
              <a:t>30/05/2020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920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fblum.be/bioafb/syntprot/syntprot.htm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culturesciences.chimie.ens.fr/content/les-forces-de-van-der-waals-et-le-gecko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hysique.chimie.pagesperso-orange.fr/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ressources.univ-lemans.fr/AccesLibre/UM/Pedago/chimie/01/04-Chimie_descriptive/co/module_04-Chimie_descriptive_12.html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essources.univ-lemans.fr/AccesLibre/UM/Pedago/chimie/01/04-Chimie_descriptive/co/module_04-Chimie_descriptive_12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4CF25D0-1DF7-4352-BC93-49C8418F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538129" cy="3566160"/>
          </a:xfrm>
        </p:spPr>
        <p:txBody>
          <a:bodyPr>
            <a:normAutofit/>
          </a:bodyPr>
          <a:lstStyle/>
          <a:p>
            <a:r>
              <a:rPr lang="fr-FR" sz="5400" dirty="0"/>
              <a:t>Liaisons chimiques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720C0F4B-E921-458D-822C-99A41A8C3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cap="none" spc="0" dirty="0"/>
              <a:t>Agrégation 2020</a:t>
            </a:r>
          </a:p>
          <a:p>
            <a:r>
              <a:rPr lang="fr-FR" cap="none" spc="0" dirty="0" smtClean="0"/>
              <a:t>Julie CORJON</a:t>
            </a:r>
            <a:endParaRPr lang="fr-FR" cap="none" spc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6389C604-85ED-4C1E-A449-7DB05F1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8581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AE757E1-D184-44A5-95F9-E8E5C385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Ponts hydrogène - ADN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222F56F0-4C0C-44DD-A933-83723CC0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5122" name="Picture 2" descr="La synthèe des protéines">
            <a:extLst>
              <a:ext uri="{FF2B5EF4-FFF2-40B4-BE49-F238E27FC236}">
                <a16:creationId xmlns:a16="http://schemas.microsoft.com/office/drawing/2014/main" xmlns="" id="{366C3701-55E2-42CA-8E9B-B08C5CE8A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39712"/>
            <a:ext cx="3345853" cy="383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07302D0-3D4F-4A21-9FDA-60F972AB0CC6}"/>
              </a:ext>
            </a:extLst>
          </p:cNvPr>
          <p:cNvSpPr/>
          <p:nvPr/>
        </p:nvSpPr>
        <p:spPr>
          <a:xfrm>
            <a:off x="1364974" y="3955213"/>
            <a:ext cx="2928730" cy="7951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4" name="Picture 4" descr="La synthèe des protéines">
            <a:extLst>
              <a:ext uri="{FF2B5EF4-FFF2-40B4-BE49-F238E27FC236}">
                <a16:creationId xmlns:a16="http://schemas.microsoft.com/office/drawing/2014/main" xmlns="" id="{67246EEC-05C3-4DB4-8647-A906391DC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6000" b="29697"/>
          <a:stretch/>
        </p:blipFill>
        <p:spPr bwMode="auto">
          <a:xfrm>
            <a:off x="4561398" y="3303442"/>
            <a:ext cx="5715000" cy="15902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xmlns="" id="{66202764-B419-48A8-9D9A-1E0E337B891A}"/>
              </a:ext>
            </a:extLst>
          </p:cNvPr>
          <p:cNvCxnSpPr>
            <a:cxnSpLocks/>
          </p:cNvCxnSpPr>
          <p:nvPr/>
        </p:nvCxnSpPr>
        <p:spPr>
          <a:xfrm flipV="1">
            <a:off x="4222474" y="3935951"/>
            <a:ext cx="338924" cy="385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xmlns="" id="{CC51BE1D-FC26-48EC-AFBC-0DF6BEDC6600}"/>
              </a:ext>
            </a:extLst>
          </p:cNvPr>
          <p:cNvCxnSpPr>
            <a:cxnSpLocks/>
          </p:cNvCxnSpPr>
          <p:nvPr/>
        </p:nvCxnSpPr>
        <p:spPr>
          <a:xfrm>
            <a:off x="4242507" y="4722643"/>
            <a:ext cx="318891" cy="156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3B08D84-AB43-40E3-BFE6-865EFD5B10C9}"/>
              </a:ext>
            </a:extLst>
          </p:cNvPr>
          <p:cNvSpPr/>
          <p:nvPr/>
        </p:nvSpPr>
        <p:spPr>
          <a:xfrm>
            <a:off x="7027068" y="5877978"/>
            <a:ext cx="526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https://www.afblum.be/bioafb/syntprot/syntprot.htm</a:t>
            </a:r>
            <a:endParaRPr lang="fr-FR" dirty="0"/>
          </a:p>
        </p:txBody>
      </p:sp>
      <p:pic>
        <p:nvPicPr>
          <p:cNvPr id="5126" name="Picture 6" descr="2 Elementary nitrogenous bases (adenine, guanine, cytosine ...">
            <a:extLst>
              <a:ext uri="{FF2B5EF4-FFF2-40B4-BE49-F238E27FC236}">
                <a16:creationId xmlns:a16="http://schemas.microsoft.com/office/drawing/2014/main" xmlns="" id="{4A944CF7-F824-437D-BE35-5AA4E6E23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7068" y="890701"/>
            <a:ext cx="4742951" cy="142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702720D-502B-4649-9B0E-5C9EBDE6083C}"/>
              </a:ext>
            </a:extLst>
          </p:cNvPr>
          <p:cNvSpPr/>
          <p:nvPr/>
        </p:nvSpPr>
        <p:spPr>
          <a:xfrm>
            <a:off x="6718852" y="1604933"/>
            <a:ext cx="308216" cy="237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xmlns="" id="{A2297F9C-EE27-488C-92EB-621B178CCB47}"/>
              </a:ext>
            </a:extLst>
          </p:cNvPr>
          <p:cNvCxnSpPr>
            <a:cxnSpLocks/>
          </p:cNvCxnSpPr>
          <p:nvPr/>
        </p:nvCxnSpPr>
        <p:spPr>
          <a:xfrm flipV="1">
            <a:off x="8017565" y="2451592"/>
            <a:ext cx="773264" cy="1716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xmlns="" id="{B49516B1-8C26-419D-9284-0D043C51FBA5}"/>
              </a:ext>
            </a:extLst>
          </p:cNvPr>
          <p:cNvCxnSpPr>
            <a:cxnSpLocks/>
          </p:cNvCxnSpPr>
          <p:nvPr/>
        </p:nvCxnSpPr>
        <p:spPr>
          <a:xfrm flipV="1">
            <a:off x="6486938" y="2428836"/>
            <a:ext cx="4607782" cy="1484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6742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457543E-AF59-436B-8B9A-FAF5F836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Ponts hydrogène : Kevlar®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94E8474B-FE5F-46E4-82F3-B294F603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4" name="Picture 8" descr="Résultat de recherche d'images pour &quot;kevlar&quot;">
            <a:extLst>
              <a:ext uri="{FF2B5EF4-FFF2-40B4-BE49-F238E27FC236}">
                <a16:creationId xmlns:a16="http://schemas.microsoft.com/office/drawing/2014/main" xmlns="" id="{1BB70103-0F18-4FF6-A760-24A007CB4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88859"/>
            <a:ext cx="3978303" cy="397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D73FFF26-C1D8-4F64-B734-90E4551FD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34658" y="2913427"/>
            <a:ext cx="4467921" cy="224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97215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6321687-A3A9-4248-BD6B-BB7A6B29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Pattes du Gecko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DF849D85-ED59-45AD-8F77-D958730E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DF4EBADD-BB4A-4010-87D7-24F12C2E312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9249" y="1922049"/>
            <a:ext cx="2707295" cy="36917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781F7BB-9F62-42D3-AA11-A544AC03126A}"/>
              </a:ext>
            </a:extLst>
          </p:cNvPr>
          <p:cNvSpPr/>
          <p:nvPr/>
        </p:nvSpPr>
        <p:spPr>
          <a:xfrm>
            <a:off x="0" y="6098379"/>
            <a:ext cx="58044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N.COPPENS et V.PREVOST. </a:t>
            </a:r>
            <a:r>
              <a:rPr lang="fr-FR" sz="1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Physique Chimie, 1</a:t>
            </a:r>
            <a:r>
              <a:rPr lang="fr-FR" sz="1200" i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ère</a:t>
            </a:r>
            <a:r>
              <a:rPr lang="fr-FR" sz="1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enseignement de spécialité. 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Nathan. 2019</a:t>
            </a:r>
            <a:endParaRPr lang="fr-FR" sz="12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123AE665-240E-4514-B6EC-261AD5E1D66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74623" y="1922049"/>
            <a:ext cx="5200650" cy="3543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8915F49-3D2E-4C37-B483-39D53A7F2C74}"/>
              </a:ext>
            </a:extLst>
          </p:cNvPr>
          <p:cNvSpPr/>
          <p:nvPr/>
        </p:nvSpPr>
        <p:spPr>
          <a:xfrm>
            <a:off x="5932213" y="6067601"/>
            <a:ext cx="6376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hlinkClick r:id="rId4"/>
              </a:rPr>
              <a:t>http://culturesciences.chimie.ens.fr/content/les-forces-de-van-der-waals-et-le-gecko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xmlns="" val="867939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AB24897-5A4A-4C9A-ADD0-8D9AC614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sur les énergies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4CD902C9-3F9E-4353-B262-EA521F53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13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id="{6BE70A79-0B1B-4F38-AB6A-EB68CE79E6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688004"/>
                  </p:ext>
                </p:extLst>
              </p:nvPr>
            </p:nvGraphicFramePr>
            <p:xfrm>
              <a:off x="622852" y="1895061"/>
              <a:ext cx="11105322" cy="43598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76331">
                      <a:extLst>
                        <a:ext uri="{9D8B030D-6E8A-4147-A177-3AD203B41FA5}">
                          <a16:colId xmlns:a16="http://schemas.microsoft.com/office/drawing/2014/main" val="2364848828"/>
                        </a:ext>
                      </a:extLst>
                    </a:gridCol>
                    <a:gridCol w="2776331">
                      <a:extLst>
                        <a:ext uri="{9D8B030D-6E8A-4147-A177-3AD203B41FA5}">
                          <a16:colId xmlns:a16="http://schemas.microsoft.com/office/drawing/2014/main" val="3334876929"/>
                        </a:ext>
                      </a:extLst>
                    </a:gridCol>
                    <a:gridCol w="2467024">
                      <a:extLst>
                        <a:ext uri="{9D8B030D-6E8A-4147-A177-3AD203B41FA5}">
                          <a16:colId xmlns:a16="http://schemas.microsoft.com/office/drawing/2014/main" val="521813260"/>
                        </a:ext>
                      </a:extLst>
                    </a:gridCol>
                    <a:gridCol w="3085636">
                      <a:extLst>
                        <a:ext uri="{9D8B030D-6E8A-4147-A177-3AD203B41FA5}">
                          <a16:colId xmlns:a16="http://schemas.microsoft.com/office/drawing/2014/main" val="842569165"/>
                        </a:ext>
                      </a:extLst>
                    </a:gridCol>
                  </a:tblGrid>
                  <a:tr h="6361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Type de liaison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Exemple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Énergie molaire typique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6207172"/>
                      </a:ext>
                    </a:extLst>
                  </a:tr>
                  <a:tr h="529823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covalente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simple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fr-FR" sz="24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300 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kJ</m:t>
                                </m:r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mol</m:t>
                                </m:r>
                              </m:oMath>
                            </m:oMathPara>
                          </a14:m>
                          <a:endParaRPr lang="fr-FR" sz="24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2242848"/>
                      </a:ext>
                    </a:extLst>
                  </a:tr>
                  <a:tr h="529823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double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oMath>
                            </m:oMathPara>
                          </a14:m>
                          <a:endParaRPr lang="fr-FR" sz="24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600 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kJ</m:t>
                                </m:r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mol</m:t>
                                </m:r>
                              </m:oMath>
                            </m:oMathPara>
                          </a14:m>
                          <a:endParaRPr lang="fr-FR" sz="24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0982344"/>
                      </a:ext>
                    </a:extLst>
                  </a:tr>
                  <a:tr h="529823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triple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fr-FR" sz="24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900 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kJ</m:t>
                                </m:r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mol</m:t>
                                </m:r>
                              </m:oMath>
                            </m:oMathPara>
                          </a14:m>
                          <a:endParaRPr lang="fr-FR" sz="24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935182"/>
                      </a:ext>
                    </a:extLst>
                  </a:tr>
                  <a:tr h="88781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ionique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NaCl</m:t>
                                </m:r>
                              </m:oMath>
                            </m:oMathPara>
                          </a14:m>
                          <a:endParaRPr lang="fr-FR" sz="24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700−1000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kJ</m:t>
                                </m:r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mol</m:t>
                                </m:r>
                              </m:oMath>
                            </m:oMathPara>
                          </a14:m>
                          <a:endParaRPr lang="fr-FR" sz="24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7090803"/>
                      </a:ext>
                    </a:extLst>
                  </a:tr>
                  <a:tr h="52982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de Van der Waals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gecko</a:t>
                          </a:r>
                          <a:endParaRPr lang="fr-FR" sz="24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kJ</m:t>
                                </m:r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mol</m:t>
                                </m:r>
                              </m:oMath>
                            </m:oMathPara>
                          </a14:m>
                          <a:endParaRPr lang="fr-FR" sz="24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16654538"/>
                      </a:ext>
                    </a:extLst>
                  </a:tr>
                  <a:tr h="52982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hydrogène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glace</a:t>
                          </a:r>
                          <a:endParaRPr lang="fr-FR" sz="24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50 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kJ</m:t>
                                </m:r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mol</m:t>
                                </m:r>
                              </m:oMath>
                            </m:oMathPara>
                          </a14:m>
                          <a:endParaRPr lang="fr-FR" sz="24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49490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BE70A79-0B1B-4F38-AB6A-EB68CE79E6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786688004"/>
                  </p:ext>
                </p:extLst>
              </p:nvPr>
            </p:nvGraphicFramePr>
            <p:xfrm>
              <a:off x="622852" y="1895061"/>
              <a:ext cx="11105322" cy="43598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7633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364848828"/>
                        </a:ext>
                      </a:extLst>
                    </a:gridCol>
                    <a:gridCol w="277633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334876929"/>
                        </a:ext>
                      </a:extLst>
                    </a:gridCol>
                    <a:gridCol w="246702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521813260"/>
                        </a:ext>
                      </a:extLst>
                    </a:gridCol>
                    <a:gridCol w="308563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842569165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Type de liaison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Exemple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Énergie molaire typique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586207172"/>
                      </a:ext>
                    </a:extLst>
                  </a:tr>
                  <a:tr h="529823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covalente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simple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5185" t="-164368" r="-125432" b="-5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0277" t="-164368" r="-395" b="-5931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562242848"/>
                      </a:ext>
                    </a:extLst>
                  </a:tr>
                  <a:tr h="529823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double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5185" t="-261364" r="-125432" b="-48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0277" t="-261364" r="-395" b="-48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620982344"/>
                      </a:ext>
                    </a:extLst>
                  </a:tr>
                  <a:tr h="529823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triple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5185" t="-365517" r="-125432" b="-3919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0277" t="-365517" r="-395" b="-3919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15935182"/>
                      </a:ext>
                    </a:extLst>
                  </a:tr>
                  <a:tr h="88781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ionique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5185" t="-277397" r="-125432" b="-133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0277" t="-277397" r="-395" b="-1335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137090803"/>
                      </a:ext>
                    </a:extLst>
                  </a:tr>
                  <a:tr h="52982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de Van der Waals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gecko</a:t>
                          </a:r>
                          <a:endParaRPr lang="fr-FR" sz="24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0277" t="-633333" r="-395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316654538"/>
                      </a:ext>
                    </a:extLst>
                  </a:tr>
                  <a:tr h="52982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hydrogène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glace</a:t>
                          </a:r>
                          <a:endParaRPr lang="fr-FR" sz="24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0277" t="-733333" r="-395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2494902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xmlns="" val="172864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C96CD0A-FEB6-4EA7-AE0C-4B5FFBDB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Diamant et graphite : que du carbone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D8655029-C180-40C9-8FCE-8F359E63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3EB17625-7E77-4830-B83B-D615E28DD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7776" y="2015491"/>
            <a:ext cx="341947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C93C5CAC-447E-4861-BC2F-5524FCC04D8F}"/>
              </a:ext>
            </a:extLst>
          </p:cNvPr>
          <p:cNvSpPr txBox="1"/>
          <p:nvPr/>
        </p:nvSpPr>
        <p:spPr>
          <a:xfrm>
            <a:off x="2222714" y="5398772"/>
            <a:ext cx="180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Carbone diamant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421123A0-CD3B-4475-A951-614EFCF91A0C}"/>
              </a:ext>
            </a:extLst>
          </p:cNvPr>
          <p:cNvSpPr txBox="1"/>
          <p:nvPr/>
        </p:nvSpPr>
        <p:spPr>
          <a:xfrm>
            <a:off x="8250317" y="5398772"/>
            <a:ext cx="18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Carbone graphite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xmlns="" id="{73741DEA-292B-4B13-A673-98AF3840F12D}"/>
              </a:ext>
            </a:extLst>
          </p:cNvPr>
          <p:cNvGrpSpPr/>
          <p:nvPr/>
        </p:nvGrpSpPr>
        <p:grpSpPr>
          <a:xfrm>
            <a:off x="7102238" y="2386684"/>
            <a:ext cx="4110245" cy="3012088"/>
            <a:chOff x="7102238" y="2386684"/>
            <a:chExt cx="4110245" cy="3012088"/>
          </a:xfrm>
        </p:grpSpPr>
        <p:pic>
          <p:nvPicPr>
            <p:cNvPr id="7172" name="Picture 4" descr="Mécanisme réactionnels">
              <a:extLst>
                <a:ext uri="{FF2B5EF4-FFF2-40B4-BE49-F238E27FC236}">
                  <a16:creationId xmlns:a16="http://schemas.microsoft.com/office/drawing/2014/main" xmlns="" id="{5973FBFB-4EB1-45EF-B4FE-F32321BBA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2238" y="2386684"/>
              <a:ext cx="4110245" cy="301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FF3D3865-44D7-4775-9FFA-67B2BD9D2F60}"/>
                </a:ext>
              </a:extLst>
            </p:cNvPr>
            <p:cNvSpPr/>
            <p:nvPr/>
          </p:nvSpPr>
          <p:spPr>
            <a:xfrm>
              <a:off x="9223513" y="5120641"/>
              <a:ext cx="1988969" cy="2781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xmlns="" val="3405963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0DCA604-C7A3-4B14-99AC-B0228997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Établissement du schéma de Lewis </a:t>
            </a:r>
            <a:br>
              <a:rPr lang="fr-FR" dirty="0"/>
            </a:br>
            <a:r>
              <a:rPr lang="fr-FR" dirty="0"/>
              <a:t>d’une molécule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2E1A7F54-AAF9-4E62-848C-0E4F69E1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15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C6A7FFE-2E36-4705-B2AB-EA0F80E9EA7C}"/>
                  </a:ext>
                </a:extLst>
              </p:cNvPr>
              <p:cNvSpPr txBox="1"/>
              <p:nvPr/>
            </p:nvSpPr>
            <p:spPr>
              <a:xfrm>
                <a:off x="1097280" y="2451653"/>
                <a:ext cx="10210800" cy="2443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fr-FR" dirty="0"/>
                  <a:t>Calculer le nombre d’électrons de valence de l’entité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𝑒𝑣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𝑒𝑛𝑡𝑖𝑡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é</m:t>
                        </m:r>
                      </m:sub>
                    </m:sSub>
                  </m:oMath>
                </a14:m>
                <a:endParaRPr lang="fr-FR" dirty="0"/>
              </a:p>
              <a:p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/>
                  <a:t>Lier les atomes entre eux à l’aide d’un doublet liant</a:t>
                </a:r>
              </a:p>
              <a:p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dirty="0"/>
                  <a:t>Ajuster le nombre de doublets (liants et non liants) en respectant les règles suivantes :</a:t>
                </a:r>
              </a:p>
              <a:p>
                <a:r>
                  <a:rPr lang="fr-FR" dirty="0"/>
                  <a:t>	le nombre total de doublets (liants et non liants) doit être égal 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𝑒𝑣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𝑒𝑛𝑡𝑖𝑡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fr-FR" dirty="0"/>
              </a:p>
              <a:p>
                <a:r>
                  <a:rPr lang="fr-FR" dirty="0"/>
                  <a:t>	un atome d’hydrogène s’entoure d’un doublet liant</a:t>
                </a:r>
              </a:p>
              <a:p>
                <a:r>
                  <a:rPr lang="fr-FR" dirty="0"/>
                  <a:t>	les atomes du bloc p s’entourent de quatre doublets au total quand cela est possible</a:t>
                </a: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C6A7FFE-2E36-4705-B2AB-EA0F80E9E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451653"/>
                <a:ext cx="10210800" cy="2443489"/>
              </a:xfrm>
              <a:prstGeom prst="rect">
                <a:avLst/>
              </a:prstGeom>
              <a:blipFill>
                <a:blip r:embed="rId2" cstate="print"/>
                <a:stretch>
                  <a:fillRect l="-478" t="-998" b="-29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063131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Isomérie Z/E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2" cstate="print"/>
          <a:srcRect l="14096" t="9922" r="8501" b="29504"/>
          <a:stretch>
            <a:fillRect/>
          </a:stretch>
        </p:blipFill>
        <p:spPr bwMode="auto">
          <a:xfrm>
            <a:off x="2228456" y="2301798"/>
            <a:ext cx="7894581" cy="3474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496959" y="5965232"/>
            <a:ext cx="5175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http://sciences-physiques-moodle.ac-orleans-tours.fr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F8A8469D-92B5-490D-8122-AB358F05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1026" name="Picture 2" descr="Diamant et Graphite">
            <a:extLst>
              <a:ext uri="{FF2B5EF4-FFF2-40B4-BE49-F238E27FC236}">
                <a16:creationId xmlns:a16="http://schemas.microsoft.com/office/drawing/2014/main" xmlns="" id="{0AA1E4F4-C33D-46EF-A033-8D96E52D32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7942"/>
          <a:stretch/>
        </p:blipFill>
        <p:spPr bwMode="auto">
          <a:xfrm>
            <a:off x="1111046" y="4076489"/>
            <a:ext cx="5041115" cy="183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DN double hélice modèle 3D $34 - .unknown .blend .obj .fbx - Free3D">
            <a:extLst>
              <a:ext uri="{FF2B5EF4-FFF2-40B4-BE49-F238E27FC236}">
                <a16:creationId xmlns:a16="http://schemas.microsoft.com/office/drawing/2014/main" xmlns="" id="{8922531C-847A-4FF3-A5E0-E38466E2C9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265" r="26566"/>
          <a:stretch/>
        </p:blipFill>
        <p:spPr bwMode="auto">
          <a:xfrm rot="20369516">
            <a:off x="7672885" y="2508727"/>
            <a:ext cx="1048399" cy="242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ézard De Gecko Sur Un Plafond Photo stock - Image du silhouette ...">
            <a:extLst>
              <a:ext uri="{FF2B5EF4-FFF2-40B4-BE49-F238E27FC236}">
                <a16:creationId xmlns:a16="http://schemas.microsoft.com/office/drawing/2014/main" xmlns="" id="{108486A4-23F9-4D22-8B75-39FCF2BC8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758" r="29463"/>
          <a:stretch/>
        </p:blipFill>
        <p:spPr bwMode="auto">
          <a:xfrm>
            <a:off x="9676224" y="1084008"/>
            <a:ext cx="1404730" cy="468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el de Maldon (cristaux purs) - Achat et utilisation - L'ile aux ...">
            <a:extLst>
              <a:ext uri="{FF2B5EF4-FFF2-40B4-BE49-F238E27FC236}">
                <a16:creationId xmlns:a16="http://schemas.microsoft.com/office/drawing/2014/main" xmlns="" id="{792B4508-61B1-4969-AA55-7C09CB7B3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2839" y="839487"/>
            <a:ext cx="1698471" cy="169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ésultat de recherche d'images pour &quot;kevlar&quot;">
            <a:extLst>
              <a:ext uri="{FF2B5EF4-FFF2-40B4-BE49-F238E27FC236}">
                <a16:creationId xmlns:a16="http://schemas.microsoft.com/office/drawing/2014/main" xmlns="" id="{1BB70103-0F18-4FF6-A760-24A007CB4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1309" b="57005"/>
          <a:stretch>
            <a:fillRect/>
          </a:stretch>
        </p:blipFill>
        <p:spPr bwMode="auto">
          <a:xfrm>
            <a:off x="1212894" y="738431"/>
            <a:ext cx="1414692" cy="211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7474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isomères du rétinal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1026" name="Picture 2" descr="http://physique.chimie.pagesperso-orange.fr/Images/Retinal_Z_E.gif"/>
          <p:cNvPicPr>
            <a:picLocks noChangeAspect="1" noChangeArrowheads="1"/>
          </p:cNvPicPr>
          <p:nvPr/>
        </p:nvPicPr>
        <p:blipFill>
          <a:blip r:embed="rId2" cstate="print"/>
          <a:srcRect b="19143"/>
          <a:stretch>
            <a:fillRect/>
          </a:stretch>
        </p:blipFill>
        <p:spPr bwMode="auto">
          <a:xfrm>
            <a:off x="809267" y="2392446"/>
            <a:ext cx="10393480" cy="293629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815553" y="6176720"/>
            <a:ext cx="4488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hlinkClick r:id="rId3"/>
              </a:rPr>
              <a:t>http://physique.chimie.pagesperso-orange.fr/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966951" y="2186152"/>
            <a:ext cx="504496" cy="609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623848" y="2170386"/>
            <a:ext cx="504496" cy="609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201916" y="3652345"/>
            <a:ext cx="504496" cy="609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885089" y="2128345"/>
            <a:ext cx="504496" cy="609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358054" y="3652345"/>
            <a:ext cx="504496" cy="609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101255" y="2222939"/>
            <a:ext cx="504496" cy="609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6773916" y="2180898"/>
            <a:ext cx="504496" cy="609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373006" y="3652345"/>
            <a:ext cx="504496" cy="609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056179" y="2159877"/>
            <a:ext cx="504496" cy="609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9590689" y="2128346"/>
            <a:ext cx="504496" cy="609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42C299C-5F36-46E1-A0EA-432109AD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Cristaux de sel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FBE869E5-7A05-4E00-AA32-34642841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3074" name="Picture 2" descr="Sel de Maldon (cristaux purs) - Achat et utilisation - L'ile aux ...">
            <a:extLst>
              <a:ext uri="{FF2B5EF4-FFF2-40B4-BE49-F238E27FC236}">
                <a16:creationId xmlns:a16="http://schemas.microsoft.com/office/drawing/2014/main" xmlns="" id="{792B4508-61B1-4969-AA55-7C09CB7B3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211794"/>
            <a:ext cx="3773557" cy="377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lorure de sodium — Wikipédia">
            <a:extLst>
              <a:ext uri="{FF2B5EF4-FFF2-40B4-BE49-F238E27FC236}">
                <a16:creationId xmlns:a16="http://schemas.microsoft.com/office/drawing/2014/main" xmlns="" id="{B2A68B3D-0B20-443A-8045-B5B0BC4AF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31991"/>
            <a:ext cx="3191539" cy="290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6A658F5-81D3-4085-9B73-F793E4F0FA8B}"/>
                  </a:ext>
                </a:extLst>
              </p:cNvPr>
              <p:cNvSpPr txBox="1"/>
              <p:nvPr/>
            </p:nvSpPr>
            <p:spPr>
              <a:xfrm>
                <a:off x="9803002" y="3452241"/>
                <a:ext cx="13526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𝐵𝑙𝑒𝑢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𝑉𝑒𝑟𝑡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6A658F5-81D3-4085-9B73-F793E4F0F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002" y="3452241"/>
                <a:ext cx="1352678" cy="646331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51715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8C38595-7D82-459B-956C-CFE1969A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Évolution des températures d’ébullition  </a:t>
            </a:r>
            <a:br>
              <a:rPr lang="fr-FR" dirty="0"/>
            </a:br>
            <a:r>
              <a:rPr lang="fr-FR" dirty="0"/>
              <a:t>pour les atomes contenus dans la 6</a:t>
            </a:r>
            <a:r>
              <a:rPr lang="fr-FR" baseline="30000" dirty="0"/>
              <a:t>e</a:t>
            </a:r>
            <a:r>
              <a:rPr lang="fr-FR" dirty="0"/>
              <a:t> colonne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802F624C-D47A-471D-9097-C022E576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ED157D2-6BD1-4AFD-9F79-4111777113F4}"/>
              </a:ext>
            </a:extLst>
          </p:cNvPr>
          <p:cNvSpPr/>
          <p:nvPr/>
        </p:nvSpPr>
        <p:spPr>
          <a:xfrm>
            <a:off x="874644" y="5903648"/>
            <a:ext cx="11473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hlinkClick r:id="rId2"/>
              </a:rPr>
              <a:t>http://ressources.univ-lemans.fr/AccesLibre/UM/Pedago/chimie/01/04-Chimie_descriptive/co/module_04-Chimie_descriptive_12.html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EA780D88-1E7D-4954-8C2D-914150F3F9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2025" y="1867728"/>
            <a:ext cx="5027949" cy="371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248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8C38595-7D82-459B-956C-CFE1969A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Évolution des températures d’ébullition  </a:t>
            </a:r>
            <a:br>
              <a:rPr lang="fr-FR" dirty="0"/>
            </a:br>
            <a:r>
              <a:rPr lang="fr-FR" dirty="0"/>
              <a:t>pour les atomes contenus dans la 6</a:t>
            </a:r>
            <a:r>
              <a:rPr lang="fr-FR" baseline="30000" dirty="0"/>
              <a:t>e</a:t>
            </a:r>
            <a:r>
              <a:rPr lang="fr-FR" dirty="0"/>
              <a:t> colonne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802F624C-D47A-471D-9097-C022E576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5F020047-A271-43C4-853D-30AA2B008DD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9217" y="1848926"/>
            <a:ext cx="5493565" cy="40226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ED157D2-6BD1-4AFD-9F79-4111777113F4}"/>
              </a:ext>
            </a:extLst>
          </p:cNvPr>
          <p:cNvSpPr/>
          <p:nvPr/>
        </p:nvSpPr>
        <p:spPr>
          <a:xfrm>
            <a:off x="874644" y="5996414"/>
            <a:ext cx="11473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hlinkClick r:id="rId3"/>
              </a:rPr>
              <a:t>http://ressources.univ-lemans.fr/AccesLibre/UM/Pedago/chimie/01/04-Chimie_descriptive/co/module_04-Chimie_descriptive_12.html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xmlns="" val="18170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F70F06D-B25B-4849-8110-4833B7AF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Ponts hydrogène pour l’eau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9FED31C8-35E3-4499-BA37-2A860267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5549220C-805C-4E2D-B1FA-DAE4EBB786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7249" y="2068662"/>
            <a:ext cx="7437501" cy="27206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F3E979B-7B27-4D7B-B861-1A3258ECF483}"/>
              </a:ext>
            </a:extLst>
          </p:cNvPr>
          <p:cNvSpPr/>
          <p:nvPr/>
        </p:nvSpPr>
        <p:spPr>
          <a:xfrm>
            <a:off x="5473657" y="5967319"/>
            <a:ext cx="67983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N.COPPENS et V.PREVOST. </a:t>
            </a:r>
            <a:r>
              <a:rPr lang="fr-FR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Physique Chimie, 1</a:t>
            </a:r>
            <a:r>
              <a:rPr lang="fr-FR" sz="1400" i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ère</a:t>
            </a:r>
            <a:r>
              <a:rPr lang="fr-FR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enseignement de spécialité. </a:t>
            </a: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Nathan. 2019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xmlns="" val="1413949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C779F8A-D9B3-4AC4-8510-E875A2A4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conséquence de l’isomérie Z/E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5BF4ED0F-7E26-4AF5-9CC7-2591D223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F0BF4EF9-1902-4A7B-B859-5AE5D70155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46585" y="1988154"/>
            <a:ext cx="3603334" cy="2053900"/>
          </a:xfrm>
          <a:prstGeom prst="rect">
            <a:avLst/>
          </a:prstGeom>
        </p:spPr>
      </p:pic>
      <p:pic>
        <p:nvPicPr>
          <p:cNvPr id="6" name="Espace réservé du contenu 12">
            <a:extLst>
              <a:ext uri="{FF2B5EF4-FFF2-40B4-BE49-F238E27FC236}">
                <a16:creationId xmlns:a16="http://schemas.microsoft.com/office/drawing/2014/main" xmlns="" id="{019E807C-BDDE-4D24-9469-822AB213CBAA}"/>
              </a:ext>
            </a:extLst>
          </p:cNvPr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42080" y="2218028"/>
            <a:ext cx="3324891" cy="172478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FBD156B3-09D3-441E-8EBC-252BD8CDCC74}"/>
              </a:ext>
            </a:extLst>
          </p:cNvPr>
          <p:cNvSpPr txBox="1"/>
          <p:nvPr/>
        </p:nvSpPr>
        <p:spPr>
          <a:xfrm>
            <a:off x="2972709" y="443735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Acide maléique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93A39393-1D8C-4BE9-A7D9-B944BB068321}"/>
              </a:ext>
            </a:extLst>
          </p:cNvPr>
          <p:cNvSpPr txBox="1"/>
          <p:nvPr/>
        </p:nvSpPr>
        <p:spPr>
          <a:xfrm>
            <a:off x="7812081" y="4470225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Acide fumarique</a:t>
            </a:r>
          </a:p>
        </p:txBody>
      </p:sp>
      <p:cxnSp>
        <p:nvCxnSpPr>
          <p:cNvPr id="12" name="Connecteur droit 11"/>
          <p:cNvCxnSpPr/>
          <p:nvPr/>
        </p:nvCxnSpPr>
        <p:spPr>
          <a:xfrm>
            <a:off x="2385848" y="2175641"/>
            <a:ext cx="241738" cy="42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333297" y="2617076"/>
            <a:ext cx="220717" cy="3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3421117" y="2165131"/>
            <a:ext cx="257504" cy="68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3762703" y="2375338"/>
            <a:ext cx="42041" cy="220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4677103" y="3531476"/>
            <a:ext cx="199697" cy="42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277710" y="2564524"/>
            <a:ext cx="147145" cy="2522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3909848" y="2538250"/>
            <a:ext cx="141889" cy="236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4619296" y="3936124"/>
            <a:ext cx="173421" cy="157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7099737" y="2664372"/>
            <a:ext cx="241738" cy="42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9643241" y="2948150"/>
            <a:ext cx="194441" cy="26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9543393" y="3352800"/>
            <a:ext cx="241738" cy="42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9296399" y="2107324"/>
            <a:ext cx="152401" cy="236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8954814" y="2081048"/>
            <a:ext cx="115615" cy="2522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7761891" y="3678623"/>
            <a:ext cx="141891" cy="236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 flipV="1">
            <a:off x="7430814" y="3647090"/>
            <a:ext cx="136635" cy="2522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7036675" y="3042746"/>
            <a:ext cx="215463" cy="26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42592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7599" y="1699114"/>
            <a:ext cx="9315450" cy="268605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714749" y="4618739"/>
            <a:ext cx="3736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  <a:r>
              <a:rPr lang="fr-FR" sz="3200" dirty="0" smtClean="0"/>
              <a:t>cide maléique</a:t>
            </a:r>
            <a:endParaRPr lang="en-US" sz="3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7671099" y="4618739"/>
            <a:ext cx="3736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  <a:r>
              <a:rPr lang="fr-FR" sz="3200" dirty="0" smtClean="0"/>
              <a:t>cide fumarique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ZoneTexte 1"/>
              <p:cNvSpPr txBox="1"/>
              <p:nvPr/>
            </p:nvSpPr>
            <p:spPr>
              <a:xfrm>
                <a:off x="7602673" y="5437089"/>
                <a:ext cx="3010376" cy="531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𝑓𝑢𝑠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𝑡𝑎𝑏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=287°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673" y="5437089"/>
                <a:ext cx="3010376" cy="531877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ZoneTexte 6"/>
              <p:cNvSpPr txBox="1"/>
              <p:nvPr/>
            </p:nvSpPr>
            <p:spPr>
              <a:xfrm>
                <a:off x="1714749" y="5437089"/>
                <a:ext cx="3010376" cy="531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𝑓𝑢𝑠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𝑡𝑎𝑏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=131°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749" y="5437089"/>
                <a:ext cx="3010376" cy="53187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4734"/>
          <a:stretch/>
        </p:blipFill>
        <p:spPr>
          <a:xfrm>
            <a:off x="8919674" y="2161576"/>
            <a:ext cx="3285149" cy="2686050"/>
          </a:xfrm>
          <a:prstGeom prst="rect">
            <a:avLst/>
          </a:prstGeom>
        </p:spPr>
      </p:pic>
      <p:cxnSp>
        <p:nvCxnSpPr>
          <p:cNvPr id="5" name="Connecteur droit 4"/>
          <p:cNvCxnSpPr/>
          <p:nvPr/>
        </p:nvCxnSpPr>
        <p:spPr>
          <a:xfrm>
            <a:off x="10613049" y="2514600"/>
            <a:ext cx="0" cy="241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8813923" y="3822700"/>
            <a:ext cx="0" cy="241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rot="16200000">
            <a:off x="8642473" y="4006850"/>
            <a:ext cx="0" cy="241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rot="16200000">
            <a:off x="10759099" y="2343150"/>
            <a:ext cx="0" cy="241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9634080" y="2303085"/>
            <a:ext cx="1516520" cy="6586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8161414" y="3614002"/>
            <a:ext cx="1516520" cy="6586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2461677" y="2383443"/>
            <a:ext cx="1516520" cy="6586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1372151" y="1160505"/>
            <a:ext cx="3736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0000"/>
                </a:solidFill>
              </a:rPr>
              <a:t>liaison </a:t>
            </a:r>
            <a:r>
              <a:rPr lang="fr-FR" sz="3200" dirty="0" smtClean="0">
                <a:solidFill>
                  <a:srgbClr val="FF0000"/>
                </a:solidFill>
              </a:rPr>
              <a:t>H </a:t>
            </a:r>
            <a:r>
              <a:rPr lang="fr-FR" sz="3200" b="1" dirty="0" smtClean="0">
                <a:solidFill>
                  <a:srgbClr val="FF0000"/>
                </a:solidFill>
              </a:rPr>
              <a:t>intra</a:t>
            </a:r>
            <a:r>
              <a:rPr lang="fr-FR" sz="3200" dirty="0" smtClean="0">
                <a:solidFill>
                  <a:srgbClr val="FF0000"/>
                </a:solidFill>
              </a:rPr>
              <a:t>moléculaire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950751" y="891201"/>
            <a:ext cx="3736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00B050"/>
                </a:solidFill>
              </a:rPr>
              <a:t>liaisons </a:t>
            </a:r>
            <a:r>
              <a:rPr lang="fr-FR" sz="3200" dirty="0" smtClean="0">
                <a:solidFill>
                  <a:srgbClr val="00B050"/>
                </a:solidFill>
              </a:rPr>
              <a:t>H </a:t>
            </a:r>
            <a:r>
              <a:rPr lang="fr-FR" sz="3200" b="1" dirty="0" smtClean="0">
                <a:solidFill>
                  <a:srgbClr val="00B050"/>
                </a:solidFill>
              </a:rPr>
              <a:t>inter</a:t>
            </a:r>
            <a:r>
              <a:rPr lang="fr-FR" sz="3200" dirty="0" smtClean="0">
                <a:solidFill>
                  <a:srgbClr val="00B050"/>
                </a:solidFill>
              </a:rPr>
              <a:t>moléculaires</a:t>
            </a:r>
            <a:endParaRPr lang="en-US" sz="32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ZoneTexte 10"/>
              <p:cNvSpPr txBox="1"/>
              <p:nvPr/>
            </p:nvSpPr>
            <p:spPr>
              <a:xfrm>
                <a:off x="5955324" y="5218895"/>
                <a:ext cx="67646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324" y="5218895"/>
                <a:ext cx="676467" cy="830997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10092940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6718</TotalTime>
  <Words>170</Words>
  <Application>Microsoft Office PowerPoint</Application>
  <PresentationFormat>Personnalisé</PresentationFormat>
  <Paragraphs>64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Rétrospective</vt:lpstr>
      <vt:lpstr>Liaisons chimiques</vt:lpstr>
      <vt:lpstr>Diapositive 2</vt:lpstr>
      <vt:lpstr>Les isomères du rétinal</vt:lpstr>
      <vt:lpstr>Cristaux de sel</vt:lpstr>
      <vt:lpstr>Évolution des températures d’ébullition   pour les atomes contenus dans la 6e colonne</vt:lpstr>
      <vt:lpstr>Évolution des températures d’ébullition   pour les atomes contenus dans la 6e colonne</vt:lpstr>
      <vt:lpstr>Ponts hydrogène pour l’eau</vt:lpstr>
      <vt:lpstr>Une conséquence de l’isomérie Z/E</vt:lpstr>
      <vt:lpstr>Diapositive 9</vt:lpstr>
      <vt:lpstr>Ponts hydrogène - ADN</vt:lpstr>
      <vt:lpstr>Ponts hydrogène : Kevlar® </vt:lpstr>
      <vt:lpstr>Pattes du Gecko</vt:lpstr>
      <vt:lpstr>Bilan sur les énergies</vt:lpstr>
      <vt:lpstr>Diamant et graphite : que du carbone</vt:lpstr>
      <vt:lpstr>Établissement du schéma de Lewis  d’une molécule</vt:lpstr>
      <vt:lpstr>Isomérie Z/E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Séparations, purifications, contrôles de pureté</dc:title>
  <dc:creator>Rémy BONNEMORT</dc:creator>
  <cp:lastModifiedBy>Julie Corjon</cp:lastModifiedBy>
  <cp:revision>284</cp:revision>
  <dcterms:created xsi:type="dcterms:W3CDTF">2020-03-15T13:11:31Z</dcterms:created>
  <dcterms:modified xsi:type="dcterms:W3CDTF">2020-05-30T15:53:43Z</dcterms:modified>
</cp:coreProperties>
</file>