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273" r:id="rId4"/>
    <p:sldId id="274" r:id="rId5"/>
    <p:sldId id="275" r:id="rId6"/>
    <p:sldId id="300" r:id="rId7"/>
    <p:sldId id="276" r:id="rId8"/>
    <p:sldId id="292" r:id="rId9"/>
    <p:sldId id="293" r:id="rId10"/>
    <p:sldId id="287" r:id="rId11"/>
    <p:sldId id="291" r:id="rId12"/>
    <p:sldId id="301" r:id="rId13"/>
    <p:sldId id="302" r:id="rId14"/>
    <p:sldId id="295" r:id="rId15"/>
    <p:sldId id="296" r:id="rId16"/>
    <p:sldId id="305" r:id="rId17"/>
    <p:sldId id="288" r:id="rId18"/>
    <p:sldId id="283" r:id="rId19"/>
    <p:sldId id="289" r:id="rId20"/>
    <p:sldId id="298" r:id="rId21"/>
    <p:sldId id="294" r:id="rId22"/>
    <p:sldId id="304" r:id="rId23"/>
    <p:sldId id="286" r:id="rId24"/>
    <p:sldId id="303" r:id="rId25"/>
    <p:sldId id="306" r:id="rId26"/>
    <p:sldId id="307" r:id="rId27"/>
    <p:sldId id="278" r:id="rId28"/>
    <p:sldId id="279" r:id="rId29"/>
    <p:sldId id="297" r:id="rId30"/>
    <p:sldId id="290" r:id="rId31"/>
    <p:sldId id="277" r:id="rId32"/>
    <p:sldId id="282" r:id="rId33"/>
    <p:sldId id="28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9FFF"/>
    <a:srgbClr val="FFBFBF"/>
    <a:srgbClr val="B9DADF"/>
    <a:srgbClr val="B517CF"/>
    <a:srgbClr val="0000CC"/>
    <a:srgbClr val="245633"/>
    <a:srgbClr val="0000FF"/>
    <a:srgbClr val="00FFFF"/>
    <a:srgbClr val="33CCFF"/>
    <a:srgbClr val="6DACF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3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290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682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268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169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374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877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433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318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284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066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117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4EE8A-CDA4-44F7-A61F-855868FB9019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DC4B4-8912-42C0-867A-8AD177C6B236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MSIPCMContentMarking" descr="{&quot;HashCode&quot;:-1406602145,&quot;Placement&quot;:&quot;Footer&quot;}"/>
          <p:cNvSpPr txBox="1"/>
          <p:nvPr userDrawn="1"/>
        </p:nvSpPr>
        <p:spPr>
          <a:xfrm>
            <a:off x="5522628" y="6624578"/>
            <a:ext cx="1146743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srgbClr val="008000"/>
                </a:solidFill>
                <a:latin typeface="arial" panose="020B0604020202020204" pitchFamily="34" charset="0"/>
              </a:rPr>
              <a:t> C1 - Internal use </a:t>
            </a:r>
            <a:endParaRPr lang="en-US" sz="90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629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dwKhbtzsu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micro.icaunais.free.fr/04_acier.pdf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Graph%C3%A8n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hyperlink" Target="https://www.researchgate.net/figure/Le-reseau-direct-a-gauche-et-le-reseau-reciproque-a-droite-du-graphene-La-maille_fig20_278637173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16524" y="300353"/>
            <a:ext cx="1127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LC17 : Solides cristallins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6" name="Image 5" descr="sel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8350" y="1117599"/>
            <a:ext cx="3003550" cy="2882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74" name="AutoShape 2"/>
          <p:cNvCxnSpPr>
            <a:cxnSpLocks noChangeShapeType="1"/>
          </p:cNvCxnSpPr>
          <p:nvPr/>
        </p:nvCxnSpPr>
        <p:spPr bwMode="auto">
          <a:xfrm>
            <a:off x="2438400" y="4120055"/>
            <a:ext cx="1124607" cy="1051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524455" y="4135822"/>
            <a:ext cx="914400" cy="1905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cm</a:t>
            </a:r>
            <a:endParaRPr kumimoji="0" lang="fr-F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 8" descr="sel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3766" y="3393746"/>
            <a:ext cx="3527972" cy="2649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76" name="AutoShape 4"/>
          <p:cNvCxnSpPr>
            <a:cxnSpLocks noChangeShapeType="1"/>
          </p:cNvCxnSpPr>
          <p:nvPr/>
        </p:nvCxnSpPr>
        <p:spPr bwMode="auto">
          <a:xfrm>
            <a:off x="10151022" y="3711466"/>
            <a:ext cx="12001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6399487" y="6336752"/>
            <a:ext cx="1378168" cy="314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0.1 mm</a:t>
            </a:r>
            <a:endParaRPr kumimoji="0" lang="fr-F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Image 11" descr="sel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68795" y="1127864"/>
            <a:ext cx="3613150" cy="241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78" name="AutoShape 6"/>
          <p:cNvCxnSpPr>
            <a:cxnSpLocks noChangeShapeType="1"/>
          </p:cNvCxnSpPr>
          <p:nvPr/>
        </p:nvCxnSpPr>
        <p:spPr bwMode="auto">
          <a:xfrm>
            <a:off x="6463862" y="6222125"/>
            <a:ext cx="1051035" cy="1050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10292257" y="3806715"/>
            <a:ext cx="1079938" cy="2762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10 µm </a:t>
            </a:r>
            <a:endParaRPr kumimoji="0" lang="fr-F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450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DF9C-EB3B-4537-B381-FBACE13E961A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C68440FE-B4B3-4706-8BDA-776EC490388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6399" y="1088322"/>
            <a:ext cx="2228850" cy="33528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93988F6C-6406-48C0-B67F-5DD73AF10C9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25296" y="1114717"/>
            <a:ext cx="2228850" cy="3352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81739124-9CA9-4F97-B764-6960DC9243B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44449" y="1382878"/>
            <a:ext cx="1943100" cy="31146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9948C376-B192-4393-A153-1EC53725703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60162" y="1398703"/>
            <a:ext cx="1943100" cy="31146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391AAEF-0076-4FDC-8FDD-8C7CE365FC7D}"/>
              </a:ext>
            </a:extLst>
          </p:cNvPr>
          <p:cNvSpPr/>
          <p:nvPr/>
        </p:nvSpPr>
        <p:spPr>
          <a:xfrm rot="19305376">
            <a:off x="9734460" y="3182967"/>
            <a:ext cx="153822" cy="614149"/>
          </a:xfrm>
          <a:prstGeom prst="rect">
            <a:avLst/>
          </a:prstGeom>
          <a:solidFill>
            <a:srgbClr val="9A600A">
              <a:alpha val="83137"/>
            </a:srgbClr>
          </a:solidFill>
          <a:ln>
            <a:solidFill>
              <a:srgbClr val="9A60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xmlns="" id="{FADD82E7-620A-4492-BF7E-C8617C13D8CF}"/>
                  </a:ext>
                </a:extLst>
              </p:cNvPr>
              <p:cNvSpPr txBox="1"/>
              <p:nvPr/>
            </p:nvSpPr>
            <p:spPr>
              <a:xfrm>
                <a:off x="2538977" y="4129823"/>
                <a:ext cx="2988859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𝑒𝑎𝑢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 1+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𝑓𝑖𝑜𝑙𝑒</m:t>
                          </m:r>
                        </m:sub>
                      </m:sSub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FADD82E7-620A-4492-BF7E-C8617C13D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977" y="4129823"/>
                <a:ext cx="2988859" cy="424732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xmlns="" id="{23111ED8-A400-4D47-951A-BDB90550BCD3}"/>
                  </a:ext>
                </a:extLst>
              </p:cNvPr>
              <p:cNvSpPr txBox="1"/>
              <p:nvPr/>
            </p:nvSpPr>
            <p:spPr>
              <a:xfrm>
                <a:off x="8582642" y="4135592"/>
                <a:ext cx="2988859" cy="438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𝑒𝑎𝑢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 2+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𝑓𝑖𝑜𝑙𝑒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𝑐𝑢𝑖𝑣𝑟𝑒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23111ED8-A400-4D47-951A-BDB90550B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642" y="4135592"/>
                <a:ext cx="2988859" cy="438582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xmlns="" id="{B2B7812C-D2E8-475A-913D-E36A5B3FED62}"/>
                  </a:ext>
                </a:extLst>
              </p:cNvPr>
              <p:cNvSpPr txBox="1"/>
              <p:nvPr/>
            </p:nvSpPr>
            <p:spPr>
              <a:xfrm>
                <a:off x="-991532" y="5185896"/>
                <a:ext cx="6235890" cy="1167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𝑒𝑎𝑢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3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𝑒𝑎𝑢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𝑒𝑎𝑢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𝑐𝑢𝑖𝑣𝑟𝑒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𝑒𝑎𝑢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𝑒𝑎𝑢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B2B7812C-D2E8-475A-913D-E36A5B3FE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1532" y="5185896"/>
                <a:ext cx="6235890" cy="1167564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8454BADF-34C0-42E3-B108-7196391C7657}"/>
              </a:ext>
            </a:extLst>
          </p:cNvPr>
          <p:cNvSpPr/>
          <p:nvPr/>
        </p:nvSpPr>
        <p:spPr>
          <a:xfrm rot="19305376">
            <a:off x="7879540" y="3182966"/>
            <a:ext cx="153822" cy="614149"/>
          </a:xfrm>
          <a:prstGeom prst="rect">
            <a:avLst/>
          </a:prstGeom>
          <a:solidFill>
            <a:srgbClr val="9A600A">
              <a:alpha val="83137"/>
            </a:srgbClr>
          </a:solidFill>
          <a:ln>
            <a:solidFill>
              <a:srgbClr val="9A60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xmlns="" id="{3743F971-AF40-4472-8DFC-8323B8705619}"/>
                  </a:ext>
                </a:extLst>
              </p:cNvPr>
              <p:cNvSpPr txBox="1"/>
              <p:nvPr/>
            </p:nvSpPr>
            <p:spPr>
              <a:xfrm>
                <a:off x="6462021" y="4091556"/>
                <a:ext cx="2988859" cy="438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𝑓𝑖𝑜𝑙𝑒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𝑐𝑢𝑖𝑣𝑟𝑒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3743F971-AF40-4472-8DFC-8323B8705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021" y="4091556"/>
                <a:ext cx="2988859" cy="438582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xmlns="" id="{89E3F2FC-14C8-40C3-BECE-2A970469F5D8}"/>
                  </a:ext>
                </a:extLst>
              </p:cNvPr>
              <p:cNvSpPr txBox="1"/>
              <p:nvPr/>
            </p:nvSpPr>
            <p:spPr>
              <a:xfrm>
                <a:off x="631984" y="4114187"/>
                <a:ext cx="2988859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𝑓𝑖𝑜𝑙𝑒</m:t>
                          </m:r>
                        </m:sub>
                      </m:sSub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89E3F2FC-14C8-40C3-BECE-2A970469F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84" y="4114187"/>
                <a:ext cx="2988859" cy="424732"/>
              </a:xfrm>
              <a:prstGeom prst="rect">
                <a:avLst/>
              </a:prstGeom>
              <a:blipFill rotWithShape="0">
                <a:blip r:embed="rId8" cstate="print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xmlns="" id="{1354E398-ED74-401D-B723-5924EB64F48F}"/>
                  </a:ext>
                </a:extLst>
              </p:cNvPr>
              <p:cNvSpPr txBox="1"/>
              <p:nvPr/>
            </p:nvSpPr>
            <p:spPr>
              <a:xfrm>
                <a:off x="4935518" y="5314867"/>
                <a:ext cx="8437255" cy="943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𝑐𝑢𝑖𝑣𝑟𝑒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𝑐𝑢𝑖𝑣𝑟𝑒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𝑐𝑢𝑖𝑣𝑟𝑒</m:t>
                              </m:r>
                            </m:sub>
                          </m:sSub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𝑒𝑎𝑢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𝑐𝑢𝑖𝑣𝑟𝑒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𝑒𝑎𝑢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𝑓𝑖𝑜𝑙𝑒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𝑒𝑎𝑢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𝑐𝑢𝑖𝑣𝑟𝑒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𝑓𝑖𝑜𝑙𝑒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𝑐𝑢𝑖𝑣𝑟𝑒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1354E398-ED74-401D-B723-5924EB64F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518" y="5314867"/>
                <a:ext cx="8437255" cy="943592"/>
              </a:xfrm>
              <a:prstGeom prst="rect">
                <a:avLst/>
              </a:prstGeom>
              <a:blipFill rotWithShape="0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lèche : droite 68">
            <a:extLst>
              <a:ext uri="{FF2B5EF4-FFF2-40B4-BE49-F238E27FC236}">
                <a16:creationId xmlns="" xmlns:a16="http://schemas.microsoft.com/office/drawing/2014/main" id="{4E738E46-1708-47A0-B5C3-19DEB4E4FF3C}"/>
              </a:ext>
            </a:extLst>
          </p:cNvPr>
          <p:cNvSpPr/>
          <p:nvPr/>
        </p:nvSpPr>
        <p:spPr>
          <a:xfrm>
            <a:off x="3915999" y="5554565"/>
            <a:ext cx="851400" cy="232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236668" y="199920"/>
            <a:ext cx="106823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Masse volumique du cuivre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0424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99920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Masse volumique du cuivre : résultats expérimentaux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978870" y="3563007"/>
            <a:ext cx="521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Expériences de chimie – </a:t>
            </a:r>
            <a:r>
              <a:rPr lang="fr-FR" dirty="0" err="1" smtClean="0"/>
              <a:t>Dunac</a:t>
            </a:r>
            <a:r>
              <a:rPr lang="fr-FR" dirty="0" smtClean="0"/>
              <a:t>, Le Maréchal – </a:t>
            </a:r>
            <a:r>
              <a:rPr lang="fr-FR" dirty="0" err="1" smtClean="0"/>
              <a:t>Dunod</a:t>
            </a:r>
            <a:endParaRPr lang="fr-FR" dirty="0"/>
          </a:p>
        </p:txBody>
      </p:sp>
      <p:pic>
        <p:nvPicPr>
          <p:cNvPr id="7" name="Image 6"/>
          <p:cNvPicPr/>
          <p:nvPr/>
        </p:nvPicPr>
        <p:blipFill>
          <a:blip r:embed="rId2" cstate="print"/>
          <a:srcRect t="15458" b="46333"/>
          <a:stretch>
            <a:fillRect/>
          </a:stretch>
        </p:blipFill>
        <p:spPr bwMode="auto">
          <a:xfrm>
            <a:off x="1067382" y="1429407"/>
            <a:ext cx="9926963" cy="202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25336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9091" y="4067332"/>
            <a:ext cx="2984937" cy="1030514"/>
          </a:xfrm>
          <a:prstGeom prst="rect">
            <a:avLst/>
          </a:prstGeom>
          <a:noFill/>
        </p:spPr>
      </p:pic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0" y="12573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26384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5214" y="5679196"/>
            <a:ext cx="3216165" cy="495303"/>
          </a:xfrm>
          <a:prstGeom prst="rect">
            <a:avLst/>
          </a:prstGeom>
          <a:noFill/>
        </p:spPr>
      </p:pic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0" y="11715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112" name="Picture 1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84276" y="4272096"/>
            <a:ext cx="3942036" cy="504527"/>
          </a:xfrm>
          <a:prstGeom prst="rect">
            <a:avLst/>
          </a:prstGeom>
          <a:noFill/>
        </p:spPr>
      </p:pic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0" y="11715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0" y="9906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118" name="Picture 2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79780" y="4997668"/>
            <a:ext cx="4819650" cy="533400"/>
          </a:xfrm>
          <a:prstGeom prst="rect">
            <a:avLst/>
          </a:prstGeom>
          <a:noFill/>
        </p:spPr>
      </p:pic>
      <p:sp>
        <p:nvSpPr>
          <p:cNvPr id="4120" name="Rectangle 24"/>
          <p:cNvSpPr>
            <a:spLocks noChangeArrowheads="1"/>
          </p:cNvSpPr>
          <p:nvPr/>
        </p:nvSpPr>
        <p:spPr bwMode="auto">
          <a:xfrm>
            <a:off x="0" y="9906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22" name="Rectangle 2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121" name="Picture 2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52442" y="5699731"/>
            <a:ext cx="3046721" cy="396269"/>
          </a:xfrm>
          <a:prstGeom prst="rect">
            <a:avLst/>
          </a:prstGeom>
          <a:noFill/>
        </p:spPr>
      </p:pic>
      <p:sp>
        <p:nvSpPr>
          <p:cNvPr id="4123" name="Rectangle 27"/>
          <p:cNvSpPr>
            <a:spLocks noChangeArrowheads="1"/>
          </p:cNvSpPr>
          <p:nvPr/>
        </p:nvSpPr>
        <p:spPr bwMode="auto">
          <a:xfrm>
            <a:off x="0" y="1038225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  <a:latin typeface="+mn-lt"/>
              </a:rPr>
              <a:t>Sites interstitiels tétraédriques</a:t>
            </a:r>
            <a:endParaRPr lang="fr-FR" sz="40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3" name="Imag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1459" y="1406142"/>
            <a:ext cx="8051646" cy="4332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5644054" y="58805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Bruno FOSSET, Jean-Bernard BAUDIN et Frédéric LAHITETE. Chimie tout-en-un </a:t>
            </a:r>
            <a:r>
              <a:rPr lang="fr-FR" i="1" dirty="0" err="1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PCSI.Dunod</a:t>
            </a:r>
            <a:r>
              <a:rPr lang="fr-FR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2016.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  <a:latin typeface="+mn-lt"/>
              </a:rPr>
              <a:t>Sites interstitiels tétraédriques</a:t>
            </a:r>
            <a:endParaRPr lang="fr-FR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44054" y="58805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Bruno FOSSET, Jean-Bernard BAUDIN et Frédéric LAHITETE. Chimie tout-en-un </a:t>
            </a:r>
            <a:r>
              <a:rPr lang="fr-FR" i="1" dirty="0" err="1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PCSI.Dunod</a:t>
            </a:r>
            <a:r>
              <a:rPr lang="fr-FR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2016.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9612" y="1619615"/>
            <a:ext cx="8797159" cy="39013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39230" y="448582"/>
            <a:ext cx="78805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b="1" dirty="0" smtClean="0">
                <a:solidFill>
                  <a:srgbClr val="0070C0"/>
                </a:solidFill>
              </a:rPr>
              <a:t>Propriétés des cristaux </a:t>
            </a:r>
            <a:r>
              <a:rPr lang="fr-FR" sz="4000" b="1" dirty="0" smtClean="0">
                <a:solidFill>
                  <a:srgbClr val="0070C0"/>
                </a:solidFill>
              </a:rPr>
              <a:t>métalliques</a:t>
            </a:r>
            <a:endParaRPr lang="fr-FR" sz="4000" dirty="0"/>
          </a:p>
        </p:txBody>
      </p:sp>
      <p:sp>
        <p:nvSpPr>
          <p:cNvPr id="4" name="Rectangle 3"/>
          <p:cNvSpPr/>
          <p:nvPr/>
        </p:nvSpPr>
        <p:spPr>
          <a:xfrm>
            <a:off x="903891" y="1818290"/>
            <a:ext cx="10562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 smtClean="0">
                <a:latin typeface="Bahnschrift" pitchFamily="34" charset="0"/>
                <a:ea typeface="Calibri" panose="020F0502020204030204" pitchFamily="34" charset="0"/>
              </a:rPr>
              <a:t>Alliage d’insertion : </a:t>
            </a:r>
            <a:r>
              <a:rPr lang="fr-FR" sz="3200" b="1" dirty="0" smtClean="0">
                <a:solidFill>
                  <a:srgbClr val="70AD47"/>
                </a:solidFill>
                <a:latin typeface="Bahnschrift" pitchFamily="34" charset="0"/>
                <a:ea typeface="Calibri" panose="020F0502020204030204" pitchFamily="34" charset="0"/>
              </a:rPr>
              <a:t>Des atomes ou des ions suffisamment petits peuvent occuper les sites interstitiels de la maille.</a:t>
            </a:r>
            <a:endParaRPr lang="en-GB" sz="3200" b="1" dirty="0">
              <a:latin typeface="Bahnschrift" pitchFamily="34" charset="0"/>
            </a:endParaRPr>
          </a:p>
        </p:txBody>
      </p:sp>
      <p:pic>
        <p:nvPicPr>
          <p:cNvPr id="5" name="Image 4"/>
          <p:cNvPicPr/>
          <p:nvPr/>
        </p:nvPicPr>
        <p:blipFill>
          <a:blip r:embed="rId2" cstate="print"/>
          <a:srcRect t="46675"/>
          <a:stretch>
            <a:fillRect/>
          </a:stretch>
        </p:blipFill>
        <p:spPr bwMode="auto">
          <a:xfrm>
            <a:off x="1418371" y="4056993"/>
            <a:ext cx="9823225" cy="2083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693591" y="6208252"/>
            <a:ext cx="3573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 smtClean="0">
                <a:solidFill>
                  <a:srgbClr val="0070C0"/>
                </a:solidFill>
              </a:rPr>
              <a:t>Chimie PCSI – Schott et al – </a:t>
            </a:r>
            <a:r>
              <a:rPr lang="fr-FR" i="1" dirty="0" err="1" smtClean="0">
                <a:solidFill>
                  <a:srgbClr val="0070C0"/>
                </a:solidFill>
              </a:rPr>
              <a:t>Deboeck</a:t>
            </a:r>
            <a:endParaRPr lang="fr-FR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18210" y="353990"/>
            <a:ext cx="78805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b="1" dirty="0" smtClean="0">
                <a:solidFill>
                  <a:srgbClr val="0070C0"/>
                </a:solidFill>
              </a:rPr>
              <a:t>Propriétés des cristaux </a:t>
            </a:r>
            <a:r>
              <a:rPr lang="fr-FR" sz="4000" b="1" dirty="0" smtClean="0">
                <a:solidFill>
                  <a:srgbClr val="0070C0"/>
                </a:solidFill>
              </a:rPr>
              <a:t>métalliques</a:t>
            </a:r>
            <a:endParaRPr lang="fr-FR" sz="4000" dirty="0"/>
          </a:p>
        </p:txBody>
      </p:sp>
      <p:sp>
        <p:nvSpPr>
          <p:cNvPr id="4" name="Rectangle 3"/>
          <p:cNvSpPr/>
          <p:nvPr/>
        </p:nvSpPr>
        <p:spPr>
          <a:xfrm>
            <a:off x="798787" y="1492470"/>
            <a:ext cx="10562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 smtClean="0">
                <a:latin typeface="Bahnschrift" pitchFamily="34" charset="0"/>
                <a:ea typeface="Calibri" panose="020F0502020204030204" pitchFamily="34" charset="0"/>
              </a:rPr>
              <a:t>Alliage </a:t>
            </a:r>
            <a:r>
              <a:rPr lang="fr-FR" sz="3200" b="1" dirty="0" smtClean="0">
                <a:latin typeface="Bahnschrift" pitchFamily="34" charset="0"/>
                <a:ea typeface="Calibri" panose="020F0502020204030204" pitchFamily="34" charset="0"/>
              </a:rPr>
              <a:t>de substitution : </a:t>
            </a:r>
            <a:r>
              <a:rPr lang="fr-FR" sz="3200" b="1" dirty="0" smtClean="0">
                <a:solidFill>
                  <a:srgbClr val="70AD47"/>
                </a:solidFill>
                <a:latin typeface="Bahnschrift" pitchFamily="34" charset="0"/>
                <a:ea typeface="Calibri" panose="020F0502020204030204" pitchFamily="34" charset="0"/>
              </a:rPr>
              <a:t>on remplace certains atomes du réseau hôte par des atomes d’un autre élément </a:t>
            </a:r>
            <a:endParaRPr lang="en-GB" sz="3200" b="1" dirty="0" smtClean="0">
              <a:latin typeface="Bahnschrift" pitchFamily="34" charset="0"/>
            </a:endParaRPr>
          </a:p>
          <a:p>
            <a:endParaRPr lang="en-GB" sz="3200" b="1" dirty="0">
              <a:latin typeface="Bahnschrift Condensed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3191" y="6313355"/>
            <a:ext cx="3573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 smtClean="0">
                <a:solidFill>
                  <a:srgbClr val="0070C0"/>
                </a:solidFill>
              </a:rPr>
              <a:t>Chimie PCSI – Schott et al – </a:t>
            </a:r>
            <a:r>
              <a:rPr lang="fr-FR" i="1" dirty="0" err="1" smtClean="0">
                <a:solidFill>
                  <a:srgbClr val="0070C0"/>
                </a:solidFill>
              </a:rPr>
              <a:t>Deboeck</a:t>
            </a:r>
            <a:endParaRPr lang="fr-FR" i="1" dirty="0">
              <a:solidFill>
                <a:srgbClr val="0070C0"/>
              </a:solidFill>
            </a:endParaRPr>
          </a:p>
        </p:txBody>
      </p:sp>
      <p:pic>
        <p:nvPicPr>
          <p:cNvPr id="7" name="Image 6"/>
          <p:cNvPicPr/>
          <p:nvPr/>
        </p:nvPicPr>
        <p:blipFill>
          <a:blip r:embed="rId2" cstate="print"/>
          <a:srcRect t="44880"/>
          <a:stretch>
            <a:fillRect/>
          </a:stretch>
        </p:blipFill>
        <p:spPr bwMode="auto">
          <a:xfrm>
            <a:off x="823504" y="2942896"/>
            <a:ext cx="10842979" cy="2821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74FFE9B4-0DF3-4893-A299-F6DE76ED2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16</a:t>
            </a:fld>
            <a:endParaRPr lang="fr-FR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xmlns="" id="{EF1273CB-A515-411D-9417-9BE0A8E46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82827618"/>
              </p:ext>
            </p:extLst>
          </p:nvPr>
        </p:nvGraphicFramePr>
        <p:xfrm>
          <a:off x="1113183" y="1034975"/>
          <a:ext cx="4198288" cy="54293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9144">
                  <a:extLst>
                    <a:ext uri="{9D8B030D-6E8A-4147-A177-3AD203B41FA5}">
                      <a16:colId xmlns:a16="http://schemas.microsoft.com/office/drawing/2014/main" xmlns="" val="3226003108"/>
                    </a:ext>
                  </a:extLst>
                </a:gridCol>
                <a:gridCol w="2099144">
                  <a:extLst>
                    <a:ext uri="{9D8B030D-6E8A-4147-A177-3AD203B41FA5}">
                      <a16:colId xmlns:a16="http://schemas.microsoft.com/office/drawing/2014/main" xmlns="" val="2406562421"/>
                    </a:ext>
                  </a:extLst>
                </a:gridCol>
              </a:tblGrid>
              <a:tr h="717083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Cristaux métalliques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8200419"/>
                  </a:ext>
                </a:extLst>
              </a:tr>
              <a:tr h="717083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Nœuds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Cations métalliques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05768494"/>
                  </a:ext>
                </a:extLst>
              </a:tr>
              <a:tr h="1331726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Interaction responsable de la cohésion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Délocalisation des électrons de valence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88610588"/>
                  </a:ext>
                </a:extLst>
              </a:tr>
              <a:tr h="1024404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Localisation des électrons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Délocalisés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96230226"/>
                  </a:ext>
                </a:extLst>
              </a:tr>
              <a:tr h="1639047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Propriétés macroscopiques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Malléable</a:t>
                      </a:r>
                    </a:p>
                    <a:p>
                      <a:pPr algn="ctr"/>
                      <a:r>
                        <a:rPr lang="fr-FR" dirty="0"/>
                        <a:t>Ductile</a:t>
                      </a:r>
                    </a:p>
                    <a:p>
                      <a:pPr algn="ctr"/>
                      <a:r>
                        <a:rPr lang="fr-FR" dirty="0"/>
                        <a:t>Conducteur électrique et thermique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39641218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265225" y="248886"/>
            <a:ext cx="56083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b="1" dirty="0" smtClean="0">
                <a:solidFill>
                  <a:srgbClr val="0070C0"/>
                </a:solidFill>
              </a:rPr>
              <a:t>Classification des cristaux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xmlns="" val="10508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DF9C-EB3B-4537-B381-FBACE13E961A}" type="slidenum">
              <a:rPr lang="fr-FR" smtClean="0"/>
              <a:pPr/>
              <a:t>17</a:t>
            </a:fld>
            <a:endParaRPr lang="fr-FR"/>
          </a:p>
        </p:txBody>
      </p:sp>
      <p:graphicFrame>
        <p:nvGraphicFramePr>
          <p:cNvPr id="4" name="Tableau 3">
            <a:extLst>
              <a:ext uri="{FF2B5EF4-FFF2-40B4-BE49-F238E27FC236}">
                <a16:creationId xmlns="" xmlns:a16="http://schemas.microsoft.com/office/drawing/2014/main" id="{EDB5BA48-BD3C-4343-B04F-9AD959353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95230192"/>
              </p:ext>
            </p:extLst>
          </p:nvPr>
        </p:nvGraphicFramePr>
        <p:xfrm>
          <a:off x="1594117" y="1570354"/>
          <a:ext cx="8567313" cy="3879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5771">
                  <a:extLst>
                    <a:ext uri="{9D8B030D-6E8A-4147-A177-3AD203B41FA5}">
                      <a16:colId xmlns="" xmlns:a16="http://schemas.microsoft.com/office/drawing/2014/main" val="2794448011"/>
                    </a:ext>
                  </a:extLst>
                </a:gridCol>
                <a:gridCol w="2855771">
                  <a:extLst>
                    <a:ext uri="{9D8B030D-6E8A-4147-A177-3AD203B41FA5}">
                      <a16:colId xmlns="" xmlns:a16="http://schemas.microsoft.com/office/drawing/2014/main" val="386903550"/>
                    </a:ext>
                  </a:extLst>
                </a:gridCol>
                <a:gridCol w="2855771">
                  <a:extLst>
                    <a:ext uri="{9D8B030D-6E8A-4147-A177-3AD203B41FA5}">
                      <a16:colId xmlns="" xmlns:a16="http://schemas.microsoft.com/office/drawing/2014/main" val="4215505277"/>
                    </a:ext>
                  </a:extLst>
                </a:gridCol>
              </a:tblGrid>
              <a:tr h="60122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Diamant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Graphite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4054761"/>
                  </a:ext>
                </a:extLst>
              </a:tr>
              <a:tr h="1037732">
                <a:tc>
                  <a:txBody>
                    <a:bodyPr/>
                    <a:lstStyle/>
                    <a:p>
                      <a:r>
                        <a:rPr lang="fr-FR" dirty="0"/>
                        <a:t>Température de changement d’état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3500 °C (fusion)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3642 °C (sublimation)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62904335"/>
                  </a:ext>
                </a:extLst>
              </a:tr>
              <a:tr h="601226">
                <a:tc>
                  <a:txBody>
                    <a:bodyPr/>
                    <a:lstStyle/>
                    <a:p>
                      <a:r>
                        <a:rPr lang="fr-FR" dirty="0"/>
                        <a:t>Dureté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Extrêmement dur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8843814"/>
                  </a:ext>
                </a:extLst>
              </a:tr>
              <a:tr h="601226">
                <a:tc>
                  <a:txBody>
                    <a:bodyPr/>
                    <a:lstStyle/>
                    <a:p>
                      <a:r>
                        <a:rPr lang="fr-FR" dirty="0"/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Transparent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Noir opaque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4158489"/>
                  </a:ext>
                </a:extLst>
              </a:tr>
              <a:tr h="1037732">
                <a:tc>
                  <a:txBody>
                    <a:bodyPr/>
                    <a:lstStyle/>
                    <a:p>
                      <a:r>
                        <a:rPr lang="fr-FR"/>
                        <a:t>Propriétés électriques </a:t>
                      </a:r>
                      <a:r>
                        <a:rPr lang="fr-FR" dirty="0"/>
                        <a:t>et thermiques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Isolant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Conducteur dans </a:t>
                      </a:r>
                      <a:r>
                        <a:rPr lang="fr-FR" dirty="0" smtClean="0"/>
                        <a:t>deux </a:t>
                      </a:r>
                      <a:r>
                        <a:rPr lang="fr-FR" dirty="0"/>
                        <a:t>directions de l’espace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78149974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0" y="367862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C</a:t>
            </a:r>
            <a:r>
              <a:rPr lang="fr-FR" sz="4000" b="1" dirty="0" smtClean="0">
                <a:solidFill>
                  <a:srgbClr val="0070C0"/>
                </a:solidFill>
              </a:rPr>
              <a:t>ristaux covalents : Influence de l’agencement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179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Le carbone diamant : un cristal covalent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10242" name="Picture 2" descr="https://upload.wikimedia.org/wikipedia/commons/0/0a/Diamond_structur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7544" y="353943"/>
            <a:ext cx="7897692" cy="592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61313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DF9C-EB3B-4537-B381-FBACE13E961A}" type="slidenum">
              <a:rPr lang="fr-FR" smtClean="0"/>
              <a:pPr/>
              <a:t>19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18160" y="849930"/>
            <a:ext cx="6641462" cy="489207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335628" y="5890218"/>
            <a:ext cx="4945487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Graphite : assemblement de feuilles de </a:t>
            </a:r>
            <a:r>
              <a:rPr lang="fr-FR" dirty="0" err="1" smtClean="0"/>
              <a:t>graphène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3060" y="0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La carbone graphite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365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442648" y="310863"/>
            <a:ext cx="1127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Cristallisation du sulfate de cuivre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4" name="Imag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9634" y="1297371"/>
            <a:ext cx="3369551" cy="4571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745580" y="6082127"/>
            <a:ext cx="4953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u="sng" dirty="0" smtClean="0">
                <a:hlinkClick r:id="rId3"/>
              </a:rPr>
              <a:t>https://www.youtube.com/watch?v=QdwKhbtzsug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98450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74FFE9B4-0DF3-4893-A299-F6DE76ED2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20</a:t>
            </a:fld>
            <a:endParaRPr lang="fr-FR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xmlns="" id="{EF1273CB-A515-411D-9417-9BE0A8E46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82827618"/>
              </p:ext>
            </p:extLst>
          </p:nvPr>
        </p:nvGraphicFramePr>
        <p:xfrm>
          <a:off x="1113183" y="1034975"/>
          <a:ext cx="6297432" cy="54293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9144">
                  <a:extLst>
                    <a:ext uri="{9D8B030D-6E8A-4147-A177-3AD203B41FA5}">
                      <a16:colId xmlns:a16="http://schemas.microsoft.com/office/drawing/2014/main" xmlns="" val="3226003108"/>
                    </a:ext>
                  </a:extLst>
                </a:gridCol>
                <a:gridCol w="2099144">
                  <a:extLst>
                    <a:ext uri="{9D8B030D-6E8A-4147-A177-3AD203B41FA5}">
                      <a16:colId xmlns:a16="http://schemas.microsoft.com/office/drawing/2014/main" xmlns="" val="2406562421"/>
                    </a:ext>
                  </a:extLst>
                </a:gridCol>
                <a:gridCol w="2099144">
                  <a:extLst>
                    <a:ext uri="{9D8B030D-6E8A-4147-A177-3AD203B41FA5}">
                      <a16:colId xmlns:a16="http://schemas.microsoft.com/office/drawing/2014/main" xmlns="" val="3791924202"/>
                    </a:ext>
                  </a:extLst>
                </a:gridCol>
              </a:tblGrid>
              <a:tr h="717083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Cristaux métalliques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Cristaux covalents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8200419"/>
                  </a:ext>
                </a:extLst>
              </a:tr>
              <a:tr h="717083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Nœuds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Cations métalliques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Atomes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05768494"/>
                  </a:ext>
                </a:extLst>
              </a:tr>
              <a:tr h="1331726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Interaction responsable de la cohésion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Délocalisation des électrons de valence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Liaisons covalentes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88610588"/>
                  </a:ext>
                </a:extLst>
              </a:tr>
              <a:tr h="1024404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Localisation des électrons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Délocalisés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Engagés dans les liaisons covalentes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96230226"/>
                  </a:ext>
                </a:extLst>
              </a:tr>
              <a:tr h="1639047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Propriétés macroscopiques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Malléable</a:t>
                      </a:r>
                    </a:p>
                    <a:p>
                      <a:pPr algn="ctr"/>
                      <a:r>
                        <a:rPr lang="fr-FR" dirty="0"/>
                        <a:t>Ductile</a:t>
                      </a:r>
                    </a:p>
                    <a:p>
                      <a:pPr algn="ctr"/>
                      <a:r>
                        <a:rPr lang="fr-FR" dirty="0"/>
                        <a:t>Conducteur électrique et thermique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Dépend du cristal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39641218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265225" y="248886"/>
            <a:ext cx="56083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b="1" dirty="0" smtClean="0">
                <a:solidFill>
                  <a:srgbClr val="0070C0"/>
                </a:solidFill>
              </a:rPr>
              <a:t>Classification des cristaux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xmlns="" val="10508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32793" y="2390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  <a:latin typeface="+mn-lt"/>
              </a:rPr>
              <a:t>Propriétés des cristaux ioniques</a:t>
            </a:r>
            <a:endParaRPr lang="fr-FR" sz="40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3" name="Imag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2123" y="2177861"/>
            <a:ext cx="10033963" cy="3003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74FFE9B4-0DF3-4893-A299-F6DE76ED2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22</a:t>
            </a:fld>
            <a:endParaRPr lang="fr-FR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xmlns="" id="{EF1273CB-A515-411D-9417-9BE0A8E46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82827618"/>
              </p:ext>
            </p:extLst>
          </p:nvPr>
        </p:nvGraphicFramePr>
        <p:xfrm>
          <a:off x="1113183" y="1034975"/>
          <a:ext cx="8396576" cy="54293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9144">
                  <a:extLst>
                    <a:ext uri="{9D8B030D-6E8A-4147-A177-3AD203B41FA5}">
                      <a16:colId xmlns:a16="http://schemas.microsoft.com/office/drawing/2014/main" xmlns="" val="3226003108"/>
                    </a:ext>
                  </a:extLst>
                </a:gridCol>
                <a:gridCol w="2099144">
                  <a:extLst>
                    <a:ext uri="{9D8B030D-6E8A-4147-A177-3AD203B41FA5}">
                      <a16:colId xmlns:a16="http://schemas.microsoft.com/office/drawing/2014/main" xmlns="" val="2406562421"/>
                    </a:ext>
                  </a:extLst>
                </a:gridCol>
                <a:gridCol w="2099144">
                  <a:extLst>
                    <a:ext uri="{9D8B030D-6E8A-4147-A177-3AD203B41FA5}">
                      <a16:colId xmlns:a16="http://schemas.microsoft.com/office/drawing/2014/main" xmlns="" val="3791924202"/>
                    </a:ext>
                  </a:extLst>
                </a:gridCol>
                <a:gridCol w="2099144">
                  <a:extLst>
                    <a:ext uri="{9D8B030D-6E8A-4147-A177-3AD203B41FA5}">
                      <a16:colId xmlns:a16="http://schemas.microsoft.com/office/drawing/2014/main" xmlns="" val="3679596009"/>
                    </a:ext>
                  </a:extLst>
                </a:gridCol>
              </a:tblGrid>
              <a:tr h="717083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Cristaux métalliques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Cristaux covalents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Cristaux ioniques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8200419"/>
                  </a:ext>
                </a:extLst>
              </a:tr>
              <a:tr h="717083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Nœuds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Cations métalliques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Atomes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Cations/Anions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05768494"/>
                  </a:ext>
                </a:extLst>
              </a:tr>
              <a:tr h="1331726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Interaction responsable de la cohésion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Délocalisation des électrons de valence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Liaisons covalentes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Électrostatique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88610588"/>
                  </a:ext>
                </a:extLst>
              </a:tr>
              <a:tr h="1024404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Localisation des électrons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Délocalisés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Engagés dans les liaisons covalentes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Sur les anions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96230226"/>
                  </a:ext>
                </a:extLst>
              </a:tr>
              <a:tr h="1639047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Propriétés macroscopiques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Malléable</a:t>
                      </a:r>
                    </a:p>
                    <a:p>
                      <a:pPr algn="ctr"/>
                      <a:r>
                        <a:rPr lang="fr-FR" dirty="0"/>
                        <a:t>Ductile</a:t>
                      </a:r>
                    </a:p>
                    <a:p>
                      <a:pPr algn="ctr"/>
                      <a:r>
                        <a:rPr lang="fr-FR" dirty="0"/>
                        <a:t>Conducteur électrique et thermique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Dépend du cristal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Isolant électrique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39641218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265225" y="248886"/>
            <a:ext cx="56083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b="1" dirty="0" smtClean="0">
                <a:solidFill>
                  <a:srgbClr val="0070C0"/>
                </a:solidFill>
              </a:rPr>
              <a:t>Classification des cristaux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xmlns="" val="10508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0" y="0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Un cristal moléculaire : la glace I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11266" name="Picture 2" descr="Pourquoi la glace flotte-t-elle au-dessus de l'eau ? – CONGO SAVOI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35763" y="938944"/>
            <a:ext cx="4655436" cy="470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/>
          <p:cNvCxnSpPr/>
          <p:nvPr/>
        </p:nvCxnSpPr>
        <p:spPr>
          <a:xfrm>
            <a:off x="6389076" y="2168769"/>
            <a:ext cx="48962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7139354" y="1984103"/>
            <a:ext cx="296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Liaisons hydrogène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33886" y="2767745"/>
            <a:ext cx="2655562" cy="263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00583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74FFE9B4-0DF3-4893-A299-F6DE76ED2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24</a:t>
            </a:fld>
            <a:endParaRPr lang="fr-FR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xmlns="" id="{EF1273CB-A515-411D-9417-9BE0A8E46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82827618"/>
              </p:ext>
            </p:extLst>
          </p:nvPr>
        </p:nvGraphicFramePr>
        <p:xfrm>
          <a:off x="1113183" y="1034975"/>
          <a:ext cx="10495720" cy="54293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9144">
                  <a:extLst>
                    <a:ext uri="{9D8B030D-6E8A-4147-A177-3AD203B41FA5}">
                      <a16:colId xmlns:a16="http://schemas.microsoft.com/office/drawing/2014/main" xmlns="" val="3226003108"/>
                    </a:ext>
                  </a:extLst>
                </a:gridCol>
                <a:gridCol w="2099144">
                  <a:extLst>
                    <a:ext uri="{9D8B030D-6E8A-4147-A177-3AD203B41FA5}">
                      <a16:colId xmlns:a16="http://schemas.microsoft.com/office/drawing/2014/main" xmlns="" val="2406562421"/>
                    </a:ext>
                  </a:extLst>
                </a:gridCol>
                <a:gridCol w="2099144">
                  <a:extLst>
                    <a:ext uri="{9D8B030D-6E8A-4147-A177-3AD203B41FA5}">
                      <a16:colId xmlns:a16="http://schemas.microsoft.com/office/drawing/2014/main" xmlns="" val="3791924202"/>
                    </a:ext>
                  </a:extLst>
                </a:gridCol>
                <a:gridCol w="2099144">
                  <a:extLst>
                    <a:ext uri="{9D8B030D-6E8A-4147-A177-3AD203B41FA5}">
                      <a16:colId xmlns:a16="http://schemas.microsoft.com/office/drawing/2014/main" xmlns="" val="3679596009"/>
                    </a:ext>
                  </a:extLst>
                </a:gridCol>
                <a:gridCol w="2099144">
                  <a:extLst>
                    <a:ext uri="{9D8B030D-6E8A-4147-A177-3AD203B41FA5}">
                      <a16:colId xmlns:a16="http://schemas.microsoft.com/office/drawing/2014/main" xmlns="" val="3697291654"/>
                    </a:ext>
                  </a:extLst>
                </a:gridCol>
              </a:tblGrid>
              <a:tr h="717083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Cristaux métalliques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Cristaux covalents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Cristaux ioniques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Cristaux moléculaires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8200419"/>
                  </a:ext>
                </a:extLst>
              </a:tr>
              <a:tr h="717083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Nœuds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Cations métalliques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Atomes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Cations/Anions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Molécules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05768494"/>
                  </a:ext>
                </a:extLst>
              </a:tr>
              <a:tr h="1331726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Interaction responsable de la cohésion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Délocalisation des électrons de valence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Liaisons covalentes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Électrostatique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Interactions de van der Waals</a:t>
                      </a:r>
                    </a:p>
                    <a:p>
                      <a:pPr algn="ctr"/>
                      <a:r>
                        <a:rPr lang="fr-FR" dirty="0"/>
                        <a:t>Liaisons hydrogènes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88610588"/>
                  </a:ext>
                </a:extLst>
              </a:tr>
              <a:tr h="1024404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Localisation des électrons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Délocalisés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Engagés dans les liaisons covalentes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Sur les anions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Sur les molécules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96230226"/>
                  </a:ext>
                </a:extLst>
              </a:tr>
              <a:tr h="1639047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Propriétés macroscopiques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Malléable</a:t>
                      </a:r>
                    </a:p>
                    <a:p>
                      <a:pPr algn="ctr"/>
                      <a:r>
                        <a:rPr lang="fr-FR" dirty="0"/>
                        <a:t>Ductile</a:t>
                      </a:r>
                    </a:p>
                    <a:p>
                      <a:pPr algn="ctr"/>
                      <a:r>
                        <a:rPr lang="fr-FR" dirty="0"/>
                        <a:t>Conducteur électrique et thermique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Dépend du cristal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Isolant électrique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Isolant électrique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39641218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265225" y="248886"/>
            <a:ext cx="56083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b="1" dirty="0" smtClean="0">
                <a:solidFill>
                  <a:srgbClr val="0070C0"/>
                </a:solidFill>
              </a:rPr>
              <a:t>Classification des cristaux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xmlns="" val="10508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 cstate="print"/>
          <a:srcRect t="39366"/>
          <a:stretch>
            <a:fillRect/>
          </a:stretch>
        </p:blipFill>
        <p:spPr bwMode="auto">
          <a:xfrm>
            <a:off x="2006949" y="1660634"/>
            <a:ext cx="9114021" cy="3342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oneTexte 2"/>
          <p:cNvSpPr txBox="1"/>
          <p:nvPr/>
        </p:nvSpPr>
        <p:spPr>
          <a:xfrm>
            <a:off x="882869" y="231228"/>
            <a:ext cx="10478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Seuls les cas limites ont été présentés ici…</a:t>
            </a:r>
            <a:endParaRPr lang="fr-FR" sz="40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75282" y="59120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Bruno FOSSET, Jean-Bernard BAUDIN et Frédéric LAHITETE. Chimie tout-en-un </a:t>
            </a:r>
            <a:r>
              <a:rPr lang="fr-FR" i="1" dirty="0" err="1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PCSI.Dunod</a:t>
            </a:r>
            <a:r>
              <a:rPr lang="fr-FR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2016.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7780" y="1427112"/>
            <a:ext cx="7914815" cy="423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Structure </a:t>
            </a:r>
            <a:r>
              <a:rPr lang="fr-FR" sz="4000" b="1" dirty="0" smtClean="0">
                <a:solidFill>
                  <a:srgbClr val="0070C0"/>
                </a:solidFill>
              </a:rPr>
              <a:t>hexagonale </a:t>
            </a:r>
            <a:r>
              <a:rPr lang="fr-FR" sz="4000" b="1" dirty="0" smtClean="0">
                <a:solidFill>
                  <a:srgbClr val="0070C0"/>
                </a:solidFill>
              </a:rPr>
              <a:t>compacte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0302" y="1483336"/>
            <a:ext cx="10350744" cy="417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8476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1141278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Exemple d’empilement non compact : la structure cubique centrée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64205" y="1566496"/>
            <a:ext cx="3830819" cy="472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554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46B1CFF-AAF3-43DD-A3FC-8DCC9B8BA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076" y="1549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>
                <a:solidFill>
                  <a:srgbClr val="0070C0"/>
                </a:solidFill>
                <a:latin typeface="+mn-lt"/>
              </a:rPr>
              <a:t>Variétés allotropiques : le fer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3B6098C8-FC62-4A5A-BA2B-0DA4A241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29</a:t>
            </a:fld>
            <a:endParaRPr lang="fr-FR"/>
          </a:p>
        </p:txBody>
      </p:sp>
      <p:pic>
        <p:nvPicPr>
          <p:cNvPr id="3074" name="Picture 2" descr="IV – Le diagramme de phases Fer- carbone">
            <a:extLst>
              <a:ext uri="{FF2B5EF4-FFF2-40B4-BE49-F238E27FC236}">
                <a16:creationId xmlns:a16="http://schemas.microsoft.com/office/drawing/2014/main" xmlns="" id="{FF3E5C0C-62F4-4A21-9D47-031D518DB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54676" y="1464283"/>
            <a:ext cx="4964414" cy="468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1E25559-911F-4F2C-8FED-FD721D1490DB}"/>
              </a:ext>
            </a:extLst>
          </p:cNvPr>
          <p:cNvSpPr/>
          <p:nvPr/>
        </p:nvSpPr>
        <p:spPr>
          <a:xfrm>
            <a:off x="7672478" y="6128292"/>
            <a:ext cx="404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http://micro.icaunais.free.fr/04_acier.pdf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977195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Réseau et </a:t>
            </a:r>
            <a:r>
              <a:rPr lang="fr-FR" sz="4000" b="1" dirty="0" err="1" smtClean="0">
                <a:solidFill>
                  <a:srgbClr val="0070C0"/>
                </a:solidFill>
              </a:rPr>
              <a:t>noeuds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21560" y="1876425"/>
            <a:ext cx="6048009" cy="41459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ZoneTexte 3"/>
              <p:cNvSpPr txBox="1"/>
              <p:nvPr/>
            </p:nvSpPr>
            <p:spPr>
              <a:xfrm>
                <a:off x="3892062" y="4489938"/>
                <a:ext cx="46574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062" y="4489938"/>
                <a:ext cx="465745" cy="553998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ZoneTexte 10"/>
              <p:cNvSpPr txBox="1"/>
              <p:nvPr/>
            </p:nvSpPr>
            <p:spPr>
              <a:xfrm>
                <a:off x="5364168" y="5855676"/>
                <a:ext cx="362792" cy="635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168" y="5855676"/>
                <a:ext cx="362792" cy="635943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ZoneTexte 11"/>
              <p:cNvSpPr txBox="1"/>
              <p:nvPr/>
            </p:nvSpPr>
            <p:spPr>
              <a:xfrm>
                <a:off x="4698725" y="4734616"/>
                <a:ext cx="33047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725" y="4734616"/>
                <a:ext cx="330475" cy="553998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/>
          <p:cNvSpPr txBox="1"/>
          <p:nvPr/>
        </p:nvSpPr>
        <p:spPr>
          <a:xfrm>
            <a:off x="394537" y="3714955"/>
            <a:ext cx="1863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Réseau cubique</a:t>
            </a:r>
            <a:endParaRPr lang="en-US" sz="3600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778444" y="2432171"/>
            <a:ext cx="322950" cy="72683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2939919" y="2249176"/>
            <a:ext cx="772550" cy="37679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3101394" y="1988887"/>
            <a:ext cx="1256413" cy="1478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1237425" y="1739634"/>
            <a:ext cx="1863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 smtClean="0">
                <a:solidFill>
                  <a:srgbClr val="00B050"/>
                </a:solidFill>
              </a:rPr>
              <a:t>noeuds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82615" y="636521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Bruno FOSSET, Jean-Bernard BAUDIN et Frédéric LAHITETE. Chimie tout-en-un </a:t>
            </a:r>
            <a:r>
              <a:rPr lang="fr-FR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PCSI.Dunod</a:t>
            </a:r>
            <a:r>
              <a:rPr lang="fr-FR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2016.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4217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D7E7751-6CD4-4C1A-A937-118565C4B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5466"/>
            <a:ext cx="7729728" cy="1188720"/>
          </a:xfrm>
        </p:spPr>
        <p:txBody>
          <a:bodyPr/>
          <a:lstStyle/>
          <a:p>
            <a:r>
              <a:rPr lang="fr-FR" dirty="0" smtClean="0"/>
              <a:t>Formalisme</a:t>
            </a:r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CDB00165-F3F3-4CBA-A280-65D3D834DF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33502" y="4166650"/>
            <a:ext cx="6724996" cy="184794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709DD2C5-1DDD-44E1-A26E-C40FB49265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6601" y="1608486"/>
            <a:ext cx="5778797" cy="186064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920B3FF0-4368-4C2A-B2F8-3EA2F25F6873}"/>
              </a:ext>
            </a:extLst>
          </p:cNvPr>
          <p:cNvSpPr txBox="1"/>
          <p:nvPr/>
        </p:nvSpPr>
        <p:spPr>
          <a:xfrm>
            <a:off x="512626" y="6367868"/>
            <a:ext cx="538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Chimie Tout-en-un PCSI Dunod p.651-654 </a:t>
            </a:r>
            <a:r>
              <a:rPr lang="fr-FR" dirty="0" err="1"/>
              <a:t>B.Fosset</a:t>
            </a:r>
            <a:r>
              <a:rPr lang="fr-FR" dirty="0"/>
              <a:t> et 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324381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9516" y="1710836"/>
            <a:ext cx="10645653" cy="3770481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Structure cubique face centrée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6940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upload.wikimedia.org/wikipedia/commons/thumb/5/5c/Sites_interstitiels_cubique_a_faces_centrees.svg/220px-Sites_interstitiels_cubique_a_faces_centrees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24489" y="1453467"/>
            <a:ext cx="4097533" cy="426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0" y="0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Sites tétraédriques et octaédriques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93485" y="2491001"/>
            <a:ext cx="2855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FFBFBF"/>
                </a:solidFill>
              </a:rPr>
              <a:t>Site octaédrique</a:t>
            </a:r>
            <a:endParaRPr lang="en-US" sz="3600" dirty="0">
              <a:solidFill>
                <a:srgbClr val="FFBFBF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722022" y="4518299"/>
            <a:ext cx="2855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F9FFF"/>
                </a:solidFill>
              </a:rPr>
              <a:t>Site tétraédrique</a:t>
            </a:r>
            <a:endParaRPr lang="en-US" sz="3600" dirty="0">
              <a:solidFill>
                <a:srgbClr val="9F9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8555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013" y="1579563"/>
            <a:ext cx="10923588" cy="3987548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0" y="0"/>
            <a:ext cx="1141278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Evolution de la structure avec le rapport des rayons des ions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391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Illustration du concept de maille (2D)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1028" name="Picture 4" descr="A4 Maths Paper 10mm Dot Lattice (Square) - Clyde Paper and Pri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31810" y="1181345"/>
            <a:ext cx="4747358" cy="474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535214" y="3139525"/>
            <a:ext cx="3567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Deux exemples de mailles pour un réseau carré</a:t>
            </a:r>
            <a:endParaRPr lang="en-US" sz="2400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5205046" y="3024554"/>
            <a:ext cx="10785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rot="16200000">
            <a:off x="4665785" y="2485292"/>
            <a:ext cx="10785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6271841" y="5158154"/>
            <a:ext cx="107852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6271842" y="4103078"/>
            <a:ext cx="1078524" cy="105507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5205045" y="1946030"/>
            <a:ext cx="1078523" cy="0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rot="5400000">
            <a:off x="5732582" y="2497017"/>
            <a:ext cx="1078523" cy="0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7350364" y="4103078"/>
            <a:ext cx="1078523" cy="0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7350364" y="4103077"/>
            <a:ext cx="1078523" cy="1055077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020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Réseau + motif = cristal</a:t>
            </a:r>
            <a:endParaRPr lang="en-US" sz="4000" b="1" dirty="0">
              <a:solidFill>
                <a:srgbClr val="0070C0"/>
              </a:solidFill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3657600" y="1946031"/>
            <a:ext cx="512298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3657600" y="3024554"/>
            <a:ext cx="512298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3657600" y="4091354"/>
            <a:ext cx="512298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657600" y="5169877"/>
            <a:ext cx="512298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8393724" y="1676400"/>
            <a:ext cx="0" cy="38217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7338647" y="1676400"/>
            <a:ext cx="0" cy="38217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260124" y="1676400"/>
            <a:ext cx="0" cy="38217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5205047" y="1676400"/>
            <a:ext cx="0" cy="38217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4103078" y="1676400"/>
            <a:ext cx="0" cy="38217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4794741" y="1286753"/>
            <a:ext cx="1863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Motif</a:t>
            </a:r>
            <a:endParaRPr lang="en-US" sz="3600" dirty="0"/>
          </a:p>
        </p:txBody>
      </p:sp>
      <p:grpSp>
        <p:nvGrpSpPr>
          <p:cNvPr id="47" name="Groupe 46"/>
          <p:cNvGrpSpPr/>
          <p:nvPr/>
        </p:nvGrpSpPr>
        <p:grpSpPr>
          <a:xfrm>
            <a:off x="3962401" y="2127738"/>
            <a:ext cx="832340" cy="1037492"/>
            <a:chOff x="3962401" y="2127738"/>
            <a:chExt cx="832340" cy="1037492"/>
          </a:xfrm>
        </p:grpSpPr>
        <p:sp>
          <p:nvSpPr>
            <p:cNvPr id="41" name="Ellipse 40"/>
            <p:cNvSpPr/>
            <p:nvPr/>
          </p:nvSpPr>
          <p:spPr>
            <a:xfrm>
              <a:off x="3962401" y="2883877"/>
              <a:ext cx="281353" cy="28135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Ellipse 41"/>
            <p:cNvSpPr/>
            <p:nvPr/>
          </p:nvSpPr>
          <p:spPr>
            <a:xfrm>
              <a:off x="4360987" y="2127738"/>
              <a:ext cx="433754" cy="43375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e 47"/>
          <p:cNvGrpSpPr/>
          <p:nvPr/>
        </p:nvGrpSpPr>
        <p:grpSpPr>
          <a:xfrm>
            <a:off x="5052649" y="2127738"/>
            <a:ext cx="832340" cy="1037492"/>
            <a:chOff x="3962401" y="2127738"/>
            <a:chExt cx="832340" cy="1037492"/>
          </a:xfrm>
        </p:grpSpPr>
        <p:sp>
          <p:nvSpPr>
            <p:cNvPr id="49" name="Ellipse 48"/>
            <p:cNvSpPr/>
            <p:nvPr/>
          </p:nvSpPr>
          <p:spPr>
            <a:xfrm>
              <a:off x="3962401" y="2883877"/>
              <a:ext cx="281353" cy="28135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Ellipse 49"/>
            <p:cNvSpPr/>
            <p:nvPr/>
          </p:nvSpPr>
          <p:spPr>
            <a:xfrm>
              <a:off x="4360987" y="2127738"/>
              <a:ext cx="433754" cy="43375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6119447" y="2127738"/>
            <a:ext cx="832340" cy="1037492"/>
            <a:chOff x="3962401" y="2127738"/>
            <a:chExt cx="832340" cy="1037492"/>
          </a:xfrm>
        </p:grpSpPr>
        <p:sp>
          <p:nvSpPr>
            <p:cNvPr id="52" name="Ellipse 51"/>
            <p:cNvSpPr/>
            <p:nvPr/>
          </p:nvSpPr>
          <p:spPr>
            <a:xfrm>
              <a:off x="3962401" y="2883877"/>
              <a:ext cx="281353" cy="28135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Ellipse 52"/>
            <p:cNvSpPr/>
            <p:nvPr/>
          </p:nvSpPr>
          <p:spPr>
            <a:xfrm>
              <a:off x="4360987" y="2127738"/>
              <a:ext cx="433754" cy="43375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e 53"/>
          <p:cNvGrpSpPr/>
          <p:nvPr/>
        </p:nvGrpSpPr>
        <p:grpSpPr>
          <a:xfrm>
            <a:off x="7209695" y="2127738"/>
            <a:ext cx="832340" cy="1037492"/>
            <a:chOff x="3962401" y="2127738"/>
            <a:chExt cx="832340" cy="1037492"/>
          </a:xfrm>
        </p:grpSpPr>
        <p:sp>
          <p:nvSpPr>
            <p:cNvPr id="55" name="Ellipse 54"/>
            <p:cNvSpPr/>
            <p:nvPr/>
          </p:nvSpPr>
          <p:spPr>
            <a:xfrm>
              <a:off x="3962401" y="2883877"/>
              <a:ext cx="281353" cy="28135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Ellipse 55"/>
            <p:cNvSpPr/>
            <p:nvPr/>
          </p:nvSpPr>
          <p:spPr>
            <a:xfrm>
              <a:off x="4360987" y="2127738"/>
              <a:ext cx="433754" cy="43375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e 56"/>
          <p:cNvGrpSpPr/>
          <p:nvPr/>
        </p:nvGrpSpPr>
        <p:grpSpPr>
          <a:xfrm>
            <a:off x="3950679" y="3196445"/>
            <a:ext cx="832340" cy="1037492"/>
            <a:chOff x="3962401" y="2127738"/>
            <a:chExt cx="832340" cy="1037492"/>
          </a:xfrm>
        </p:grpSpPr>
        <p:sp>
          <p:nvSpPr>
            <p:cNvPr id="58" name="Ellipse 57"/>
            <p:cNvSpPr/>
            <p:nvPr/>
          </p:nvSpPr>
          <p:spPr>
            <a:xfrm>
              <a:off x="3962401" y="2883877"/>
              <a:ext cx="281353" cy="28135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Ellipse 58"/>
            <p:cNvSpPr/>
            <p:nvPr/>
          </p:nvSpPr>
          <p:spPr>
            <a:xfrm>
              <a:off x="4360987" y="2127738"/>
              <a:ext cx="433754" cy="43375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e 59"/>
          <p:cNvGrpSpPr/>
          <p:nvPr/>
        </p:nvGrpSpPr>
        <p:grpSpPr>
          <a:xfrm>
            <a:off x="5052649" y="3196445"/>
            <a:ext cx="832340" cy="1037492"/>
            <a:chOff x="3962401" y="2127738"/>
            <a:chExt cx="832340" cy="1037492"/>
          </a:xfrm>
        </p:grpSpPr>
        <p:sp>
          <p:nvSpPr>
            <p:cNvPr id="61" name="Ellipse 60"/>
            <p:cNvSpPr/>
            <p:nvPr/>
          </p:nvSpPr>
          <p:spPr>
            <a:xfrm>
              <a:off x="3962401" y="2883877"/>
              <a:ext cx="281353" cy="28135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llipse 61"/>
            <p:cNvSpPr/>
            <p:nvPr/>
          </p:nvSpPr>
          <p:spPr>
            <a:xfrm>
              <a:off x="4360987" y="2127738"/>
              <a:ext cx="433754" cy="43375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e 62"/>
          <p:cNvGrpSpPr/>
          <p:nvPr/>
        </p:nvGrpSpPr>
        <p:grpSpPr>
          <a:xfrm>
            <a:off x="6119449" y="3206260"/>
            <a:ext cx="832340" cy="1037492"/>
            <a:chOff x="3962401" y="2127738"/>
            <a:chExt cx="832340" cy="1037492"/>
          </a:xfrm>
        </p:grpSpPr>
        <p:sp>
          <p:nvSpPr>
            <p:cNvPr id="64" name="Ellipse 63"/>
            <p:cNvSpPr/>
            <p:nvPr/>
          </p:nvSpPr>
          <p:spPr>
            <a:xfrm>
              <a:off x="3962401" y="2883877"/>
              <a:ext cx="281353" cy="28135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Ellipse 64"/>
            <p:cNvSpPr/>
            <p:nvPr/>
          </p:nvSpPr>
          <p:spPr>
            <a:xfrm>
              <a:off x="4360987" y="2127738"/>
              <a:ext cx="433754" cy="43375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e 65"/>
          <p:cNvGrpSpPr/>
          <p:nvPr/>
        </p:nvGrpSpPr>
        <p:grpSpPr>
          <a:xfrm>
            <a:off x="7209695" y="3206260"/>
            <a:ext cx="832340" cy="1037492"/>
            <a:chOff x="3962401" y="2127738"/>
            <a:chExt cx="832340" cy="1037492"/>
          </a:xfrm>
        </p:grpSpPr>
        <p:sp>
          <p:nvSpPr>
            <p:cNvPr id="67" name="Ellipse 66"/>
            <p:cNvSpPr/>
            <p:nvPr/>
          </p:nvSpPr>
          <p:spPr>
            <a:xfrm>
              <a:off x="3962401" y="2883877"/>
              <a:ext cx="281353" cy="28135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Ellipse 67"/>
            <p:cNvSpPr/>
            <p:nvPr/>
          </p:nvSpPr>
          <p:spPr>
            <a:xfrm>
              <a:off x="4360987" y="2127738"/>
              <a:ext cx="433754" cy="43375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e 68"/>
          <p:cNvGrpSpPr/>
          <p:nvPr/>
        </p:nvGrpSpPr>
        <p:grpSpPr>
          <a:xfrm>
            <a:off x="3962401" y="4286690"/>
            <a:ext cx="832340" cy="1037492"/>
            <a:chOff x="3962401" y="2127738"/>
            <a:chExt cx="832340" cy="1037492"/>
          </a:xfrm>
        </p:grpSpPr>
        <p:sp>
          <p:nvSpPr>
            <p:cNvPr id="70" name="Ellipse 69"/>
            <p:cNvSpPr/>
            <p:nvPr/>
          </p:nvSpPr>
          <p:spPr>
            <a:xfrm>
              <a:off x="3962401" y="2883877"/>
              <a:ext cx="281353" cy="28135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Ellipse 70"/>
            <p:cNvSpPr/>
            <p:nvPr/>
          </p:nvSpPr>
          <p:spPr>
            <a:xfrm>
              <a:off x="4360987" y="2127738"/>
              <a:ext cx="433754" cy="43375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e 71"/>
          <p:cNvGrpSpPr/>
          <p:nvPr/>
        </p:nvGrpSpPr>
        <p:grpSpPr>
          <a:xfrm>
            <a:off x="5052649" y="4286690"/>
            <a:ext cx="832340" cy="1037492"/>
            <a:chOff x="3962401" y="2127738"/>
            <a:chExt cx="832340" cy="1037492"/>
          </a:xfrm>
        </p:grpSpPr>
        <p:sp>
          <p:nvSpPr>
            <p:cNvPr id="73" name="Ellipse 72"/>
            <p:cNvSpPr/>
            <p:nvPr/>
          </p:nvSpPr>
          <p:spPr>
            <a:xfrm>
              <a:off x="3962401" y="2883877"/>
              <a:ext cx="281353" cy="28135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Ellipse 73"/>
            <p:cNvSpPr/>
            <p:nvPr/>
          </p:nvSpPr>
          <p:spPr>
            <a:xfrm>
              <a:off x="4360987" y="2127738"/>
              <a:ext cx="433754" cy="43375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e 74"/>
          <p:cNvGrpSpPr/>
          <p:nvPr/>
        </p:nvGrpSpPr>
        <p:grpSpPr>
          <a:xfrm>
            <a:off x="6119449" y="4286690"/>
            <a:ext cx="832340" cy="1037492"/>
            <a:chOff x="3962401" y="2127738"/>
            <a:chExt cx="832340" cy="1037492"/>
          </a:xfrm>
        </p:grpSpPr>
        <p:sp>
          <p:nvSpPr>
            <p:cNvPr id="76" name="Ellipse 75"/>
            <p:cNvSpPr/>
            <p:nvPr/>
          </p:nvSpPr>
          <p:spPr>
            <a:xfrm>
              <a:off x="3962401" y="2883877"/>
              <a:ext cx="281353" cy="28135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/>
            <p:cNvSpPr/>
            <p:nvPr/>
          </p:nvSpPr>
          <p:spPr>
            <a:xfrm>
              <a:off x="4360987" y="2127738"/>
              <a:ext cx="433754" cy="43375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e 77"/>
          <p:cNvGrpSpPr/>
          <p:nvPr/>
        </p:nvGrpSpPr>
        <p:grpSpPr>
          <a:xfrm>
            <a:off x="7209695" y="4305297"/>
            <a:ext cx="832340" cy="1037492"/>
            <a:chOff x="3962401" y="2127738"/>
            <a:chExt cx="832340" cy="1037492"/>
          </a:xfrm>
        </p:grpSpPr>
        <p:sp>
          <p:nvSpPr>
            <p:cNvPr id="79" name="Ellipse 78"/>
            <p:cNvSpPr/>
            <p:nvPr/>
          </p:nvSpPr>
          <p:spPr>
            <a:xfrm>
              <a:off x="3962401" y="2883877"/>
              <a:ext cx="281353" cy="28135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Ellipse 79"/>
            <p:cNvSpPr/>
            <p:nvPr/>
          </p:nvSpPr>
          <p:spPr>
            <a:xfrm>
              <a:off x="4360987" y="2127738"/>
              <a:ext cx="433754" cy="43375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Ellipse 80"/>
          <p:cNvSpPr/>
          <p:nvPr/>
        </p:nvSpPr>
        <p:spPr>
          <a:xfrm rot="18317541">
            <a:off x="4659921" y="2248794"/>
            <a:ext cx="1582616" cy="7326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ZoneTexte 81"/>
          <p:cNvSpPr txBox="1"/>
          <p:nvPr/>
        </p:nvSpPr>
        <p:spPr>
          <a:xfrm>
            <a:off x="908541" y="3036277"/>
            <a:ext cx="1863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B050"/>
                </a:solidFill>
              </a:rPr>
              <a:t>Réseau carré</a:t>
            </a:r>
            <a:endParaRPr lang="en-US" sz="3600" dirty="0">
              <a:solidFill>
                <a:srgbClr val="00B050"/>
              </a:solidFill>
            </a:endParaRPr>
          </a:p>
        </p:txBody>
      </p:sp>
      <p:cxnSp>
        <p:nvCxnSpPr>
          <p:cNvPr id="83" name="Connecteur droit avec flèche 82"/>
          <p:cNvCxnSpPr/>
          <p:nvPr/>
        </p:nvCxnSpPr>
        <p:spPr>
          <a:xfrm>
            <a:off x="4103078" y="3024554"/>
            <a:ext cx="107852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rot="16200000">
            <a:off x="3563817" y="2485292"/>
            <a:ext cx="107852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28939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99427FB-4ED4-4568-B4C5-54172234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b="1" dirty="0">
                <a:solidFill>
                  <a:srgbClr val="0070C0"/>
                </a:solidFill>
                <a:latin typeface="+mn-lt"/>
              </a:rPr>
              <a:t>Choix du motif : le cas du graphène</a:t>
            </a:r>
          </a:p>
        </p:txBody>
      </p:sp>
      <p:pic>
        <p:nvPicPr>
          <p:cNvPr id="2050" name="Picture 2" descr="Graphène — Wikipédia">
            <a:extLst>
              <a:ext uri="{FF2B5EF4-FFF2-40B4-BE49-F238E27FC236}">
                <a16:creationId xmlns:a16="http://schemas.microsoft.com/office/drawing/2014/main" xmlns="" id="{9CDA4333-E52C-4B4E-89DB-7475905B7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3325" y="2036912"/>
            <a:ext cx="4464050" cy="342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03339FF-D16F-4441-BA46-26A483352BD5}"/>
              </a:ext>
            </a:extLst>
          </p:cNvPr>
          <p:cNvSpPr/>
          <p:nvPr/>
        </p:nvSpPr>
        <p:spPr>
          <a:xfrm>
            <a:off x="823061" y="5581408"/>
            <a:ext cx="4544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https://fr.wikipedia.org/wiki/Graph%C3%A8ne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AA4A399-AF8B-4E91-B7B7-1DDB8FB76C2E}"/>
              </a:ext>
            </a:extLst>
          </p:cNvPr>
          <p:cNvSpPr/>
          <p:nvPr/>
        </p:nvSpPr>
        <p:spPr>
          <a:xfrm>
            <a:off x="8145517" y="5456026"/>
            <a:ext cx="21546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hlinkClick r:id="rId4"/>
              </a:rPr>
              <a:t>https://www.researchgate.net</a:t>
            </a:r>
            <a:r>
              <a:rPr lang="fr-FR" sz="1200" dirty="0" smtClean="0">
                <a:hlinkClick r:id="rId4"/>
              </a:rPr>
              <a:t>/</a:t>
            </a:r>
            <a:endParaRPr lang="fr-FR" sz="1200" dirty="0"/>
          </a:p>
        </p:txBody>
      </p:sp>
      <p:pic>
        <p:nvPicPr>
          <p:cNvPr id="7" name="Image 6" descr="1-Le réseau direct (à gauche) et le réseau réciproque (à droite ...">
            <a:extLst>
              <a:ext uri="{FF2B5EF4-FFF2-40B4-BE49-F238E27FC236}">
                <a16:creationId xmlns:a16="http://schemas.microsoft.com/office/drawing/2014/main" xmlns="" id="{0A21FED9-03CE-4235-8149-AB3833D0A200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579" r="43768"/>
          <a:stretch/>
        </p:blipFill>
        <p:spPr bwMode="auto">
          <a:xfrm>
            <a:off x="6470139" y="2294857"/>
            <a:ext cx="4742344" cy="291371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373019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43162" y="1013679"/>
            <a:ext cx="7040807" cy="526224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Empilements compacts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12395" y="6271313"/>
            <a:ext cx="1225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Wikiversité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759895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0539" y="2258301"/>
            <a:ext cx="8798637" cy="303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oneTexte 2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Population d’une maille CFC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546427" y="5623035"/>
            <a:ext cx="372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rgbClr val="0070C0"/>
                </a:solidFill>
              </a:rPr>
              <a:t>Chimie PCSI – Schott et al – </a:t>
            </a:r>
            <a:r>
              <a:rPr lang="fr-FR" i="1" dirty="0" err="1" smtClean="0">
                <a:solidFill>
                  <a:srgbClr val="0070C0"/>
                </a:solidFill>
              </a:rPr>
              <a:t>Deboeck</a:t>
            </a:r>
            <a:endParaRPr lang="fr-FR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Coordinence d’une maille CFC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4184" y="1641585"/>
            <a:ext cx="730567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7525407" y="5633545"/>
            <a:ext cx="372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rgbClr val="0070C0"/>
                </a:solidFill>
              </a:rPr>
              <a:t>Chimie PCSI – Schott et al – </a:t>
            </a:r>
            <a:r>
              <a:rPr lang="fr-FR" i="1" dirty="0" err="1" smtClean="0">
                <a:solidFill>
                  <a:srgbClr val="0070C0"/>
                </a:solidFill>
              </a:rPr>
              <a:t>Deboeck</a:t>
            </a:r>
            <a:endParaRPr lang="fr-FR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8697</TotalTime>
  <Words>540</Words>
  <Application>Microsoft Office PowerPoint</Application>
  <PresentationFormat>Personnalisé</PresentationFormat>
  <Paragraphs>167</Paragraphs>
  <Slides>33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4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Choix du motif : le cas du graphène</vt:lpstr>
      <vt:lpstr>Diapositive 7</vt:lpstr>
      <vt:lpstr>Diapositive 8</vt:lpstr>
      <vt:lpstr>Diapositive 9</vt:lpstr>
      <vt:lpstr>Diapositive 10</vt:lpstr>
      <vt:lpstr>Diapositive 11</vt:lpstr>
      <vt:lpstr>Sites interstitiels tétraédriques</vt:lpstr>
      <vt:lpstr>Sites interstitiels tétraédriques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Propriétés des cristaux ioniques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Variétés allotropiques : le fer</vt:lpstr>
      <vt:lpstr>Formalisme</vt:lpstr>
      <vt:lpstr>Diapositive 31</vt:lpstr>
      <vt:lpstr>Diapositive 32</vt:lpstr>
      <vt:lpstr>Diapositive 33</vt:lpstr>
    </vt:vector>
  </TitlesOfParts>
  <Company>L'Oréal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RAMKURRUN Pooja</dc:creator>
  <cp:lastModifiedBy>Julie Corjon</cp:lastModifiedBy>
  <cp:revision>176</cp:revision>
  <dcterms:created xsi:type="dcterms:W3CDTF">2020-03-23T08:37:13Z</dcterms:created>
  <dcterms:modified xsi:type="dcterms:W3CDTF">2020-06-16T15:13:51Z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3b7177-c66c-4b22-a350-7ee86f9a1e74_Enabled">
    <vt:lpwstr>True</vt:lpwstr>
  </property>
  <property fmtid="{D5CDD505-2E9C-101B-9397-08002B2CF9AE}" pid="3" name="MSIP_Label_f43b7177-c66c-4b22-a350-7ee86f9a1e74_SiteId">
    <vt:lpwstr>e4e1abd9-eac7-4a71-ab52-da5c998aa7ba</vt:lpwstr>
  </property>
  <property fmtid="{D5CDD505-2E9C-101B-9397-08002B2CF9AE}" pid="4" name="MSIP_Label_f43b7177-c66c-4b22-a350-7ee86f9a1e74_Owner">
    <vt:lpwstr>Pooja.RAMKURRUN@loreal.com</vt:lpwstr>
  </property>
  <property fmtid="{D5CDD505-2E9C-101B-9397-08002B2CF9AE}" pid="5" name="MSIP_Label_f43b7177-c66c-4b22-a350-7ee86f9a1e74_SetDate">
    <vt:lpwstr>2020-03-23T08:53:40.4834526Z</vt:lpwstr>
  </property>
  <property fmtid="{D5CDD505-2E9C-101B-9397-08002B2CF9AE}" pid="6" name="MSIP_Label_f43b7177-c66c-4b22-a350-7ee86f9a1e74_Name">
    <vt:lpwstr>C1 - Internal use</vt:lpwstr>
  </property>
  <property fmtid="{D5CDD505-2E9C-101B-9397-08002B2CF9AE}" pid="7" name="MSIP_Label_f43b7177-c66c-4b22-a350-7ee86f9a1e74_Application">
    <vt:lpwstr>Microsoft Azure Information Protection</vt:lpwstr>
  </property>
  <property fmtid="{D5CDD505-2E9C-101B-9397-08002B2CF9AE}" pid="8" name="MSIP_Label_f43b7177-c66c-4b22-a350-7ee86f9a1e74_ActionId">
    <vt:lpwstr>daa1b834-7206-4930-bada-60dce37db51a</vt:lpwstr>
  </property>
  <property fmtid="{D5CDD505-2E9C-101B-9397-08002B2CF9AE}" pid="9" name="MSIP_Label_f43b7177-c66c-4b22-a350-7ee86f9a1e74_Extended_MSFT_Method">
    <vt:lpwstr>Automatic</vt:lpwstr>
  </property>
  <property fmtid="{D5CDD505-2E9C-101B-9397-08002B2CF9AE}" pid="10" name="Sensitivity">
    <vt:lpwstr>C1 - Internal use</vt:lpwstr>
  </property>
</Properties>
</file>