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5" r:id="rId6"/>
    <p:sldId id="267" r:id="rId7"/>
    <p:sldId id="268" r:id="rId8"/>
    <p:sldId id="261" r:id="rId9"/>
    <p:sldId id="270" r:id="rId10"/>
    <p:sldId id="266" r:id="rId11"/>
    <p:sldId id="264" r:id="rId12"/>
    <p:sldId id="269" r:id="rId13"/>
    <p:sldId id="262" r:id="rId14"/>
    <p:sldId id="263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FFA"/>
    <a:srgbClr val="E0EDE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8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-78" y="-81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93F02-9EC0-45FF-8720-A00CA3700D33}" type="datetimeFigureOut">
              <a:rPr lang="fr-FR" smtClean="0"/>
              <a:pPr/>
              <a:t>20/06/2020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8B3DA-5DB6-429A-94DB-B1798B29A80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9697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1FDA-3969-490E-BF81-06295E935B8F}" type="datetime1">
              <a:rPr lang="fr-FR" smtClean="0"/>
              <a:pPr/>
              <a:t>20/06/2020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2051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A156-582D-4958-8072-1685BCA8EEBC}" type="datetime1">
              <a:rPr lang="fr-FR" smtClean="0"/>
              <a:pPr/>
              <a:t>20/06/2020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5969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A104-6E57-4772-BA75-83E5B127BC1F}" type="datetime1">
              <a:rPr lang="fr-FR" smtClean="0"/>
              <a:pPr/>
              <a:t>20/06/2020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2265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0332-44F1-492E-A887-48A4E961A4EF}" type="datetime1">
              <a:rPr lang="fr-FR" smtClean="0"/>
              <a:pPr/>
              <a:t>20/06/2020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4754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ED34-08D8-4B3E-ABA0-12CFDA389551}" type="datetime1">
              <a:rPr lang="fr-FR" smtClean="0"/>
              <a:pPr/>
              <a:t>20/06/2020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1146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5222-4535-4B81-836F-A461C7C0DF28}" type="datetime1">
              <a:rPr lang="fr-FR" smtClean="0"/>
              <a:pPr/>
              <a:t>20/06/2020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2456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9F90-1F65-4ED1-ABB4-432EFF96D60E}" type="datetime1">
              <a:rPr lang="fr-FR" smtClean="0"/>
              <a:pPr/>
              <a:t>20/06/2020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0515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148A-83D8-4982-A416-989443033FB2}" type="datetime1">
              <a:rPr lang="fr-FR" smtClean="0"/>
              <a:pPr/>
              <a:t>20/06/2020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3591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DCEC-2A12-45A2-8BED-BC5803AD66DC}" type="datetime1">
              <a:rPr lang="fr-FR" smtClean="0"/>
              <a:pPr/>
              <a:t>20/06/2020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7659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4F31CA-F57B-40F5-9D8C-AB005ACC23B3}" type="datetime1">
              <a:rPr lang="fr-FR" smtClean="0"/>
              <a:pPr/>
              <a:t>20/06/2020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9124A2-E1D7-417D-88BC-63EA5DA45BC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296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46C0-E1BD-4C05-96EF-597158FBC288}" type="datetime1">
              <a:rPr lang="fr-FR" smtClean="0"/>
              <a:pPr/>
              <a:t>20/06/2020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6197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C9061B-CFB6-4E4C-A4EC-F6CFC18B0AF3}" type="datetime1">
              <a:rPr lang="fr-FR" smtClean="0"/>
              <a:pPr/>
              <a:t>20/06/2020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9124A2-E1D7-417D-88BC-63EA5DA45BC4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920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fr.wikiversity.org/wiki/Thermodynamique_des_m%C3%A9langes/Diagrammes_binaire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thesis.inp-toulouse.fr/archive/00000323/01/valdes.pdf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Diagramme_de_phas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4CF25D0-1DF7-4352-BC93-49C8418F5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538129" cy="3566160"/>
          </a:xfrm>
        </p:spPr>
        <p:txBody>
          <a:bodyPr>
            <a:normAutofit/>
          </a:bodyPr>
          <a:lstStyle/>
          <a:p>
            <a:r>
              <a:rPr lang="fr-FR" sz="5400" dirty="0"/>
              <a:t>Corps purs et mélanges binaires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720C0F4B-E921-458D-822C-99A41A8C3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i="1" cap="none" spc="0" dirty="0"/>
              <a:t>Agrégation 2020</a:t>
            </a:r>
          </a:p>
          <a:p>
            <a:r>
              <a:rPr lang="fr-FR" cap="none" spc="0" dirty="0"/>
              <a:t>Rémy BONNEMORT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6389C604-85ED-4C1E-A449-7DB05F16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58581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987552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Diagramme binaire Pb-Sn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>
          <a:xfrm>
            <a:off x="9765102" y="6367157"/>
            <a:ext cx="2199736" cy="26655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de public.iutenligne.net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8833" y="1468827"/>
            <a:ext cx="6823854" cy="477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36659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6EE22C7-10AE-4AA6-88E9-E7AA4F9D9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théorème </a:t>
            </a:r>
            <a:br>
              <a:rPr lang="fr-FR" dirty="0"/>
            </a:br>
            <a:r>
              <a:rPr lang="fr-FR" dirty="0"/>
              <a:t>des moments chimiques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1F9345AA-D18E-4C71-A8E2-BCD9DF30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11</a:t>
            </a:fld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CCD13A4E-6122-4D6E-BDA8-43A339B54112}"/>
                  </a:ext>
                </a:extLst>
              </p:cNvPr>
              <p:cNvSpPr txBox="1"/>
              <p:nvPr/>
            </p:nvSpPr>
            <p:spPr>
              <a:xfrm>
                <a:off x="9794970" y="2279156"/>
                <a:ext cx="10494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𝑏𝑎𝑟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CD13A4E-6122-4D6E-BDA8-43A339B54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970" y="2279156"/>
                <a:ext cx="1049454" cy="276999"/>
              </a:xfrm>
              <a:prstGeom prst="rect">
                <a:avLst/>
              </a:prstGeom>
              <a:blipFill>
                <a:blip r:embed="rId2" cstate="print"/>
                <a:stretch>
                  <a:fillRect l="-5233" r="-4651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hermodynamique des mélanges/Diagrammes binaires — Wikiversité">
            <a:extLst>
              <a:ext uri="{FF2B5EF4-FFF2-40B4-BE49-F238E27FC236}">
                <a16:creationId xmlns:a16="http://schemas.microsoft.com/office/drawing/2014/main" xmlns="" id="{7CEAE907-00C6-4994-A3E0-19B62693B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70366" y="1985175"/>
            <a:ext cx="4512227" cy="368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9300F2E-1EB7-45CF-8A61-1F361698BB36}"/>
              </a:ext>
            </a:extLst>
          </p:cNvPr>
          <p:cNvSpPr/>
          <p:nvPr/>
        </p:nvSpPr>
        <p:spPr>
          <a:xfrm>
            <a:off x="3180522" y="6031332"/>
            <a:ext cx="9011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https://fr.wikiversity.org/wiki/Thermodynamique_des_m%C3%A9langes/Diagrammes_binaires</a:t>
            </a:r>
            <a:endParaRPr lang="fr-FR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xmlns="" id="{8397E591-AB7A-4283-B86D-3748714E5688}"/>
              </a:ext>
            </a:extLst>
          </p:cNvPr>
          <p:cNvCxnSpPr>
            <a:cxnSpLocks/>
          </p:cNvCxnSpPr>
          <p:nvPr/>
        </p:nvCxnSpPr>
        <p:spPr>
          <a:xfrm>
            <a:off x="4134678" y="3617843"/>
            <a:ext cx="237213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xmlns="" id="{D352B668-E8EA-42E8-8FA2-EB16B0F16BAC}"/>
              </a:ext>
            </a:extLst>
          </p:cNvPr>
          <p:cNvCxnSpPr/>
          <p:nvPr/>
        </p:nvCxnSpPr>
        <p:spPr>
          <a:xfrm>
            <a:off x="6506817" y="3617843"/>
            <a:ext cx="0" cy="17757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6400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1397" y="253352"/>
            <a:ext cx="9842269" cy="1450757"/>
          </a:xfrm>
        </p:spPr>
        <p:txBody>
          <a:bodyPr/>
          <a:lstStyle/>
          <a:p>
            <a:r>
              <a:rPr lang="fr-FR" dirty="0" smtClean="0"/>
              <a:t>Tracé du diagramme et courbes d’analyse thermique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4" name="Imag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4332" y="1880337"/>
            <a:ext cx="10095822" cy="4320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CE1A1D2-AF98-4C6D-9648-57471645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binaire </a:t>
            </a:r>
            <a:r>
              <a:rPr lang="fr-FR" dirty="0" err="1"/>
              <a:t>NaCl</a:t>
            </a:r>
            <a:r>
              <a:rPr lang="fr-FR" dirty="0"/>
              <a:t>/H</a:t>
            </a:r>
            <a:r>
              <a:rPr lang="fr-FR" baseline="-25000" dirty="0"/>
              <a:t>2</a:t>
            </a:r>
            <a:r>
              <a:rPr lang="fr-FR" dirty="0"/>
              <a:t>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9675A0BC-7A8F-4E8F-8577-1A2D3AFD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13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C747CABD-CB81-4CEA-A728-D88E175939B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13749" y="2137326"/>
            <a:ext cx="4964502" cy="37996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2380BCF-2235-4C07-95A0-761BE0F13D3F}"/>
              </a:ext>
            </a:extLst>
          </p:cNvPr>
          <p:cNvSpPr/>
          <p:nvPr/>
        </p:nvSpPr>
        <p:spPr>
          <a:xfrm>
            <a:off x="2676940" y="5967607"/>
            <a:ext cx="9515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Bruno FOSSET, Jean-Bernard BAUDIN et Frédéric LAHITETE. Chimie tout-en-un PC-PC*. Dunod, 2014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91A827AA-FC3F-4B0E-99B2-2F9E9AD1411E}"/>
              </a:ext>
            </a:extLst>
          </p:cNvPr>
          <p:cNvSpPr txBox="1"/>
          <p:nvPr/>
        </p:nvSpPr>
        <p:spPr>
          <a:xfrm>
            <a:off x="5049647" y="1876135"/>
            <a:ext cx="2153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Pression de tracé inconnue</a:t>
            </a:r>
          </a:p>
        </p:txBody>
      </p:sp>
    </p:spTree>
    <p:extLst>
      <p:ext uri="{BB962C8B-B14F-4D97-AF65-F5344CB8AC3E}">
        <p14:creationId xmlns:p14="http://schemas.microsoft.com/office/powerpoint/2010/main" xmlns="" val="56061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498D76A-7283-471C-AD05-132D343FF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99506"/>
            <a:ext cx="10058400" cy="1051746"/>
          </a:xfrm>
        </p:spPr>
        <p:txBody>
          <a:bodyPr/>
          <a:lstStyle/>
          <a:p>
            <a:r>
              <a:rPr lang="fr-FR" dirty="0"/>
              <a:t>Composé défini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0620A654-5C75-4C65-AFA7-A7F3AA8A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14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FA68C389-824E-401F-9AE8-C5E289BE17D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0967" y="1142754"/>
            <a:ext cx="5040528" cy="48081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DAC031C-93A7-497D-AB19-E60BB2968D60}"/>
              </a:ext>
            </a:extLst>
          </p:cNvPr>
          <p:cNvSpPr/>
          <p:nvPr/>
        </p:nvSpPr>
        <p:spPr>
          <a:xfrm>
            <a:off x="6102128" y="6006566"/>
            <a:ext cx="6089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http://ethesis.inp-toulouse.fr/archive/00000323/01/valdes.pdf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67E6BEA6-C2CC-4EEA-A49F-3315BF5F4D28}"/>
              </a:ext>
            </a:extLst>
          </p:cNvPr>
          <p:cNvSpPr txBox="1"/>
          <p:nvPr/>
        </p:nvSpPr>
        <p:spPr>
          <a:xfrm>
            <a:off x="5382147" y="1643385"/>
            <a:ext cx="2153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Pression de tracé inconnue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F77EDAC-639E-49FD-BA18-B745B07FB37E}"/>
                  </a:ext>
                </a:extLst>
              </p:cNvPr>
              <p:cNvSpPr txBox="1"/>
              <p:nvPr/>
            </p:nvSpPr>
            <p:spPr>
              <a:xfrm>
                <a:off x="6095999" y="5560014"/>
                <a:ext cx="71670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𝑆𝑖</m:t>
                      </m:r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F77EDAC-639E-49FD-BA18-B745B07FB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5560014"/>
                <a:ext cx="716701" cy="307777"/>
              </a:xfrm>
              <a:prstGeom prst="rect">
                <a:avLst/>
              </a:prstGeom>
              <a:blipFill>
                <a:blip r:embed="rId4" cstate="print"/>
                <a:stretch>
                  <a:fillRect b="-377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386532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6131" y="286603"/>
            <a:ext cx="8628611" cy="1450757"/>
          </a:xfrm>
        </p:spPr>
        <p:txBody>
          <a:bodyPr/>
          <a:lstStyle/>
          <a:p>
            <a:r>
              <a:rPr lang="fr-FR" dirty="0" smtClean="0"/>
              <a:t>Composés définis à point de fusion non-congruent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15</a:t>
            </a:fld>
            <a:endParaRPr lang="fr-FR"/>
          </a:p>
        </p:txBody>
      </p:sp>
      <p:pic>
        <p:nvPicPr>
          <p:cNvPr id="4" name="Image 3"/>
          <p:cNvPicPr/>
          <p:nvPr/>
        </p:nvPicPr>
        <p:blipFill>
          <a:blip r:embed="rId2" cstate="print"/>
          <a:srcRect t="20459"/>
          <a:stretch>
            <a:fillRect/>
          </a:stretch>
        </p:blipFill>
        <p:spPr bwMode="auto">
          <a:xfrm>
            <a:off x="2434243" y="1744064"/>
            <a:ext cx="7823662" cy="4818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F006CF9-E64D-4B72-B672-0727BF30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(P,T) de l’eau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671EB59F-4C4B-4E37-9937-462B4C53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5" name="Picture 4" descr="https://upload.wikimedia.org/wikipedia/commons/thumb/8/8e/Diag_eau.svg/800px-Diag_eau.svg.png">
            <a:extLst>
              <a:ext uri="{FF2B5EF4-FFF2-40B4-BE49-F238E27FC236}">
                <a16:creationId xmlns:a16="http://schemas.microsoft.com/office/drawing/2014/main" xmlns="" id="{ACB59314-342E-4DD0-A854-379A5E316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213289" y="1908046"/>
            <a:ext cx="5765421" cy="438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AAF11D4-B4E0-41B9-9FF0-C4F23B675083}"/>
              </a:ext>
            </a:extLst>
          </p:cNvPr>
          <p:cNvSpPr/>
          <p:nvPr/>
        </p:nvSpPr>
        <p:spPr>
          <a:xfrm>
            <a:off x="0" y="6119822"/>
            <a:ext cx="44733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solidFill>
                  <a:srgbClr val="00B0F0"/>
                </a:solidFill>
                <a:hlinkClick r:id="rId3"/>
              </a:rPr>
              <a:t>https://fr.wikipedia.org/wiki/Diagramme_de_phase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xmlns="" val="62992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0B5C905-AB1C-4F22-965A-2EF7E34D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Courbes de refroidissement Cu/Ni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B51AF34A-4F05-470A-AC18-6BFB345A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67641884-50F4-4F25-AA07-DCD28373FE3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90220" y="1960547"/>
            <a:ext cx="5587526" cy="466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925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3756E28-584F-46E4-AA25-9E2B8778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binaire Cu/Ni</a:t>
            </a:r>
            <a:br>
              <a:rPr lang="fr-FR" dirty="0"/>
            </a:br>
            <a:r>
              <a:rPr lang="fr-FR" dirty="0"/>
              <a:t>Solides miscibles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AB4DA3DD-99B9-441D-A29A-0B9E3467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4</a:t>
            </a:fld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xmlns="" id="{C05F7E93-AF91-4C10-B561-5646EE95BEA0}"/>
              </a:ext>
            </a:extLst>
          </p:cNvPr>
          <p:cNvGrpSpPr/>
          <p:nvPr/>
        </p:nvGrpSpPr>
        <p:grpSpPr>
          <a:xfrm>
            <a:off x="909587" y="1670851"/>
            <a:ext cx="9594688" cy="4971019"/>
            <a:chOff x="2140733" y="1886981"/>
            <a:chExt cx="8130785" cy="4212569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xmlns="" id="{F8DFAE39-701E-4D0F-AAC0-D3B6640EC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0733" y="1886981"/>
              <a:ext cx="7910533" cy="4212569"/>
            </a:xfrm>
            <a:prstGeom prst="rect">
              <a:avLst/>
            </a:prstGeom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xmlns="" id="{B9B68CF0-ABA1-4FA3-8FAE-38AD3F633888}"/>
                </a:ext>
              </a:extLst>
            </p:cNvPr>
            <p:cNvSpPr txBox="1"/>
            <p:nvPr/>
          </p:nvSpPr>
          <p:spPr>
            <a:xfrm>
              <a:off x="7951305" y="5367130"/>
              <a:ext cx="742121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0,48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xmlns="" id="{6180195D-E668-498F-B50A-703F9B7874C5}"/>
                </a:ext>
              </a:extLst>
            </p:cNvPr>
            <p:cNvSpPr txBox="1"/>
            <p:nvPr/>
          </p:nvSpPr>
          <p:spPr>
            <a:xfrm>
              <a:off x="8630224" y="5367130"/>
              <a:ext cx="742121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0,73</a:t>
              </a:r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0B7D9BDE-BBFC-49B2-9EAD-042285530442}"/>
                    </a:ext>
                  </a:extLst>
                </p:cNvPr>
                <p:cNvSpPr txBox="1"/>
                <p:nvPr/>
              </p:nvSpPr>
              <p:spPr>
                <a:xfrm>
                  <a:off x="9529397" y="5401748"/>
                  <a:ext cx="742121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400" b="0" i="1" dirty="0" smtClean="0">
                                <a:latin typeface="Cambria Math" panose="02040503050406030204" pitchFamily="18" charset="0"/>
                              </a:rPr>
                              <m:t>𝑁𝑖</m:t>
                            </m:r>
                          </m:sub>
                        </m:sSub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0B7D9BDE-BBFC-49B2-9EAD-0422855304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9397" y="5401748"/>
                  <a:ext cx="742121" cy="307777"/>
                </a:xfrm>
                <a:prstGeom prst="rect">
                  <a:avLst/>
                </a:prstGeom>
                <a:blipFill>
                  <a:blip r:embed="rId3" cstate="print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xmlns="" val="2585412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8BD26C2-41DC-4569-9794-08F9DCA2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Théorèmes généraux : </a:t>
            </a:r>
            <a:br>
              <a:rPr lang="fr-FR" dirty="0"/>
            </a:br>
            <a:r>
              <a:rPr lang="fr-FR" dirty="0"/>
              <a:t>Utilisation des diagrammes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E96C8CE6-1055-4BC9-8399-A0656969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5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A671ADD-78D0-4B93-A850-871DC530A9F7}"/>
                  </a:ext>
                </a:extLst>
              </p:cNvPr>
              <p:cNvSpPr txBox="1"/>
              <p:nvPr/>
            </p:nvSpPr>
            <p:spPr>
              <a:xfrm>
                <a:off x="5465454" y="2326922"/>
                <a:ext cx="6786017" cy="2945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b="1" u="sng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Théorème de l’horizontale :</a:t>
                </a:r>
              </a:p>
              <a:p>
                <a:pPr algn="ctr"/>
                <a:endParaRPr lang="fr-FR" sz="2000" b="1" u="sn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r>
                  <a:rPr lang="fr-FR" sz="20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fr-FR" sz="2000" dirty="0"/>
                  <a:t> est lue sur le liquidus</a:t>
                </a:r>
              </a:p>
              <a:p>
                <a:pPr algn="ctr"/>
                <a:r>
                  <a:rPr lang="fr-FR" sz="20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fr-FR" sz="2000" dirty="0"/>
                  <a:t> est lue sur le solidus</a:t>
                </a:r>
              </a:p>
              <a:p>
                <a:pPr algn="ctr"/>
                <a:endParaRPr lang="fr-FR" sz="2000" dirty="0"/>
              </a:p>
              <a:p>
                <a:pPr algn="ctr"/>
                <a:endParaRPr lang="fr-FR" sz="2000" dirty="0"/>
              </a:p>
              <a:p>
                <a:pPr algn="ctr"/>
                <a:r>
                  <a:rPr lang="fr-FR" sz="2000" b="1" u="sng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Théorème des moments chimiques :</a:t>
                </a:r>
              </a:p>
              <a:p>
                <a:pPr algn="ctr"/>
                <a:r>
                  <a:rPr lang="fr-FR" sz="2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𝑀𝐿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𝑀𝑆</m:t>
                    </m:r>
                  </m:oMath>
                </a14:m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⇔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Sup>
                            <m:sSub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×(</m:t>
                      </m:r>
                      <m:sSubSup>
                        <m:sSub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xmlns="" id="{AA671ADD-78D0-4B93-A850-871DC530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454" y="2326922"/>
                <a:ext cx="6786017" cy="2945422"/>
              </a:xfrm>
              <a:prstGeom prst="rect">
                <a:avLst/>
              </a:prstGeom>
              <a:blipFill>
                <a:blip r:embed="rId2" cstate="print"/>
                <a:stretch>
                  <a:fillRect t="-1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xmlns="" id="{F17B544F-DDB2-4093-8273-165ED1B69919}"/>
              </a:ext>
            </a:extLst>
          </p:cNvPr>
          <p:cNvGrpSpPr/>
          <p:nvPr/>
        </p:nvGrpSpPr>
        <p:grpSpPr>
          <a:xfrm>
            <a:off x="655062" y="2036636"/>
            <a:ext cx="4932937" cy="3667478"/>
            <a:chOff x="655062" y="2036636"/>
            <a:chExt cx="4932937" cy="3667478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xmlns="" id="{90C0BF47-A588-406D-9232-DBEC35790880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55062" y="2036636"/>
              <a:ext cx="4932937" cy="3667478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xmlns="" id="{DC12D2C1-FB97-4BBD-A48F-F56EF4EAD226}"/>
                </a:ext>
              </a:extLst>
            </p:cNvPr>
            <p:cNvSpPr txBox="1"/>
            <p:nvPr/>
          </p:nvSpPr>
          <p:spPr>
            <a:xfrm>
              <a:off x="2780444" y="5003478"/>
              <a:ext cx="682171" cy="4934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xmlns="" id="{A7D2DFBF-5274-44F7-8457-BA3E7737C17C}"/>
                </a:ext>
              </a:extLst>
            </p:cNvPr>
            <p:cNvSpPr txBox="1"/>
            <p:nvPr/>
          </p:nvSpPr>
          <p:spPr>
            <a:xfrm>
              <a:off x="919764" y="3182257"/>
              <a:ext cx="682171" cy="4934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90CE4421-1763-4D8D-BC43-B9C0171B61E8}"/>
                    </a:ext>
                  </a:extLst>
                </p:cNvPr>
                <p:cNvSpPr txBox="1"/>
                <p:nvPr/>
              </p:nvSpPr>
              <p:spPr>
                <a:xfrm>
                  <a:off x="4625009" y="5003478"/>
                  <a:ext cx="68217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xmlns="" id="{90CE4421-1763-4D8D-BC43-B9C0171B61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5009" y="5003478"/>
                  <a:ext cx="682171" cy="369332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xmlns="" id="{FAE1FF60-CF28-4C7A-B2C3-06ED93936516}"/>
              </a:ext>
            </a:extLst>
          </p:cNvPr>
          <p:cNvCxnSpPr/>
          <p:nvPr/>
        </p:nvCxnSpPr>
        <p:spPr>
          <a:xfrm>
            <a:off x="2464904" y="3429000"/>
            <a:ext cx="0" cy="150600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xmlns="" id="{32DABC8E-1547-4C47-83A7-FD18C23B0F1F}"/>
              </a:ext>
            </a:extLst>
          </p:cNvPr>
          <p:cNvCxnSpPr/>
          <p:nvPr/>
        </p:nvCxnSpPr>
        <p:spPr>
          <a:xfrm>
            <a:off x="3796747" y="3429000"/>
            <a:ext cx="0" cy="150600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816ED8EA-37DC-4E7D-AC4B-D4D779C7EB85}"/>
                  </a:ext>
                </a:extLst>
              </p:cNvPr>
              <p:cNvSpPr txBox="1"/>
              <p:nvPr/>
            </p:nvSpPr>
            <p:spPr>
              <a:xfrm>
                <a:off x="2158539" y="5003478"/>
                <a:ext cx="682171" cy="3818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xmlns="" id="{816ED8EA-37DC-4E7D-AC4B-D4D779C7E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539" y="5003478"/>
                <a:ext cx="682171" cy="381836"/>
              </a:xfrm>
              <a:prstGeom prst="rect">
                <a:avLst/>
              </a:prstGeom>
              <a:blipFill>
                <a:blip r:embed="rId5" cstate="print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21CD0557-07B1-42E8-AAEE-4CECA7037044}"/>
                  </a:ext>
                </a:extLst>
              </p:cNvPr>
              <p:cNvSpPr txBox="1"/>
              <p:nvPr/>
            </p:nvSpPr>
            <p:spPr>
              <a:xfrm>
                <a:off x="2780445" y="5026340"/>
                <a:ext cx="822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xmlns="" id="{21CD0557-07B1-42E8-AAEE-4CECA7037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445" y="5026340"/>
                <a:ext cx="822580" cy="369332"/>
              </a:xfrm>
              <a:prstGeom prst="rect">
                <a:avLst/>
              </a:prstGeom>
              <a:blipFill>
                <a:blip r:embed="rId6" cstate="print"/>
                <a:stretch>
                  <a:fillRect r="-5185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79FF00E-4B76-43B7-9339-D32FFB6CDCA0}"/>
                  </a:ext>
                </a:extLst>
              </p:cNvPr>
              <p:cNvSpPr txBox="1"/>
              <p:nvPr/>
            </p:nvSpPr>
            <p:spPr>
              <a:xfrm>
                <a:off x="3541647" y="5022286"/>
                <a:ext cx="68217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xmlns="" id="{C79FF00E-4B76-43B7-9339-D32FFB6CD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647" y="5022286"/>
                <a:ext cx="682171" cy="369332"/>
              </a:xfrm>
              <a:prstGeom prst="rect">
                <a:avLst/>
              </a:prstGeom>
              <a:blipFill>
                <a:blip r:embed="rId7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xmlns="" id="{4B7FC91E-6C5F-43FC-84A9-D3B1CDC7319D}"/>
              </a:ext>
            </a:extLst>
          </p:cNvPr>
          <p:cNvCxnSpPr/>
          <p:nvPr/>
        </p:nvCxnSpPr>
        <p:spPr>
          <a:xfrm>
            <a:off x="3207026" y="3497470"/>
            <a:ext cx="0" cy="150600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46944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26808"/>
          </a:xfrm>
        </p:spPr>
        <p:txBody>
          <a:bodyPr/>
          <a:lstStyle/>
          <a:p>
            <a:r>
              <a:rPr lang="fr-FR" dirty="0" smtClean="0"/>
              <a:t>Application au diagramme Cu/Ni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5535" y="1593913"/>
            <a:ext cx="7133360" cy="478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9133" y="315884"/>
            <a:ext cx="11842867" cy="119703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Diagramme </a:t>
            </a:r>
            <a:r>
              <a:rPr lang="fr-FR" dirty="0" smtClean="0"/>
              <a:t>binaire </a:t>
            </a:r>
            <a:r>
              <a:rPr lang="fr-FR" dirty="0" smtClean="0"/>
              <a:t>Cu/Au </a:t>
            </a:r>
            <a:br>
              <a:rPr lang="fr-FR" dirty="0" smtClean="0"/>
            </a:br>
            <a:r>
              <a:rPr lang="fr-FR" dirty="0" smtClean="0"/>
              <a:t>Double fuseau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9844" y="1445912"/>
            <a:ext cx="7575058" cy="5139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1044136-A0C9-48BA-B304-1DAFA461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binaire Cd/Bi</a:t>
            </a:r>
            <a:br>
              <a:rPr lang="fr-FR" dirty="0"/>
            </a:br>
            <a:r>
              <a:rPr lang="fr-FR" dirty="0"/>
              <a:t>Solides non-miscibles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51E1CC5A-AD1A-4051-957C-20070730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EFA45FB8-B50C-4F91-B8B2-40381D95954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9814" y="1714265"/>
            <a:ext cx="9085946" cy="493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1104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binaire Mg-Si</a:t>
            </a:r>
            <a:br>
              <a:rPr lang="fr-FR" dirty="0" smtClean="0"/>
            </a:br>
            <a:r>
              <a:rPr lang="fr-FR" dirty="0" smtClean="0"/>
              <a:t>Composés définis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5458" y="1557959"/>
            <a:ext cx="7905578" cy="53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8302</TotalTime>
  <Words>114</Words>
  <Application>Microsoft Office PowerPoint</Application>
  <PresentationFormat>Personnalisé</PresentationFormat>
  <Paragraphs>48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Rétrospective</vt:lpstr>
      <vt:lpstr>Corps purs et mélanges binaires</vt:lpstr>
      <vt:lpstr>Diagramme (P,T) de l’eau</vt:lpstr>
      <vt:lpstr>Courbes de refroidissement Cu/Ni</vt:lpstr>
      <vt:lpstr>Diagramme binaire Cu/Ni Solides miscibles</vt:lpstr>
      <vt:lpstr>Théorèmes généraux :  Utilisation des diagrammes</vt:lpstr>
      <vt:lpstr>Application au diagramme Cu/Ni</vt:lpstr>
      <vt:lpstr>Diagramme binaire Cu/Au  Double fuseau</vt:lpstr>
      <vt:lpstr>Diagramme binaire Cd/Bi Solides non-miscibles</vt:lpstr>
      <vt:lpstr>Diagramme binaire Mg-Si Composés définis</vt:lpstr>
      <vt:lpstr>Diagramme binaire Pb-Sn</vt:lpstr>
      <vt:lpstr>Application théorème  des moments chimiques</vt:lpstr>
      <vt:lpstr>Tracé du diagramme et courbes d’analyse thermique</vt:lpstr>
      <vt:lpstr>Diagramme binaire NaCl/H2O</vt:lpstr>
      <vt:lpstr>Composé défini</vt:lpstr>
      <vt:lpstr>Composés définis à point de fusion non-congruent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Séparations, purifications, contrôles de pureté</dc:title>
  <dc:creator>Rémy BONNEMORT</dc:creator>
  <cp:lastModifiedBy>Julie Corjon</cp:lastModifiedBy>
  <cp:revision>359</cp:revision>
  <dcterms:created xsi:type="dcterms:W3CDTF">2020-03-15T13:11:31Z</dcterms:created>
  <dcterms:modified xsi:type="dcterms:W3CDTF">2020-06-20T17:38:45Z</dcterms:modified>
</cp:coreProperties>
</file>