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11990-CEC6-4867-83A6-D90E37AAD901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5F72A-A0D7-41A6-8612-70D426FDC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953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4025-523A-4BE3-BE83-426495CE95D8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3B5A-46B7-441D-817E-FCC5880D67D3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45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5060-C5F9-4869-88E5-251EE1538787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3B5A-46B7-441D-817E-FCC5880D67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27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2511-C2A9-440A-8250-41FCF71A8D4D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3B5A-46B7-441D-817E-FCC5880D67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35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6647-F726-44BE-B7EC-84F4A7F02D2D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3B5A-46B7-441D-817E-FCC5880D67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51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A8AB-C0AB-4969-B54A-E4842103E5A8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3B5A-46B7-441D-817E-FCC5880D67D3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35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8612-8D1A-4FDD-9A09-F0C4DA33CE05}" type="datetime1">
              <a:rPr lang="fr-FR" smtClean="0"/>
              <a:t>20/05/2019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3B5A-46B7-441D-817E-FCC5880D67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35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BE1F-9D06-4D24-916B-566817DD8E03}" type="datetime1">
              <a:rPr lang="fr-FR" smtClean="0"/>
              <a:t>20/05/2019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3B5A-46B7-441D-817E-FCC5880D67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997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9AB0-7EC7-4C3F-8BCA-0954B1A340D5}" type="datetime1">
              <a:rPr lang="fr-FR" smtClean="0"/>
              <a:t>20/05/2019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3B5A-46B7-441D-817E-FCC5880D67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769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F4AB4F70-D269-4B65-8D28-28E23E0C98EC}" type="datetime1">
              <a:rPr lang="fr-FR" smtClean="0"/>
              <a:t>20/05/2019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67583B5A-46B7-441D-817E-FCC5880D67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57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068E55-88C5-4029-A12D-85E66B04DC2D}" type="datetime1">
              <a:rPr lang="fr-FR" smtClean="0"/>
              <a:t>20/05/2019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583B5A-46B7-441D-817E-FCC5880D67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16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1387-122F-4383-B740-8F138D5DC839}" type="datetime1">
              <a:rPr lang="fr-FR" smtClean="0"/>
              <a:t>20/05/2019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3B5A-46B7-441D-817E-FCC5880D67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56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912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27A3ABA-24B9-45BD-938A-8B9B2D67BEFF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67583B5A-46B7-441D-817E-FCC5880D67D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97790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13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61172" cy="3566160"/>
          </a:xfrm>
        </p:spPr>
        <p:txBody>
          <a:bodyPr>
            <a:normAutofit/>
          </a:bodyPr>
          <a:lstStyle/>
          <a:p>
            <a:r>
              <a:rPr lang="fr-FR" sz="6000" dirty="0" smtClean="0"/>
              <a:t>LC 20 – Application du premier principe de la thermodynamique à la réaction chimique</a:t>
            </a:r>
            <a:endParaRPr lang="fr-FR" sz="6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Alexandra d’arco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3B5A-46B7-441D-817E-FCC5880D67D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002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3B5A-46B7-441D-817E-FCC5880D67D3}" type="slidenum">
              <a:rPr lang="fr-FR" smtClean="0"/>
              <a:t>2</a:t>
            </a:fld>
            <a:endParaRPr lang="fr-FR"/>
          </a:p>
        </p:txBody>
      </p:sp>
      <p:grpSp>
        <p:nvGrpSpPr>
          <p:cNvPr id="4" name="Grouper 444">
            <a:extLst>
              <a:ext uri="{FF2B5EF4-FFF2-40B4-BE49-F238E27FC236}">
                <a16:creationId xmlns:a16="http://schemas.microsoft.com/office/drawing/2014/main" xmlns="" id="{E392EA8E-E0EF-4B0E-9D60-8CEEE1A24B6D}"/>
              </a:ext>
            </a:extLst>
          </p:cNvPr>
          <p:cNvGrpSpPr/>
          <p:nvPr/>
        </p:nvGrpSpPr>
        <p:grpSpPr>
          <a:xfrm>
            <a:off x="2807764" y="3029977"/>
            <a:ext cx="1521515" cy="1962619"/>
            <a:chOff x="-421" y="0"/>
            <a:chExt cx="571921" cy="824230"/>
          </a:xfrm>
        </p:grpSpPr>
        <p:sp>
          <p:nvSpPr>
            <p:cNvPr id="5" name="Arrondir un rectangle avec un coin du même côté 49">
              <a:extLst>
                <a:ext uri="{FF2B5EF4-FFF2-40B4-BE49-F238E27FC236}">
                  <a16:creationId xmlns:a16="http://schemas.microsoft.com/office/drawing/2014/main" xmlns="" id="{EC355CE0-91EE-41A7-81A1-34AAFE206C94}"/>
                </a:ext>
              </a:extLst>
            </p:cNvPr>
            <p:cNvSpPr/>
            <p:nvPr/>
          </p:nvSpPr>
          <p:spPr>
            <a:xfrm rot="10800000">
              <a:off x="-421" y="481330"/>
              <a:ext cx="571500" cy="342900"/>
            </a:xfrm>
            <a:prstGeom prst="round2Same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grpSp>
          <p:nvGrpSpPr>
            <p:cNvPr id="6" name="Grouper 441">
              <a:extLst>
                <a:ext uri="{FF2B5EF4-FFF2-40B4-BE49-F238E27FC236}">
                  <a16:creationId xmlns:a16="http://schemas.microsoft.com/office/drawing/2014/main" xmlns="" id="{15E66C4D-DDD9-4393-81FA-D6489A41B0D1}"/>
                </a:ext>
              </a:extLst>
            </p:cNvPr>
            <p:cNvGrpSpPr/>
            <p:nvPr/>
          </p:nvGrpSpPr>
          <p:grpSpPr>
            <a:xfrm>
              <a:off x="0" y="0"/>
              <a:ext cx="571500" cy="824230"/>
              <a:chOff x="0" y="0"/>
              <a:chExt cx="571500" cy="824230"/>
            </a:xfrm>
          </p:grpSpPr>
          <p:sp>
            <p:nvSpPr>
              <p:cNvPr id="7" name="Arrondir un rectangle avec un coin du même côté 442">
                <a:extLst>
                  <a:ext uri="{FF2B5EF4-FFF2-40B4-BE49-F238E27FC236}">
                    <a16:creationId xmlns:a16="http://schemas.microsoft.com/office/drawing/2014/main" xmlns="" id="{58234692-EDDC-4331-879A-D450B94E49C5}"/>
                  </a:ext>
                </a:extLst>
              </p:cNvPr>
              <p:cNvSpPr/>
              <p:nvPr/>
            </p:nvSpPr>
            <p:spPr>
              <a:xfrm rot="10800000">
                <a:off x="0" y="2413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8293D0E5-3D73-4459-8AC3-D8B718F11887}"/>
                  </a:ext>
                </a:extLst>
              </p:cNvPr>
              <p:cNvSpPr/>
              <p:nvPr/>
            </p:nvSpPr>
            <p:spPr>
              <a:xfrm flipV="1">
                <a:off x="0" y="0"/>
                <a:ext cx="571500" cy="45085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</p:grpSp>
      <p:grpSp>
        <p:nvGrpSpPr>
          <p:cNvPr id="9" name="Grouper 444">
            <a:extLst>
              <a:ext uri="{FF2B5EF4-FFF2-40B4-BE49-F238E27FC236}">
                <a16:creationId xmlns:a16="http://schemas.microsoft.com/office/drawing/2014/main" xmlns="" id="{1903B93A-F249-48A5-B44E-43A32DDDB989}"/>
              </a:ext>
            </a:extLst>
          </p:cNvPr>
          <p:cNvGrpSpPr/>
          <p:nvPr/>
        </p:nvGrpSpPr>
        <p:grpSpPr>
          <a:xfrm>
            <a:off x="8068878" y="3029977"/>
            <a:ext cx="1521515" cy="1962619"/>
            <a:chOff x="-421" y="0"/>
            <a:chExt cx="571921" cy="824230"/>
          </a:xfrm>
        </p:grpSpPr>
        <p:sp>
          <p:nvSpPr>
            <p:cNvPr id="10" name="Arrondir un rectangle avec un coin du même côté 49">
              <a:extLst>
                <a:ext uri="{FF2B5EF4-FFF2-40B4-BE49-F238E27FC236}">
                  <a16:creationId xmlns:a16="http://schemas.microsoft.com/office/drawing/2014/main" xmlns="" id="{9B9A250D-864E-4664-8F8C-3ECD71649914}"/>
                </a:ext>
              </a:extLst>
            </p:cNvPr>
            <p:cNvSpPr/>
            <p:nvPr/>
          </p:nvSpPr>
          <p:spPr>
            <a:xfrm rot="10800000">
              <a:off x="-421" y="481330"/>
              <a:ext cx="571500" cy="342900"/>
            </a:xfrm>
            <a:prstGeom prst="round2Same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grpSp>
          <p:nvGrpSpPr>
            <p:cNvPr id="11" name="Grouper 441">
              <a:extLst>
                <a:ext uri="{FF2B5EF4-FFF2-40B4-BE49-F238E27FC236}">
                  <a16:creationId xmlns:a16="http://schemas.microsoft.com/office/drawing/2014/main" xmlns="" id="{643721CB-ACC3-41DA-A990-6DAE8A98CA5B}"/>
                </a:ext>
              </a:extLst>
            </p:cNvPr>
            <p:cNvGrpSpPr/>
            <p:nvPr/>
          </p:nvGrpSpPr>
          <p:grpSpPr>
            <a:xfrm>
              <a:off x="0" y="0"/>
              <a:ext cx="571500" cy="824230"/>
              <a:chOff x="0" y="0"/>
              <a:chExt cx="571500" cy="824230"/>
            </a:xfrm>
          </p:grpSpPr>
          <p:sp>
            <p:nvSpPr>
              <p:cNvPr id="12" name="Arrondir un rectangle avec un coin du même côté 442">
                <a:extLst>
                  <a:ext uri="{FF2B5EF4-FFF2-40B4-BE49-F238E27FC236}">
                    <a16:creationId xmlns:a16="http://schemas.microsoft.com/office/drawing/2014/main" xmlns="" id="{310D779D-BE24-4D91-8223-670F680FEFD0}"/>
                  </a:ext>
                </a:extLst>
              </p:cNvPr>
              <p:cNvSpPr/>
              <p:nvPr/>
            </p:nvSpPr>
            <p:spPr>
              <a:xfrm rot="10800000">
                <a:off x="0" y="2413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1237B9DC-FD9A-4D92-8F32-3C2295EDEFFC}"/>
                  </a:ext>
                </a:extLst>
              </p:cNvPr>
              <p:cNvSpPr/>
              <p:nvPr/>
            </p:nvSpPr>
            <p:spPr>
              <a:xfrm flipV="1">
                <a:off x="0" y="0"/>
                <a:ext cx="571500" cy="45085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xmlns="" id="{BB88BF5F-7FFE-409C-8CD8-5153C5966613}"/>
                  </a:ext>
                </a:extLst>
              </p:cNvPr>
              <p:cNvSpPr txBox="1"/>
              <p:nvPr/>
            </p:nvSpPr>
            <p:spPr>
              <a:xfrm>
                <a:off x="2423865" y="5213997"/>
                <a:ext cx="228819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HCl</m:t>
                      </m:r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NaOH</m:t>
                      </m:r>
                    </m:oMath>
                  </m:oMathPara>
                </a14:m>
                <a:endParaRPr lang="fr-FR" sz="2000" dirty="0"/>
              </a:p>
              <a:p>
                <a:pPr algn="ctr"/>
                <a:r>
                  <a:rPr lang="fr-FR" sz="2000" dirty="0"/>
                  <a:t>Solutions à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2 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mol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a:rPr lang="fr-FR" sz="20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B88BF5F-7FFE-409C-8CD8-5153C5966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865" y="5213997"/>
                <a:ext cx="2288191" cy="615553"/>
              </a:xfrm>
              <a:prstGeom prst="rect">
                <a:avLst/>
              </a:prstGeom>
              <a:blipFill rotWithShape="0">
                <a:blip r:embed="rId2"/>
                <a:stretch>
                  <a:fillRect l="-6400" r="-2133" b="-247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xmlns="" id="{25FAD72F-C1A3-48DB-8DE1-5F47A4551FC0}"/>
                  </a:ext>
                </a:extLst>
              </p:cNvPr>
              <p:cNvSpPr txBox="1"/>
              <p:nvPr/>
            </p:nvSpPr>
            <p:spPr>
              <a:xfrm>
                <a:off x="7587196" y="5213996"/>
                <a:ext cx="248375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HCl</m:t>
                      </m:r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NaOH</m:t>
                      </m:r>
                    </m:oMath>
                  </m:oMathPara>
                </a14:m>
                <a:endParaRPr lang="fr-FR" sz="2000" dirty="0"/>
              </a:p>
              <a:p>
                <a:pPr algn="ctr"/>
                <a:r>
                  <a:rPr lang="fr-FR" sz="2000" dirty="0"/>
                  <a:t>Solutions à </a:t>
                </a:r>
                <a14:m>
                  <m:oMath xmlns:m="http://schemas.openxmlformats.org/officeDocument/2006/math"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2 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mol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a:rPr lang="fr-FR" sz="20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5FAD72F-C1A3-48DB-8DE1-5F47A4551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196" y="5213996"/>
                <a:ext cx="2483757" cy="615553"/>
              </a:xfrm>
              <a:prstGeom prst="rect">
                <a:avLst/>
              </a:prstGeom>
              <a:blipFill rotWithShape="0">
                <a:blip r:embed="rId3"/>
                <a:stretch>
                  <a:fillRect l="-5897" r="-1966" b="-247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c 15">
            <a:extLst>
              <a:ext uri="{FF2B5EF4-FFF2-40B4-BE49-F238E27FC236}">
                <a16:creationId xmlns:a16="http://schemas.microsoft.com/office/drawing/2014/main" xmlns="" id="{B4058002-16EA-41FA-A4BE-945E0FB67961}"/>
              </a:ext>
            </a:extLst>
          </p:cNvPr>
          <p:cNvSpPr/>
          <p:nvPr/>
        </p:nvSpPr>
        <p:spPr>
          <a:xfrm>
            <a:off x="1982816" y="2609870"/>
            <a:ext cx="1162878" cy="1078046"/>
          </a:xfrm>
          <a:prstGeom prst="arc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xmlns="" id="{38A9F496-9002-4301-9426-1F626E85051D}"/>
              </a:ext>
            </a:extLst>
          </p:cNvPr>
          <p:cNvSpPr/>
          <p:nvPr/>
        </p:nvSpPr>
        <p:spPr>
          <a:xfrm>
            <a:off x="7333381" y="2609870"/>
            <a:ext cx="1162878" cy="1078046"/>
          </a:xfrm>
          <a:prstGeom prst="arc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5532CFE0-8777-4039-9FD8-2F535D999FAB}"/>
                  </a:ext>
                </a:extLst>
              </p:cNvPr>
              <p:cNvSpPr/>
              <p:nvPr/>
            </p:nvSpPr>
            <p:spPr>
              <a:xfrm>
                <a:off x="1355881" y="2415785"/>
                <a:ext cx="12538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HC</m:t>
                      </m:r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fr-FR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fr-FR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NaOH</m:t>
                      </m:r>
                    </m:oMath>
                  </m:oMathPara>
                </a14:m>
                <a:endParaRPr lang="fr-F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532CFE0-8777-4039-9FD8-2F535D999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881" y="2415785"/>
                <a:ext cx="1253869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6DA08345-8875-47B5-8289-A0673364D789}"/>
                  </a:ext>
                </a:extLst>
              </p:cNvPr>
              <p:cNvSpPr/>
              <p:nvPr/>
            </p:nvSpPr>
            <p:spPr>
              <a:xfrm>
                <a:off x="6694496" y="2415785"/>
                <a:ext cx="12538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HC</m:t>
                      </m:r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fr-FR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fr-FR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NaOH</m:t>
                      </m:r>
                    </m:oMath>
                  </m:oMathPara>
                </a14:m>
                <a:endParaRPr lang="fr-F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DA08345-8875-47B5-8289-A0673364D7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496" y="2415785"/>
                <a:ext cx="125386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e 19">
            <a:extLst>
              <a:ext uri="{FF2B5EF4-FFF2-40B4-BE49-F238E27FC236}">
                <a16:creationId xmlns:a16="http://schemas.microsoft.com/office/drawing/2014/main" xmlns="" id="{ECF2FDD0-96EC-42F5-9CB2-31236235079C}"/>
              </a:ext>
            </a:extLst>
          </p:cNvPr>
          <p:cNvGrpSpPr/>
          <p:nvPr/>
        </p:nvGrpSpPr>
        <p:grpSpPr>
          <a:xfrm>
            <a:off x="3567960" y="1608134"/>
            <a:ext cx="2061376" cy="2751024"/>
            <a:chOff x="3324491" y="1483047"/>
            <a:chExt cx="2061376" cy="2751024"/>
          </a:xfrm>
        </p:grpSpPr>
        <p:sp>
          <p:nvSpPr>
            <p:cNvPr id="21" name="Cylindre 20">
              <a:extLst>
                <a:ext uri="{FF2B5EF4-FFF2-40B4-BE49-F238E27FC236}">
                  <a16:creationId xmlns:a16="http://schemas.microsoft.com/office/drawing/2014/main" xmlns="" id="{2F44434D-2952-4EEE-8308-FD7DD64C79B8}"/>
                </a:ext>
              </a:extLst>
            </p:cNvPr>
            <p:cNvSpPr/>
            <p:nvPr/>
          </p:nvSpPr>
          <p:spPr>
            <a:xfrm>
              <a:off x="3728292" y="2456773"/>
              <a:ext cx="132143" cy="1777298"/>
            </a:xfrm>
            <a:prstGeom prst="can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xmlns="" id="{E2C8423D-19A6-4A3D-A81A-33DA8A4CAF44}"/>
                </a:ext>
              </a:extLst>
            </p:cNvPr>
            <p:cNvGrpSpPr/>
            <p:nvPr/>
          </p:nvGrpSpPr>
          <p:grpSpPr>
            <a:xfrm>
              <a:off x="3324491" y="1483047"/>
              <a:ext cx="2061376" cy="1078046"/>
              <a:chOff x="9094304" y="2202830"/>
              <a:chExt cx="2061376" cy="1078046"/>
            </a:xfrm>
          </p:grpSpPr>
          <p:sp>
            <p:nvSpPr>
              <p:cNvPr id="23" name="Rectangle : coins arrondis 24">
                <a:extLst>
                  <a:ext uri="{FF2B5EF4-FFF2-40B4-BE49-F238E27FC236}">
                    <a16:creationId xmlns:a16="http://schemas.microsoft.com/office/drawing/2014/main" xmlns="" id="{BE2099FB-DEFB-4240-BAFE-D3FEB85E283B}"/>
                  </a:ext>
                </a:extLst>
              </p:cNvPr>
              <p:cNvSpPr/>
              <p:nvPr/>
            </p:nvSpPr>
            <p:spPr>
              <a:xfrm>
                <a:off x="9094304" y="2202830"/>
                <a:ext cx="2061376" cy="1078046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xmlns="" id="{B6D8A073-2178-422A-B25D-CF4E9029679D}"/>
                  </a:ext>
                </a:extLst>
              </p:cNvPr>
              <p:cNvSpPr txBox="1"/>
              <p:nvPr/>
            </p:nvSpPr>
            <p:spPr>
              <a:xfrm>
                <a:off x="9203015" y="2555044"/>
                <a:ext cx="1843954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 =              °C</a:t>
                </a:r>
              </a:p>
            </p:txBody>
          </p:sp>
        </p:grp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xmlns="" id="{1CA4EB38-2C39-48EC-AFBB-0094A30EDCC0}"/>
              </a:ext>
            </a:extLst>
          </p:cNvPr>
          <p:cNvGrpSpPr/>
          <p:nvPr/>
        </p:nvGrpSpPr>
        <p:grpSpPr>
          <a:xfrm>
            <a:off x="8842774" y="1608134"/>
            <a:ext cx="2061376" cy="2751024"/>
            <a:chOff x="3324491" y="1483047"/>
            <a:chExt cx="2061376" cy="2751024"/>
          </a:xfrm>
        </p:grpSpPr>
        <p:sp>
          <p:nvSpPr>
            <p:cNvPr id="26" name="Cylindre 25">
              <a:extLst>
                <a:ext uri="{FF2B5EF4-FFF2-40B4-BE49-F238E27FC236}">
                  <a16:creationId xmlns:a16="http://schemas.microsoft.com/office/drawing/2014/main" xmlns="" id="{828E4474-E6BB-451E-A194-C728415E84E1}"/>
                </a:ext>
              </a:extLst>
            </p:cNvPr>
            <p:cNvSpPr/>
            <p:nvPr/>
          </p:nvSpPr>
          <p:spPr>
            <a:xfrm>
              <a:off x="3728292" y="2456773"/>
              <a:ext cx="132143" cy="1777298"/>
            </a:xfrm>
            <a:prstGeom prst="can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xmlns="" id="{5F0B7EF7-30F1-4445-AFE1-C12B17D97BC0}"/>
                </a:ext>
              </a:extLst>
            </p:cNvPr>
            <p:cNvGrpSpPr/>
            <p:nvPr/>
          </p:nvGrpSpPr>
          <p:grpSpPr>
            <a:xfrm>
              <a:off x="3324491" y="1483047"/>
              <a:ext cx="2061376" cy="1078046"/>
              <a:chOff x="9094304" y="2202830"/>
              <a:chExt cx="2061376" cy="1078046"/>
            </a:xfrm>
          </p:grpSpPr>
          <p:sp>
            <p:nvSpPr>
              <p:cNvPr id="28" name="Rectangle : coins arrondis 29">
                <a:extLst>
                  <a:ext uri="{FF2B5EF4-FFF2-40B4-BE49-F238E27FC236}">
                    <a16:creationId xmlns:a16="http://schemas.microsoft.com/office/drawing/2014/main" xmlns="" id="{CE17C1B8-7919-4DD7-9286-B4EE093787B6}"/>
                  </a:ext>
                </a:extLst>
              </p:cNvPr>
              <p:cNvSpPr/>
              <p:nvPr/>
            </p:nvSpPr>
            <p:spPr>
              <a:xfrm>
                <a:off x="9094304" y="2202830"/>
                <a:ext cx="2061376" cy="1078046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xmlns="" id="{8D5739D2-1AB6-420A-B397-412B8AD7C045}"/>
                  </a:ext>
                </a:extLst>
              </p:cNvPr>
              <p:cNvSpPr txBox="1"/>
              <p:nvPr/>
            </p:nvSpPr>
            <p:spPr>
              <a:xfrm>
                <a:off x="9203015" y="2555044"/>
                <a:ext cx="1843954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 =              °C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270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23250" cy="691297"/>
          </a:xfrm>
        </p:spPr>
        <p:txBody>
          <a:bodyPr>
            <a:noAutofit/>
          </a:bodyPr>
          <a:lstStyle/>
          <a:p>
            <a:r>
              <a:rPr lang="fr-FR" sz="4000" dirty="0" smtClean="0"/>
              <a:t>I.2) Etat standard et enthalpie standard de réaction</a:t>
            </a:r>
            <a:endParaRPr lang="fr-FR" sz="4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3B5A-46B7-441D-817E-FCC5880D67D3}" type="slidenum">
              <a:rPr lang="fr-FR" smtClean="0"/>
              <a:t>3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4">
                <a:extLst>
                  <a:ext uri="{FF2B5EF4-FFF2-40B4-BE49-F238E27FC236}">
                    <a16:creationId xmlns:a16="http://schemas.microsoft.com/office/drawing/2014/main" xmlns="" id="{D96DE42A-EACA-46DA-847C-54A99C2490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1799" y="1454159"/>
                <a:ext cx="11043429" cy="45293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2400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2400" b="0" u="sng" dirty="0">
                    <a:solidFill>
                      <a:schemeClr val="tx1"/>
                    </a:solidFill>
                  </a:rPr>
                  <a:t>Constituant gazeux, pur ou dans un mélange 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fr-FR" sz="2400" b="0" dirty="0">
                    <a:solidFill>
                      <a:schemeClr val="tx1"/>
                    </a:solidFill>
                  </a:rPr>
                  <a:t>Gaz parfait sous la pression standard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°</m:t>
                        </m:r>
                      </m:sup>
                    </m:sSup>
                    <m:r>
                      <a:rPr lang="fr-F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fr-FR" sz="2400" b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bar</m:t>
                    </m:r>
                  </m:oMath>
                </a14:m>
                <a:endParaRPr lang="fr-FR" sz="2400" b="0" dirty="0">
                  <a:solidFill>
                    <a:schemeClr val="tx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fr-FR" sz="2400" b="0" dirty="0">
                  <a:solidFill>
                    <a:schemeClr val="tx1"/>
                  </a:solidFill>
                </a:endParaRPr>
              </a:p>
              <a:p>
                <a:r>
                  <a:rPr lang="fr-FR" sz="2400" b="0" u="sng" dirty="0" smtClean="0">
                    <a:solidFill>
                      <a:schemeClr val="tx1"/>
                    </a:solidFill>
                  </a:rPr>
                  <a:t>Constituant </a:t>
                </a:r>
                <a:r>
                  <a:rPr lang="fr-FR" sz="2400" b="0" u="sng" dirty="0">
                    <a:solidFill>
                      <a:schemeClr val="tx1"/>
                    </a:solidFill>
                  </a:rPr>
                  <a:t>en phase condensée (liquide, solide), pur, dans un mélange, ou solvant 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fr-FR" sz="2400" b="0" dirty="0">
                    <a:solidFill>
                      <a:schemeClr val="tx1"/>
                    </a:solidFill>
                  </a:rPr>
                  <a:t>Constituant pur, dans le même état physique, sous la pression standard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°</m:t>
                        </m:r>
                      </m:sup>
                    </m:sSup>
                    <m:r>
                      <a:rPr lang="fr-F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fr-FR" sz="2400" b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bar</m:t>
                    </m:r>
                  </m:oMath>
                </a14:m>
                <a:endParaRPr lang="fr-FR" sz="2400" b="0" dirty="0">
                  <a:solidFill>
                    <a:schemeClr val="tx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fr-FR" sz="2400" b="0" dirty="0">
                  <a:solidFill>
                    <a:schemeClr val="tx1"/>
                  </a:solidFill>
                </a:endParaRPr>
              </a:p>
              <a:p>
                <a:r>
                  <a:rPr lang="fr-FR" sz="2400" b="0" dirty="0">
                    <a:solidFill>
                      <a:schemeClr val="tx1"/>
                    </a:solidFill>
                  </a:rPr>
                  <a:t> </a:t>
                </a:r>
                <a:r>
                  <a:rPr lang="fr-FR" sz="2400" b="0" u="sng" dirty="0">
                    <a:solidFill>
                      <a:schemeClr val="tx1"/>
                    </a:solidFill>
                  </a:rPr>
                  <a:t>Soluté 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fr-FR" sz="2400" b="0" dirty="0">
                    <a:solidFill>
                      <a:schemeClr val="tx1"/>
                    </a:solidFill>
                  </a:rPr>
                  <a:t>État du composé, sous la pression standard, dans une solution idéale 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°</m:t>
                        </m:r>
                      </m:sup>
                    </m:sSup>
                    <m:r>
                      <a:rPr lang="fr-F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fr-FR" sz="2400" b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mol</m:t>
                    </m:r>
                    <m:r>
                      <a:rPr lang="fr-FR" sz="2400" b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400" b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a:rPr lang="fr-FR" sz="2400" b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sz="2400" b="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fr-FR" sz="2400" b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fr-FR" sz="2400" b="0" dirty="0"/>
              </a:p>
            </p:txBody>
          </p:sp>
        </mc:Choice>
        <mc:Fallback xmlns="">
          <p:sp>
            <p:nvSpPr>
              <p:cNvPr id="4" name="Espace réservé du contenu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96DE42A-EACA-46DA-847C-54A99C249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99" y="1454159"/>
                <a:ext cx="11043429" cy="4529367"/>
              </a:xfrm>
              <a:prstGeom prst="rect">
                <a:avLst/>
              </a:prstGeom>
              <a:blipFill rotWithShape="0">
                <a:blip r:embed="rId2"/>
                <a:stretch>
                  <a:fillRect l="-883" t="-18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3060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36128" cy="691297"/>
          </a:xfrm>
        </p:spPr>
        <p:txBody>
          <a:bodyPr>
            <a:noAutofit/>
          </a:bodyPr>
          <a:lstStyle/>
          <a:p>
            <a:r>
              <a:rPr lang="fr-FR" sz="4000" dirty="0"/>
              <a:t>I.2) Etat standard et enthalpie standard de réaction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3B5A-46B7-441D-817E-FCC5880D67D3}" type="slidenum">
              <a:rPr lang="fr-FR" smtClean="0"/>
              <a:t>4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ce réservé du contenu 4">
                <a:extLst>
                  <a:ext uri="{FF2B5EF4-FFF2-40B4-BE49-F238E27FC236}">
                    <a16:creationId xmlns:a16="http://schemas.microsoft.com/office/drawing/2014/main" xmlns="" id="{23C92B41-B0FF-4741-A5E1-2EEBC151A6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5143" y="1454159"/>
                <a:ext cx="10058400" cy="45293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fr-FR" sz="2400" b="0" dirty="0" smtClean="0">
                    <a:solidFill>
                      <a:schemeClr val="tx1"/>
                    </a:solidFill>
                  </a:rPr>
                  <a:t>À 50 °C,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fr-FR" sz="2400" b="0" dirty="0">
                  <a:solidFill>
                    <a:schemeClr val="tx1"/>
                  </a:solidFill>
                </a:endParaRP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fr-FR" sz="2400" b="0" dirty="0">
                    <a:solidFill>
                      <a:schemeClr val="tx1"/>
                    </a:solidFill>
                  </a:rPr>
                  <a:t> Eau vapeur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fr-FR" sz="2400" b="0" dirty="0">
                    <a:solidFill>
                      <a:schemeClr val="tx1"/>
                    </a:solidFill>
                  </a:rPr>
                  <a:t> gaz parfait à 50 °C sous 1 bar </a:t>
                </a:r>
                <a:r>
                  <a:rPr lang="fr-FR" sz="2400" b="0" i="1" dirty="0">
                    <a:solidFill>
                      <a:schemeClr val="tx1"/>
                    </a:solidFill>
                  </a:rPr>
                  <a:t>(état hypothétique)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fr-FR" sz="2400" b="0" i="1" dirty="0">
                  <a:solidFill>
                    <a:schemeClr val="tx1"/>
                  </a:solidFill>
                </a:endParaRP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fr-FR" sz="2400" b="0" dirty="0">
                    <a:solidFill>
                      <a:schemeClr val="tx1"/>
                    </a:solidFill>
                  </a:rPr>
                  <a:t> Eau solide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fr-FR" sz="2400" b="0" dirty="0">
                    <a:solidFill>
                      <a:schemeClr val="tx1"/>
                    </a:solidFill>
                  </a:rPr>
                  <a:t> glace pure à 50 °C sous 1 bar </a:t>
                </a:r>
                <a:r>
                  <a:rPr lang="fr-FR" sz="2400" b="0" i="1" dirty="0">
                    <a:solidFill>
                      <a:schemeClr val="tx1"/>
                    </a:solidFill>
                  </a:rPr>
                  <a:t>(état hypothétique)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fr-FR" sz="2400" b="0" i="1" dirty="0">
                  <a:solidFill>
                    <a:schemeClr val="tx1"/>
                  </a:solidFill>
                </a:endParaRP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fr-FR" sz="2400" b="0" dirty="0">
                    <a:solidFill>
                      <a:schemeClr val="tx1"/>
                    </a:solidFill>
                  </a:rPr>
                  <a:t> Eau liquide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fr-FR" sz="2400" b="0" dirty="0">
                    <a:solidFill>
                      <a:schemeClr val="tx1"/>
                    </a:solidFill>
                  </a:rPr>
                  <a:t> liquide pur à 50 °C sous 1 bar </a:t>
                </a:r>
                <a:r>
                  <a:rPr lang="fr-FR" sz="2400" b="0" i="1" dirty="0">
                    <a:solidFill>
                      <a:schemeClr val="tx1"/>
                    </a:solidFill>
                  </a:rPr>
                  <a:t>(état réalisable en pratique</a:t>
                </a:r>
                <a:r>
                  <a:rPr lang="fr-FR" sz="2400" b="0" i="1" dirty="0">
                    <a:solidFill>
                      <a:schemeClr val="accent5">
                        <a:lumMod val="50000"/>
                      </a:schemeClr>
                    </a:solidFill>
                  </a:rPr>
                  <a:t>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fr-FR" b="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Espace réservé du contenu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3C92B41-B0FF-4741-A5E1-2EEBC151A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43" y="1454159"/>
                <a:ext cx="10058400" cy="4529367"/>
              </a:xfrm>
              <a:prstGeom prst="rect">
                <a:avLst/>
              </a:prstGeom>
              <a:blipFill rotWithShape="0">
                <a:blip r:embed="rId2"/>
                <a:stretch>
                  <a:fillRect l="-909" t="-18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494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0761" y="286603"/>
            <a:ext cx="11741239" cy="691297"/>
          </a:xfrm>
        </p:spPr>
        <p:txBody>
          <a:bodyPr>
            <a:noAutofit/>
          </a:bodyPr>
          <a:lstStyle/>
          <a:p>
            <a:r>
              <a:rPr lang="fr-FR" sz="3600" dirty="0" smtClean="0"/>
              <a:t>II.2) </a:t>
            </a:r>
            <a:r>
              <a:rPr lang="fr-FR" sz="3600" dirty="0"/>
              <a:t>Détermination d’une enthalpie de réaction par calorimétrie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3B5A-46B7-441D-817E-FCC5880D67D3}" type="slidenum">
              <a:rPr lang="fr-FR" smtClean="0"/>
              <a:t>5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D523E6C8-A429-46F4-9035-5FE23200E37F}"/>
              </a:ext>
            </a:extLst>
          </p:cNvPr>
          <p:cNvSpPr txBox="1"/>
          <p:nvPr/>
        </p:nvSpPr>
        <p:spPr>
          <a:xfrm>
            <a:off x="538749" y="1551810"/>
            <a:ext cx="1659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Thermomètre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xmlns="" id="{AE5C581C-68D0-44D8-940A-1494300D3CE5}"/>
                  </a:ext>
                </a:extLst>
              </p:cNvPr>
              <p:cNvSpPr txBox="1"/>
              <p:nvPr/>
            </p:nvSpPr>
            <p:spPr>
              <a:xfrm>
                <a:off x="6096000" y="3652604"/>
                <a:ext cx="3030701" cy="1384995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2000" dirty="0"/>
                  <a:t>200 </a:t>
                </a:r>
                <a:r>
                  <a:rPr lang="fr-FR" sz="2000" dirty="0" err="1"/>
                  <a:t>mL</a:t>
                </a: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endParaRPr lang="fr-FR" sz="2000" dirty="0"/>
              </a:p>
              <a:p>
                <a:endParaRPr lang="fr-FR" sz="1200" dirty="0"/>
              </a:p>
              <a:p>
                <a:r>
                  <a:rPr lang="fr-FR" sz="2000" dirty="0"/>
                  <a:t>+ 50 </a:t>
                </a:r>
                <a:r>
                  <a:rPr lang="fr-FR" sz="2000" dirty="0" err="1"/>
                  <a:t>mL</a:t>
                </a: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HCl</m:t>
                    </m:r>
                  </m:oMath>
                </a14:m>
                <a:r>
                  <a:rPr lang="fr-FR" sz="2000" dirty="0"/>
                  <a:t> 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mol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a:rPr lang="fr-FR" sz="20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sz="2000" dirty="0"/>
              </a:p>
              <a:p>
                <a:endParaRPr lang="fr-FR" sz="1200" dirty="0"/>
              </a:p>
              <a:p>
                <a:r>
                  <a:rPr lang="fr-FR" sz="2000" dirty="0"/>
                  <a:t>+ 50 </a:t>
                </a:r>
                <a:r>
                  <a:rPr lang="fr-FR" sz="2000" dirty="0" err="1"/>
                  <a:t>mL</a:t>
                </a: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NaOH</m:t>
                    </m:r>
                  </m:oMath>
                </a14:m>
                <a:r>
                  <a:rPr lang="fr-FR" sz="2000" dirty="0"/>
                  <a:t> 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>
                        <a:latin typeface="Cambria Math" panose="02040503050406030204" pitchFamily="18" charset="0"/>
                      </a:rPr>
                      <m:t>X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mol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a:rPr lang="fr-FR" sz="20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E5C581C-68D0-44D8-940A-1494300D3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652604"/>
                <a:ext cx="3030701" cy="1384995"/>
              </a:xfrm>
              <a:prstGeom prst="rect">
                <a:avLst/>
              </a:prstGeom>
              <a:blipFill rotWithShape="0">
                <a:blip r:embed="rId2"/>
                <a:stretch>
                  <a:fillRect l="-1804" t="-1747" b="-6550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xmlns="" id="{6D156232-2597-480C-A854-C11747B0F4AE}"/>
                  </a:ext>
                </a:extLst>
              </p:cNvPr>
              <p:cNvSpPr txBox="1"/>
              <p:nvPr/>
            </p:nvSpPr>
            <p:spPr>
              <a:xfrm>
                <a:off x="5726762" y="2014163"/>
                <a:ext cx="4797531" cy="7050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d>
                            <m:d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  <m:sup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FR" sz="2800" b="0" i="0" smtClean="0">
                          <a:latin typeface="Cambria Math" panose="02040503050406030204" pitchFamily="18" charset="0"/>
                        </a:rPr>
                        <m:t>H</m:t>
                      </m:r>
                      <m:sSubSup>
                        <m:sSubSup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d>
                            <m:d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  <m:sup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groupChr>
                        <m:groupChrPr>
                          <m:chr m:val="→"/>
                          <m:vertJc m:val="bot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p>
                            <m:sSup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groupCh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2 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d>
                            <m:d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D156232-2597-480C-A854-C11747B0F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762" y="2014163"/>
                <a:ext cx="4797531" cy="7050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>
            <a:extLst>
              <a:ext uri="{FF2B5EF4-FFF2-40B4-BE49-F238E27FC236}">
                <a16:creationId xmlns:a16="http://schemas.microsoft.com/office/drawing/2014/main" xmlns="" id="{F6B94250-15E8-4E88-B7BB-82E39B3C9F92}"/>
              </a:ext>
            </a:extLst>
          </p:cNvPr>
          <p:cNvGrpSpPr/>
          <p:nvPr/>
        </p:nvGrpSpPr>
        <p:grpSpPr>
          <a:xfrm>
            <a:off x="864258" y="-1296691"/>
            <a:ext cx="4171786" cy="7326772"/>
            <a:chOff x="945545" y="-1361664"/>
            <a:chExt cx="4171786" cy="7326772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xmlns="" id="{A6223599-569A-41B9-958B-6FE583217FF5}"/>
                </a:ext>
              </a:extLst>
            </p:cNvPr>
            <p:cNvGrpSpPr/>
            <p:nvPr/>
          </p:nvGrpSpPr>
          <p:grpSpPr>
            <a:xfrm>
              <a:off x="945545" y="-1361664"/>
              <a:ext cx="4171786" cy="7326772"/>
              <a:chOff x="1005180" y="-1133064"/>
              <a:chExt cx="4171786" cy="7326772"/>
            </a:xfrm>
          </p:grpSpPr>
          <p:sp>
            <p:nvSpPr>
              <p:cNvPr id="10" name="Corde 9">
                <a:extLst>
                  <a:ext uri="{FF2B5EF4-FFF2-40B4-BE49-F238E27FC236}">
                    <a16:creationId xmlns:a16="http://schemas.microsoft.com/office/drawing/2014/main" xmlns="" id="{3F479FBB-7FCA-478D-9FD5-1AD672576F4A}"/>
                  </a:ext>
                </a:extLst>
              </p:cNvPr>
              <p:cNvSpPr/>
              <p:nvPr/>
            </p:nvSpPr>
            <p:spPr>
              <a:xfrm rot="16200000">
                <a:off x="-572313" y="444429"/>
                <a:ext cx="7326772" cy="4171786"/>
              </a:xfrm>
              <a:prstGeom prst="chord">
                <a:avLst>
                  <a:gd name="adj1" fmla="val 5378202"/>
                  <a:gd name="adj2" fmla="val 16200000"/>
                </a:avLst>
              </a:prstGeom>
              <a:solidFill>
                <a:srgbClr val="636F81"/>
              </a:solidFill>
              <a:ln>
                <a:solidFill>
                  <a:srgbClr val="11648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Corde 10">
                <a:extLst>
                  <a:ext uri="{FF2B5EF4-FFF2-40B4-BE49-F238E27FC236}">
                    <a16:creationId xmlns:a16="http://schemas.microsoft.com/office/drawing/2014/main" xmlns="" id="{9502FB21-F19F-442B-B06A-E9692083C794}"/>
                  </a:ext>
                </a:extLst>
              </p:cNvPr>
              <p:cNvSpPr/>
              <p:nvPr/>
            </p:nvSpPr>
            <p:spPr>
              <a:xfrm rot="16200000">
                <a:off x="-194625" y="766127"/>
                <a:ext cx="6571396" cy="3528391"/>
              </a:xfrm>
              <a:prstGeom prst="chord">
                <a:avLst>
                  <a:gd name="adj1" fmla="val 5378202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rgbClr val="11648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9" name="Corde 8">
              <a:extLst>
                <a:ext uri="{FF2B5EF4-FFF2-40B4-BE49-F238E27FC236}">
                  <a16:creationId xmlns:a16="http://schemas.microsoft.com/office/drawing/2014/main" xmlns="" id="{3CC308EF-83A8-4EE2-B578-79AA62119B0C}"/>
                </a:ext>
              </a:extLst>
            </p:cNvPr>
            <p:cNvSpPr/>
            <p:nvPr/>
          </p:nvSpPr>
          <p:spPr>
            <a:xfrm rot="16200000">
              <a:off x="-254259" y="537523"/>
              <a:ext cx="6571396" cy="3528394"/>
            </a:xfrm>
            <a:prstGeom prst="chord">
              <a:avLst>
                <a:gd name="adj1" fmla="val 7374655"/>
                <a:gd name="adj2" fmla="val 14197494"/>
              </a:avLst>
            </a:prstGeom>
            <a:solidFill>
              <a:srgbClr val="18B5FC"/>
            </a:solidFill>
            <a:ln>
              <a:solidFill>
                <a:srgbClr val="1164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2" name="Cylindre 11">
            <a:extLst>
              <a:ext uri="{FF2B5EF4-FFF2-40B4-BE49-F238E27FC236}">
                <a16:creationId xmlns:a16="http://schemas.microsoft.com/office/drawing/2014/main" xmlns="" id="{DF5CB7FA-6CFC-41B6-95C3-EE9C9E50C469}"/>
              </a:ext>
            </a:extLst>
          </p:cNvPr>
          <p:cNvSpPr/>
          <p:nvPr/>
        </p:nvSpPr>
        <p:spPr>
          <a:xfrm>
            <a:off x="2198370" y="1659835"/>
            <a:ext cx="188843" cy="2842591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xmlns="" id="{8569DE43-5FE7-486C-91A1-08BD26A5E753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513088" y="4345102"/>
            <a:ext cx="2582912" cy="15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481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III.1) Enthalpie standard de formation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3B5A-46B7-441D-817E-FCC5880D67D3}" type="slidenum">
              <a:rPr lang="fr-FR" smtClean="0"/>
              <a:t>6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4">
                <a:extLst>
                  <a:ext uri="{FF2B5EF4-FFF2-40B4-BE49-F238E27FC236}">
                    <a16:creationId xmlns:a16="http://schemas.microsoft.com/office/drawing/2014/main" xmlns="" id="{91279312-77BD-4D3B-B739-D0F5467037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743" y="1673270"/>
                <a:ext cx="7517691" cy="42684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buFont typeface="Courier New" panose="02070309020205020404" pitchFamily="49" charset="0"/>
                  <a:buChar char="o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2400" b="0" dirty="0">
                    <a:solidFill>
                      <a:schemeClr val="tx1"/>
                    </a:solidFill>
                  </a:rPr>
                  <a:t>L’</a:t>
                </a:r>
                <a:r>
                  <a:rPr lang="fr-FR" sz="2400" b="0" i="1" dirty="0">
                    <a:solidFill>
                      <a:schemeClr val="tx1"/>
                    </a:solidFill>
                  </a:rPr>
                  <a:t>état standard de référence </a:t>
                </a:r>
                <a:r>
                  <a:rPr lang="fr-FR" sz="2400" b="0" dirty="0">
                    <a:solidFill>
                      <a:schemeClr val="tx1"/>
                    </a:solidFill>
                  </a:rPr>
                  <a:t>d’un élément, à la température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r-FR" sz="2400" b="0" dirty="0">
                    <a:solidFill>
                      <a:schemeClr val="tx1"/>
                    </a:solidFill>
                  </a:rPr>
                  <a:t>, est l’état standard du corps simple, dans l’état physique le plus stable, à cette température.</a:t>
                </a:r>
              </a:p>
              <a:p>
                <a:pPr>
                  <a:lnSpc>
                    <a:spcPct val="100000"/>
                  </a:lnSpc>
                  <a:buFont typeface="Courier New" panose="02070309020205020404" pitchFamily="49" charset="0"/>
                  <a:buChar char="o"/>
                </a:pPr>
                <a:endParaRPr lang="fr-FR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buFont typeface="Courier New" panose="02070309020205020404" pitchFamily="49" charset="0"/>
                  <a:buChar char="o"/>
                </a:pPr>
                <a:r>
                  <a:rPr lang="fr-FR" sz="2400" b="0" dirty="0">
                    <a:solidFill>
                      <a:schemeClr val="tx1"/>
                    </a:solidFill>
                  </a:rPr>
                  <a:t> Cas particuliers :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chemeClr val="tx1"/>
                    </a:solidFill>
                  </a:rPr>
                  <a:t> : gaz parfait diatomique  à toute température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fr-FR" dirty="0">
                    <a:solidFill>
                      <a:schemeClr val="tx1"/>
                    </a:solidFill>
                  </a:rPr>
                  <a:t>Carbone : graphite à toute température</a:t>
                </a:r>
              </a:p>
            </p:txBody>
          </p:sp>
        </mc:Choice>
        <mc:Fallback xmlns="">
          <p:sp>
            <p:nvSpPr>
              <p:cNvPr id="4" name="Espace réservé du contenu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1279312-77BD-4D3B-B739-D0F546703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3" y="1673270"/>
                <a:ext cx="7517691" cy="4268463"/>
              </a:xfrm>
              <a:prstGeom prst="rect">
                <a:avLst/>
              </a:prstGeom>
              <a:blipFill rotWithShape="0">
                <a:blip r:embed="rId2"/>
                <a:stretch>
                  <a:fillRect l="-1460" t="-2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au 4">
                <a:extLst>
                  <a:ext uri="{FF2B5EF4-FFF2-40B4-BE49-F238E27FC236}">
                    <a16:creationId xmlns:a16="http://schemas.microsoft.com/office/drawing/2014/main" xmlns="" id="{F33E5DE6-BD85-44DF-8D55-9649C5B955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9647246"/>
                  </p:ext>
                </p:extLst>
              </p:nvPr>
            </p:nvGraphicFramePr>
            <p:xfrm>
              <a:off x="7603434" y="1673270"/>
              <a:ext cx="4214192" cy="35114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07096">
                      <a:extLst>
                        <a:ext uri="{9D8B030D-6E8A-4147-A177-3AD203B41FA5}">
                          <a16:colId xmlns:a16="http://schemas.microsoft.com/office/drawing/2014/main" xmlns="" val="1898469533"/>
                        </a:ext>
                      </a:extLst>
                    </a:gridCol>
                    <a:gridCol w="2107096">
                      <a:extLst>
                        <a:ext uri="{9D8B030D-6E8A-4147-A177-3AD203B41FA5}">
                          <a16:colId xmlns:a16="http://schemas.microsoft.com/office/drawing/2014/main" xmlns="" val="1134961046"/>
                        </a:ext>
                      </a:extLst>
                    </a:gridCol>
                  </a:tblGrid>
                  <a:tr h="877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Température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État standard de référence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629540177"/>
                      </a:ext>
                    </a:extLst>
                  </a:tr>
                  <a:tr h="877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/>
                            <a:t>Eau</a:t>
                          </a:r>
                          <a:r>
                            <a:rPr lang="fr-FR" b="0" baseline="0" dirty="0"/>
                            <a:t> à </a:t>
                          </a:r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&gt;100 °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Gaz parfait pur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4261227614"/>
                      </a:ext>
                    </a:extLst>
                  </a:tr>
                  <a:tr h="877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/>
                            <a:t>Eau à</a:t>
                          </a:r>
                          <a:r>
                            <a:rPr lang="fr-FR" b="0" baseline="0" dirty="0"/>
                            <a:t>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 °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&lt;100 °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Eau liquide pure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689740573"/>
                      </a:ext>
                    </a:extLst>
                  </a:tr>
                  <a:tr h="877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/>
                            <a:t>Eau à</a:t>
                          </a:r>
                          <a:r>
                            <a:rPr lang="fr-FR" b="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&lt;0 °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Glace pure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45419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au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33E5DE6-BD85-44DF-8D55-9649C5B955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9647246"/>
                  </p:ext>
                </p:extLst>
              </p:nvPr>
            </p:nvGraphicFramePr>
            <p:xfrm>
              <a:off x="7603434" y="1673270"/>
              <a:ext cx="4214192" cy="35114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0709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898469533"/>
                        </a:ext>
                      </a:extLst>
                    </a:gridCol>
                    <a:gridCol w="210709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134961046"/>
                        </a:ext>
                      </a:extLst>
                    </a:gridCol>
                  </a:tblGrid>
                  <a:tr h="877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Température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État standard de référence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629540177"/>
                      </a:ext>
                    </a:extLst>
                  </a:tr>
                  <a:tr h="87786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89" t="-100000" r="-10115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Gaz parfait pur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261227614"/>
                      </a:ext>
                    </a:extLst>
                  </a:tr>
                  <a:tr h="87786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89" t="-201389" r="-101156" b="-1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Eau liquide pure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689740573"/>
                      </a:ext>
                    </a:extLst>
                  </a:tr>
                  <a:tr h="87786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89" t="-301389" r="-101156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Glace pure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454196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79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>
              <a:xfrm>
                <a:off x="1097279" y="286603"/>
                <a:ext cx="10712647" cy="691297"/>
              </a:xfrm>
            </p:spPr>
            <p:txBody>
              <a:bodyPr>
                <a:normAutofit/>
              </a:bodyPr>
              <a:lstStyle/>
              <a:p>
                <a:r>
                  <a:rPr lang="fr-FR" sz="4000" dirty="0" smtClean="0"/>
                  <a:t>III.3) Détermination </a:t>
                </a:r>
                <a:r>
                  <a:rPr lang="fr-FR" sz="4000" dirty="0"/>
                  <a:t>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400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400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m:rPr>
                        <m:sty m:val="p"/>
                      </m:rPr>
                      <a:rPr lang="fr-FR" sz="4000"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sz="400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fr-FR" sz="4000" dirty="0"/>
                  <a:t> par un cycle de </a:t>
                </a:r>
                <a:r>
                  <a:rPr lang="fr-FR" sz="4000" dirty="0" smtClean="0"/>
                  <a:t>Hess</a:t>
                </a:r>
                <a:endParaRPr lang="fr-FR" sz="4000" dirty="0"/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97279" y="286603"/>
                <a:ext cx="10712647" cy="691297"/>
              </a:xfrm>
              <a:blipFill rotWithShape="0">
                <a:blip r:embed="rId2"/>
                <a:stretch>
                  <a:fillRect l="-1992" t="-16814" b="-389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3B5A-46B7-441D-817E-FCC5880D67D3}" type="slidenum">
              <a:rPr lang="fr-FR" smtClean="0"/>
              <a:t>7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DBD1DC05-3808-47FD-95CD-4CBA15ACA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44" y="1181445"/>
            <a:ext cx="7975642" cy="43893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CA4420AF-33D4-4E75-A1ED-676CAD345766}"/>
              </a:ext>
            </a:extLst>
          </p:cNvPr>
          <p:cNvSpPr txBox="1"/>
          <p:nvPr/>
        </p:nvSpPr>
        <p:spPr>
          <a:xfrm>
            <a:off x="176652" y="5621418"/>
            <a:ext cx="874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de Hess pour la dissolution des sels dans l’eau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xmlns="" id="{83EDB1E3-9237-4E53-A70A-12C7F2DD371B}"/>
                  </a:ext>
                </a:extLst>
              </p:cNvPr>
              <p:cNvSpPr txBox="1"/>
              <p:nvPr/>
            </p:nvSpPr>
            <p:spPr>
              <a:xfrm>
                <a:off x="6967407" y="4081825"/>
                <a:ext cx="4988541" cy="708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0" dirty="0"/>
                  <a:t>Avec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𝐻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°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𝑒𝑎𝑢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𝑒𝑎𝑢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𝑐𝑎𝑙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𝑠𝑒𝑙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ΔT</m:t>
                        </m:r>
                      </m:num>
                      <m:den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</m:s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3EDB1E3-9237-4E53-A70A-12C7F2DD3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407" y="4081825"/>
                <a:ext cx="4988541" cy="708656"/>
              </a:xfrm>
              <a:prstGeom prst="rect">
                <a:avLst/>
              </a:prstGeom>
              <a:blipFill rotWithShape="0">
                <a:blip r:embed="rId4"/>
                <a:stretch>
                  <a:fillRect l="-11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/>
          <p:cNvSpPr txBox="1"/>
          <p:nvPr/>
        </p:nvSpPr>
        <p:spPr>
          <a:xfrm>
            <a:off x="5911403" y="1757321"/>
            <a:ext cx="23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3852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sz="4000" dirty="0"/>
                  <a:t>III.3) Détermination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400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400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m:rPr>
                        <m:sty m:val="p"/>
                      </m:rPr>
                      <a:rPr lang="fr-FR" sz="4000"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sz="400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fr-FR" sz="4000" dirty="0"/>
                  <a:t> par un cycle de Hess</a:t>
                </a:r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121" t="-16814" r="-545" b="-389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3B5A-46B7-441D-817E-FCC5880D67D3}" type="slidenum">
              <a:rPr lang="fr-FR" smtClean="0"/>
              <a:t>8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xmlns="" id="{13965B16-425F-4C26-AAE4-1AE201001D6D}"/>
                  </a:ext>
                </a:extLst>
              </p:cNvPr>
              <p:cNvSpPr txBox="1"/>
              <p:nvPr/>
            </p:nvSpPr>
            <p:spPr>
              <a:xfrm>
                <a:off x="1399477" y="3302829"/>
                <a:ext cx="4114653" cy="1015663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2000" dirty="0"/>
                  <a:t>200 </a:t>
                </a:r>
                <a:r>
                  <a:rPr lang="fr-FR" sz="2000" dirty="0" err="1"/>
                  <a:t>mL</a:t>
                </a:r>
                <a:r>
                  <a:rPr lang="fr-FR" sz="2000" dirty="0"/>
                  <a:t>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000" i="1" dirty="0"/>
              </a:p>
              <a:p>
                <a:endParaRPr lang="fr-FR" sz="2000" dirty="0"/>
              </a:p>
              <a:p>
                <a:r>
                  <a:rPr lang="fr-FR" sz="2000" dirty="0"/>
                  <a:t>+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=… 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r>
                  <a:rPr lang="fr-FR" sz="2000" dirty="0"/>
                  <a:t> de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Na</m:t>
                            </m:r>
                          </m:e>
                          <m:sub>
                            <m: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CO</m:t>
                            </m:r>
                          </m:e>
                          <m:sub>
                            <m: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,10 </m:t>
                        </m:r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3965B16-425F-4C26-AAE4-1AE201001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477" y="3302829"/>
                <a:ext cx="4114653" cy="1015663"/>
              </a:xfrm>
              <a:prstGeom prst="rect">
                <a:avLst/>
              </a:prstGeom>
              <a:blipFill rotWithShape="0">
                <a:blip r:embed="rId3"/>
                <a:stretch>
                  <a:fillRect l="-1477" t="-2976" b="-9524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xmlns="" id="{DE979B00-29A7-490A-845D-3F9F916B9D74}"/>
                  </a:ext>
                </a:extLst>
              </p:cNvPr>
              <p:cNvSpPr txBox="1"/>
              <p:nvPr/>
            </p:nvSpPr>
            <p:spPr>
              <a:xfrm>
                <a:off x="376121" y="1154000"/>
                <a:ext cx="8650253" cy="7159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fr-FR" sz="2800">
                                  <a:latin typeface="Cambria Math" panose="02040503050406030204" pitchFamily="18" charset="0"/>
                                </a:rPr>
                                <m:t>Na</m:t>
                              </m:r>
                            </m:e>
                            <m:sub>
                              <m:r>
                                <a:rPr lang="fr-FR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fr-FR" sz="2800">
                              <a:latin typeface="Cambria Math" panose="02040503050406030204" pitchFamily="18" charset="0"/>
                            </a:rPr>
                            <m:t>C</m:t>
                          </m:r>
                          <m:sSub>
                            <m:sSub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280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e>
                            <m:sub>
                              <m:r>
                                <a:rPr lang="fr-FR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sz="280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fr-FR" sz="280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28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fr-FR" sz="2800"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lang="fr-FR" sz="2800">
                              <a:latin typeface="Cambria Math" panose="02040503050406030204" pitchFamily="18" charset="0"/>
                            </a:rPr>
                            <m:t> )</m:t>
                          </m:r>
                        </m:e>
                        <m:sub>
                          <m:d>
                            <m:d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</m:sSub>
                      <m:r>
                        <a:rPr lang="fr-FR" sz="2800" i="1" smtClean="0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groupCh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m:rPr>
                          <m:sty m:val="p"/>
                        </m:rPr>
                        <a:rPr lang="fr-FR" sz="2800" b="0" i="0" smtClean="0">
                          <a:latin typeface="Cambria Math" panose="02040503050406030204" pitchFamily="18" charset="0"/>
                        </a:rPr>
                        <m:t>N</m:t>
                      </m:r>
                      <m:sSubSup>
                        <m:sSubSup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d>
                            <m:d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  <m:sup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FR" sz="2800" b="0" i="0" smtClean="0">
                          <a:latin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fr-FR" sz="28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e>
                            <m:sub>
                              <m:r>
                                <a:rPr lang="fr-FR" sz="28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fr-FR" sz="2800" b="0" i="0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</m:sup>
                          </m:sSubSup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+10 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d>
                            <m:d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E979B00-29A7-490A-845D-3F9F916B9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21" y="1154000"/>
                <a:ext cx="8650253" cy="7159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e 5">
            <a:extLst>
              <a:ext uri="{FF2B5EF4-FFF2-40B4-BE49-F238E27FC236}">
                <a16:creationId xmlns:a16="http://schemas.microsoft.com/office/drawing/2014/main" xmlns="" id="{2B531B6E-EB1D-4B88-A1B0-CDCE1FB54649}"/>
              </a:ext>
            </a:extLst>
          </p:cNvPr>
          <p:cNvGrpSpPr/>
          <p:nvPr/>
        </p:nvGrpSpPr>
        <p:grpSpPr>
          <a:xfrm>
            <a:off x="6962729" y="-1197725"/>
            <a:ext cx="4620487" cy="7326772"/>
            <a:chOff x="945545" y="-1361664"/>
            <a:chExt cx="4620487" cy="7326772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xmlns="" id="{4A10CE07-BD0C-4AA6-BBE9-016DEA7ED024}"/>
                </a:ext>
              </a:extLst>
            </p:cNvPr>
            <p:cNvGrpSpPr/>
            <p:nvPr/>
          </p:nvGrpSpPr>
          <p:grpSpPr>
            <a:xfrm>
              <a:off x="945545" y="-1361664"/>
              <a:ext cx="4171786" cy="7326772"/>
              <a:chOff x="1005180" y="-1133064"/>
              <a:chExt cx="4171786" cy="7326772"/>
            </a:xfrm>
          </p:grpSpPr>
          <p:sp>
            <p:nvSpPr>
              <p:cNvPr id="36" name="Corde 35">
                <a:extLst>
                  <a:ext uri="{FF2B5EF4-FFF2-40B4-BE49-F238E27FC236}">
                    <a16:creationId xmlns:a16="http://schemas.microsoft.com/office/drawing/2014/main" xmlns="" id="{7A67ACB7-020C-443B-AC72-91537C26ABF8}"/>
                  </a:ext>
                </a:extLst>
              </p:cNvPr>
              <p:cNvSpPr/>
              <p:nvPr/>
            </p:nvSpPr>
            <p:spPr>
              <a:xfrm rot="16200000">
                <a:off x="-572313" y="444429"/>
                <a:ext cx="7326772" cy="4171786"/>
              </a:xfrm>
              <a:prstGeom prst="chord">
                <a:avLst>
                  <a:gd name="adj1" fmla="val 5378202"/>
                  <a:gd name="adj2" fmla="val 16200000"/>
                </a:avLst>
              </a:prstGeom>
              <a:solidFill>
                <a:srgbClr val="636F81"/>
              </a:solidFill>
              <a:ln>
                <a:solidFill>
                  <a:srgbClr val="11648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Corde 36">
                <a:extLst>
                  <a:ext uri="{FF2B5EF4-FFF2-40B4-BE49-F238E27FC236}">
                    <a16:creationId xmlns:a16="http://schemas.microsoft.com/office/drawing/2014/main" xmlns="" id="{24EAEFBF-842A-4C53-B72D-5FA7545F2171}"/>
                  </a:ext>
                </a:extLst>
              </p:cNvPr>
              <p:cNvSpPr/>
              <p:nvPr/>
            </p:nvSpPr>
            <p:spPr>
              <a:xfrm rot="16200000">
                <a:off x="-194625" y="766127"/>
                <a:ext cx="6571396" cy="3528391"/>
              </a:xfrm>
              <a:prstGeom prst="chord">
                <a:avLst>
                  <a:gd name="adj1" fmla="val 5378202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rgbClr val="11648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" name="Corde 7">
              <a:extLst>
                <a:ext uri="{FF2B5EF4-FFF2-40B4-BE49-F238E27FC236}">
                  <a16:creationId xmlns:a16="http://schemas.microsoft.com/office/drawing/2014/main" xmlns="" id="{1F6240B6-C433-4A10-B007-EBD538310D61}"/>
                </a:ext>
              </a:extLst>
            </p:cNvPr>
            <p:cNvSpPr/>
            <p:nvPr/>
          </p:nvSpPr>
          <p:spPr>
            <a:xfrm rot="16200000">
              <a:off x="-254259" y="537523"/>
              <a:ext cx="6571396" cy="3528394"/>
            </a:xfrm>
            <a:prstGeom prst="chord">
              <a:avLst>
                <a:gd name="adj1" fmla="val 7374655"/>
                <a:gd name="adj2" fmla="val 14197494"/>
              </a:avLst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Cylindre 8">
              <a:extLst>
                <a:ext uri="{FF2B5EF4-FFF2-40B4-BE49-F238E27FC236}">
                  <a16:creationId xmlns:a16="http://schemas.microsoft.com/office/drawing/2014/main" xmlns="" id="{B50AF89D-4DD9-4A0C-A348-B1EC4129A2A1}"/>
                </a:ext>
              </a:extLst>
            </p:cNvPr>
            <p:cNvSpPr/>
            <p:nvPr/>
          </p:nvSpPr>
          <p:spPr>
            <a:xfrm>
              <a:off x="3710555" y="1642537"/>
              <a:ext cx="188843" cy="2842591"/>
            </a:xfrm>
            <a:prstGeom prst="can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xmlns="" id="{11A53A90-C492-4347-BDE5-C47DF8673B2D}"/>
                </a:ext>
              </a:extLst>
            </p:cNvPr>
            <p:cNvSpPr txBox="1"/>
            <p:nvPr/>
          </p:nvSpPr>
          <p:spPr>
            <a:xfrm>
              <a:off x="3906411" y="1561495"/>
              <a:ext cx="16596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Thermomètre</a:t>
              </a:r>
            </a:p>
          </p:txBody>
        </p:sp>
        <p:grpSp>
          <p:nvGrpSpPr>
            <p:cNvPr id="11" name="Grouper 287">
              <a:extLst>
                <a:ext uri="{FF2B5EF4-FFF2-40B4-BE49-F238E27FC236}">
                  <a16:creationId xmlns:a16="http://schemas.microsoft.com/office/drawing/2014/main" xmlns="" id="{DEF89FB5-C5FA-4B64-8649-20F34623B819}"/>
                </a:ext>
              </a:extLst>
            </p:cNvPr>
            <p:cNvGrpSpPr/>
            <p:nvPr/>
          </p:nvGrpSpPr>
          <p:grpSpPr>
            <a:xfrm>
              <a:off x="2745011" y="5208106"/>
              <a:ext cx="572851" cy="308900"/>
              <a:chOff x="0" y="1"/>
              <a:chExt cx="410210" cy="220343"/>
            </a:xfrm>
          </p:grpSpPr>
          <p:grpSp>
            <p:nvGrpSpPr>
              <p:cNvPr id="12" name="Grouper 350">
                <a:extLst>
                  <a:ext uri="{FF2B5EF4-FFF2-40B4-BE49-F238E27FC236}">
                    <a16:creationId xmlns:a16="http://schemas.microsoft.com/office/drawing/2014/main" xmlns="" id="{791B9BA5-3FE5-4A17-AAD1-05F611402E99}"/>
                  </a:ext>
                </a:extLst>
              </p:cNvPr>
              <p:cNvGrpSpPr/>
              <p:nvPr/>
            </p:nvGrpSpPr>
            <p:grpSpPr>
              <a:xfrm flipH="1">
                <a:off x="274322" y="1"/>
                <a:ext cx="135888" cy="203840"/>
                <a:chOff x="0" y="134620"/>
                <a:chExt cx="291465" cy="530225"/>
              </a:xfrm>
            </p:grpSpPr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xmlns="" id="{4F3458FD-09E5-4C60-8E07-7FDF49EC8D62}"/>
                    </a:ext>
                  </a:extLst>
                </p:cNvPr>
                <p:cNvSpPr/>
                <p:nvPr/>
              </p:nvSpPr>
              <p:spPr>
                <a:xfrm>
                  <a:off x="0" y="357505"/>
                  <a:ext cx="60325" cy="67946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xmlns="" id="{02FD96AE-6A25-47E0-84FD-696EA05FE97D}"/>
                    </a:ext>
                  </a:extLst>
                </p:cNvPr>
                <p:cNvSpPr/>
                <p:nvPr/>
              </p:nvSpPr>
              <p:spPr>
                <a:xfrm>
                  <a:off x="95885" y="400685"/>
                  <a:ext cx="75565" cy="88900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xmlns="" id="{85052616-40A0-4957-AA39-2C6094C18C1A}"/>
                    </a:ext>
                  </a:extLst>
                </p:cNvPr>
                <p:cNvSpPr/>
                <p:nvPr/>
              </p:nvSpPr>
              <p:spPr>
                <a:xfrm>
                  <a:off x="167640" y="238760"/>
                  <a:ext cx="76200" cy="90170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xmlns="" id="{2D2120AE-767D-431B-AE1B-D1873BFEDF0B}"/>
                    </a:ext>
                  </a:extLst>
                </p:cNvPr>
                <p:cNvSpPr/>
                <p:nvPr/>
              </p:nvSpPr>
              <p:spPr>
                <a:xfrm>
                  <a:off x="0" y="176530"/>
                  <a:ext cx="88265" cy="97155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xmlns="" id="{3D10D4A9-F97A-4223-B02A-30A4F571FE18}"/>
                    </a:ext>
                  </a:extLst>
                </p:cNvPr>
                <p:cNvSpPr/>
                <p:nvPr/>
              </p:nvSpPr>
              <p:spPr>
                <a:xfrm>
                  <a:off x="152400" y="134620"/>
                  <a:ext cx="60325" cy="67945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4" name="Ellipse 33">
                  <a:extLst>
                    <a:ext uri="{FF2B5EF4-FFF2-40B4-BE49-F238E27FC236}">
                      <a16:creationId xmlns:a16="http://schemas.microsoft.com/office/drawing/2014/main" xmlns="" id="{B37A5367-8C28-406B-994B-2C4BC0249F55}"/>
                    </a:ext>
                  </a:extLst>
                </p:cNvPr>
                <p:cNvSpPr/>
                <p:nvPr/>
              </p:nvSpPr>
              <p:spPr>
                <a:xfrm>
                  <a:off x="231140" y="439420"/>
                  <a:ext cx="60325" cy="67945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xmlns="" id="{ABED5DD2-D834-4EBD-AAAA-61AEC15A2D3C}"/>
                    </a:ext>
                  </a:extLst>
                </p:cNvPr>
                <p:cNvSpPr/>
                <p:nvPr/>
              </p:nvSpPr>
              <p:spPr>
                <a:xfrm>
                  <a:off x="107315" y="596900"/>
                  <a:ext cx="60325" cy="67945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13" name="Grouper 412">
                <a:extLst>
                  <a:ext uri="{FF2B5EF4-FFF2-40B4-BE49-F238E27FC236}">
                    <a16:creationId xmlns:a16="http://schemas.microsoft.com/office/drawing/2014/main" xmlns="" id="{D48372A3-8AF2-414B-B080-0920BE8FBEDE}"/>
                  </a:ext>
                </a:extLst>
              </p:cNvPr>
              <p:cNvGrpSpPr/>
              <p:nvPr/>
            </p:nvGrpSpPr>
            <p:grpSpPr>
              <a:xfrm>
                <a:off x="0" y="636"/>
                <a:ext cx="135888" cy="203840"/>
                <a:chOff x="0" y="134620"/>
                <a:chExt cx="291465" cy="530225"/>
              </a:xfrm>
            </p:grpSpPr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xmlns="" id="{DC26BF29-1FA4-4539-90A7-A12AA9BE6993}"/>
                    </a:ext>
                  </a:extLst>
                </p:cNvPr>
                <p:cNvSpPr/>
                <p:nvPr/>
              </p:nvSpPr>
              <p:spPr>
                <a:xfrm>
                  <a:off x="0" y="357505"/>
                  <a:ext cx="60325" cy="67946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xmlns="" id="{2ED9F152-1A5D-4797-8507-C322FA8F4333}"/>
                    </a:ext>
                  </a:extLst>
                </p:cNvPr>
                <p:cNvSpPr/>
                <p:nvPr/>
              </p:nvSpPr>
              <p:spPr>
                <a:xfrm>
                  <a:off x="95885" y="400685"/>
                  <a:ext cx="75565" cy="88900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xmlns="" id="{4E81205F-F2AD-41C9-B932-B267C565F0C7}"/>
                    </a:ext>
                  </a:extLst>
                </p:cNvPr>
                <p:cNvSpPr/>
                <p:nvPr/>
              </p:nvSpPr>
              <p:spPr>
                <a:xfrm>
                  <a:off x="167640" y="238760"/>
                  <a:ext cx="76200" cy="90170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25" name="Ellipse 24">
                  <a:extLst>
                    <a:ext uri="{FF2B5EF4-FFF2-40B4-BE49-F238E27FC236}">
                      <a16:creationId xmlns:a16="http://schemas.microsoft.com/office/drawing/2014/main" xmlns="" id="{E57405F2-FFD9-43AD-AA90-9A98D31CC839}"/>
                    </a:ext>
                  </a:extLst>
                </p:cNvPr>
                <p:cNvSpPr/>
                <p:nvPr/>
              </p:nvSpPr>
              <p:spPr>
                <a:xfrm>
                  <a:off x="0" y="176530"/>
                  <a:ext cx="88265" cy="97155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26" name="Ellipse 25">
                  <a:extLst>
                    <a:ext uri="{FF2B5EF4-FFF2-40B4-BE49-F238E27FC236}">
                      <a16:creationId xmlns:a16="http://schemas.microsoft.com/office/drawing/2014/main" xmlns="" id="{48D64217-2C68-47C4-8C8F-B5D55C152A75}"/>
                    </a:ext>
                  </a:extLst>
                </p:cNvPr>
                <p:cNvSpPr/>
                <p:nvPr/>
              </p:nvSpPr>
              <p:spPr>
                <a:xfrm>
                  <a:off x="152400" y="134620"/>
                  <a:ext cx="60325" cy="67945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27" name="Ellipse 26">
                  <a:extLst>
                    <a:ext uri="{FF2B5EF4-FFF2-40B4-BE49-F238E27FC236}">
                      <a16:creationId xmlns:a16="http://schemas.microsoft.com/office/drawing/2014/main" xmlns="" id="{3F8DD20B-CAF2-4579-90A2-E12F680FE422}"/>
                    </a:ext>
                  </a:extLst>
                </p:cNvPr>
                <p:cNvSpPr/>
                <p:nvPr/>
              </p:nvSpPr>
              <p:spPr>
                <a:xfrm>
                  <a:off x="231140" y="439420"/>
                  <a:ext cx="60325" cy="67945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28" name="Ellipse 27">
                  <a:extLst>
                    <a:ext uri="{FF2B5EF4-FFF2-40B4-BE49-F238E27FC236}">
                      <a16:creationId xmlns:a16="http://schemas.microsoft.com/office/drawing/2014/main" xmlns="" id="{C6861547-8D56-42FA-8D7D-9213F184BBB2}"/>
                    </a:ext>
                  </a:extLst>
                </p:cNvPr>
                <p:cNvSpPr/>
                <p:nvPr/>
              </p:nvSpPr>
              <p:spPr>
                <a:xfrm>
                  <a:off x="107315" y="596900"/>
                  <a:ext cx="60325" cy="67945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14" name="Grouper 420">
                <a:extLst>
                  <a:ext uri="{FF2B5EF4-FFF2-40B4-BE49-F238E27FC236}">
                    <a16:creationId xmlns:a16="http://schemas.microsoft.com/office/drawing/2014/main" xmlns="" id="{7742EA3D-DC34-4906-BC46-4EC578CCCEF4}"/>
                  </a:ext>
                </a:extLst>
              </p:cNvPr>
              <p:cNvGrpSpPr/>
              <p:nvPr/>
            </p:nvGrpSpPr>
            <p:grpSpPr>
              <a:xfrm flipV="1">
                <a:off x="139065" y="16504"/>
                <a:ext cx="135888" cy="203840"/>
                <a:chOff x="0" y="134620"/>
                <a:chExt cx="291465" cy="530225"/>
              </a:xfrm>
            </p:grpSpPr>
            <p:sp>
              <p:nvSpPr>
                <p:cNvPr id="15" name="Ellipse 14">
                  <a:extLst>
                    <a:ext uri="{FF2B5EF4-FFF2-40B4-BE49-F238E27FC236}">
                      <a16:creationId xmlns:a16="http://schemas.microsoft.com/office/drawing/2014/main" xmlns="" id="{17114B38-A602-49AD-BA37-68E760F98B17}"/>
                    </a:ext>
                  </a:extLst>
                </p:cNvPr>
                <p:cNvSpPr/>
                <p:nvPr/>
              </p:nvSpPr>
              <p:spPr>
                <a:xfrm>
                  <a:off x="0" y="357505"/>
                  <a:ext cx="60325" cy="67946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xmlns="" id="{156C7509-C04F-42A8-8508-169C5F7DF519}"/>
                    </a:ext>
                  </a:extLst>
                </p:cNvPr>
                <p:cNvSpPr/>
                <p:nvPr/>
              </p:nvSpPr>
              <p:spPr>
                <a:xfrm>
                  <a:off x="95885" y="400685"/>
                  <a:ext cx="75565" cy="88900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7" name="Ellipse 16">
                  <a:extLst>
                    <a:ext uri="{FF2B5EF4-FFF2-40B4-BE49-F238E27FC236}">
                      <a16:creationId xmlns:a16="http://schemas.microsoft.com/office/drawing/2014/main" xmlns="" id="{7A8609AA-39C8-4EB8-A62B-0552BD943F5E}"/>
                    </a:ext>
                  </a:extLst>
                </p:cNvPr>
                <p:cNvSpPr/>
                <p:nvPr/>
              </p:nvSpPr>
              <p:spPr>
                <a:xfrm>
                  <a:off x="167640" y="238760"/>
                  <a:ext cx="76200" cy="90170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xmlns="" id="{55A97A2E-7533-4143-94AC-C5994DF1D438}"/>
                    </a:ext>
                  </a:extLst>
                </p:cNvPr>
                <p:cNvSpPr/>
                <p:nvPr/>
              </p:nvSpPr>
              <p:spPr>
                <a:xfrm>
                  <a:off x="0" y="176530"/>
                  <a:ext cx="88265" cy="97155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xmlns="" id="{0CEEE0D1-35E1-45F6-ACEB-8A128987DAB3}"/>
                    </a:ext>
                  </a:extLst>
                </p:cNvPr>
                <p:cNvSpPr/>
                <p:nvPr/>
              </p:nvSpPr>
              <p:spPr>
                <a:xfrm>
                  <a:off x="152400" y="134620"/>
                  <a:ext cx="60325" cy="67945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xmlns="" id="{6957ACC9-6277-4A97-BA81-F3E8EDF97C10}"/>
                    </a:ext>
                  </a:extLst>
                </p:cNvPr>
                <p:cNvSpPr/>
                <p:nvPr/>
              </p:nvSpPr>
              <p:spPr>
                <a:xfrm>
                  <a:off x="231140" y="439420"/>
                  <a:ext cx="60325" cy="67945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xmlns="" id="{1F621114-A44E-469E-8B74-F0508F96A129}"/>
                    </a:ext>
                  </a:extLst>
                </p:cNvPr>
                <p:cNvSpPr/>
                <p:nvPr/>
              </p:nvSpPr>
              <p:spPr>
                <a:xfrm>
                  <a:off x="107315" y="596900"/>
                  <a:ext cx="60325" cy="67945"/>
                </a:xfrm>
                <a:prstGeom prst="ellipse">
                  <a:avLst/>
                </a:prstGeom>
                <a:solidFill>
                  <a:srgbClr val="FFFFFF"/>
                </a:solidFill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</p:grpSp>
      </p:grp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xmlns="" id="{41007E7D-9083-46B6-9B8B-47D2972E01F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514130" y="3810661"/>
            <a:ext cx="2798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8492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diapo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diapo" id="{05C7647A-FD6A-4DA7-A7BC-818CA2267ED7}" vid="{56365DB3-13D4-4EB6-BABD-F184948F8E7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Thèmediapo</Template>
  <TotalTime>14</TotalTime>
  <Words>263</Words>
  <Application>Microsoft Office PowerPoint</Application>
  <PresentationFormat>Grand écran</PresentationFormat>
  <Paragraphs>69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Courier New</vt:lpstr>
      <vt:lpstr>Thèmediapo</vt:lpstr>
      <vt:lpstr>LC 20 – Application du premier principe de la thermodynamique à la réaction chimique</vt:lpstr>
      <vt:lpstr>Introduction</vt:lpstr>
      <vt:lpstr>I.2) Etat standard et enthalpie standard de réaction</vt:lpstr>
      <vt:lpstr>I.2) Etat standard et enthalpie standard de réaction</vt:lpstr>
      <vt:lpstr>II.2) Détermination d’une enthalpie de réaction par calorimétrie </vt:lpstr>
      <vt:lpstr>III.1) Enthalpie standard de formation</vt:lpstr>
      <vt:lpstr>III.3) Détermination de Δ_r H° par un cycle de Hess</vt:lpstr>
      <vt:lpstr>III.3) Détermination de Δ_r H° par un cycle de Hess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20 – Application du premier principe de la thermodynamique à la réaction chimique</dc:title>
  <dc:creator>alexandra d'arco</dc:creator>
  <cp:lastModifiedBy>alexandra d'arco</cp:lastModifiedBy>
  <cp:revision>5</cp:revision>
  <dcterms:created xsi:type="dcterms:W3CDTF">2019-05-12T18:01:06Z</dcterms:created>
  <dcterms:modified xsi:type="dcterms:W3CDTF">2019-05-20T14:36:44Z</dcterms:modified>
</cp:coreProperties>
</file>