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9" r:id="rId4"/>
    <p:sldId id="264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25/06/2019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25/06/2019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25/06/2019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000" dirty="0"/>
              <a:t>Application du premier principe de la thermodynamique à la réaction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Mise en évidence d’effets thermiques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p:grpSp>
        <p:nvGrpSpPr>
          <p:cNvPr id="5" name="Grouper 444">
            <a:extLst>
              <a:ext uri="{FF2B5EF4-FFF2-40B4-BE49-F238E27FC236}">
                <a16:creationId xmlns:a16="http://schemas.microsoft.com/office/drawing/2014/main" id="{058F014F-D65D-4CA3-9175-57E2C353DA0E}"/>
              </a:ext>
            </a:extLst>
          </p:cNvPr>
          <p:cNvGrpSpPr/>
          <p:nvPr/>
        </p:nvGrpSpPr>
        <p:grpSpPr>
          <a:xfrm>
            <a:off x="2564295" y="2904890"/>
            <a:ext cx="1521515" cy="1962619"/>
            <a:chOff x="-421" y="0"/>
            <a:chExt cx="571921" cy="824230"/>
          </a:xfrm>
        </p:grpSpPr>
        <p:sp>
          <p:nvSpPr>
            <p:cNvPr id="6" name="Arrondir un rectangle avec un coin du même côté 49">
              <a:extLst>
                <a:ext uri="{FF2B5EF4-FFF2-40B4-BE49-F238E27FC236}">
                  <a16:creationId xmlns:a16="http://schemas.microsoft.com/office/drawing/2014/main" id="{667CD374-5BAE-4015-8ED8-1AE90D52323A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7" name="Grouper 441">
              <a:extLst>
                <a:ext uri="{FF2B5EF4-FFF2-40B4-BE49-F238E27FC236}">
                  <a16:creationId xmlns:a16="http://schemas.microsoft.com/office/drawing/2014/main" id="{7A96B7BE-E905-4946-9140-D8514AEA0D0A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8" name="Arrondir un rectangle avec un coin du même côté 442">
                <a:extLst>
                  <a:ext uri="{FF2B5EF4-FFF2-40B4-BE49-F238E27FC236}">
                    <a16:creationId xmlns:a16="http://schemas.microsoft.com/office/drawing/2014/main" id="{87D5D0AF-8E3F-4F3A-8BAE-379B0B9B5AB4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0AA529-4135-4F73-9F49-73ECA8867549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10" name="Grouper 444">
            <a:extLst>
              <a:ext uri="{FF2B5EF4-FFF2-40B4-BE49-F238E27FC236}">
                <a16:creationId xmlns:a16="http://schemas.microsoft.com/office/drawing/2014/main" id="{C426FDEA-8A0E-46A7-93F8-57D2AD9B2327}"/>
              </a:ext>
            </a:extLst>
          </p:cNvPr>
          <p:cNvGrpSpPr/>
          <p:nvPr/>
        </p:nvGrpSpPr>
        <p:grpSpPr>
          <a:xfrm>
            <a:off x="7825409" y="2904890"/>
            <a:ext cx="1521515" cy="1962619"/>
            <a:chOff x="-421" y="0"/>
            <a:chExt cx="571921" cy="824230"/>
          </a:xfrm>
        </p:grpSpPr>
        <p:sp>
          <p:nvSpPr>
            <p:cNvPr id="11" name="Arrondir un rectangle avec un coin du même côté 49">
              <a:extLst>
                <a:ext uri="{FF2B5EF4-FFF2-40B4-BE49-F238E27FC236}">
                  <a16:creationId xmlns:a16="http://schemas.microsoft.com/office/drawing/2014/main" id="{B69C057B-0D50-464E-B59E-2BFDD697533D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2" name="Grouper 441">
              <a:extLst>
                <a:ext uri="{FF2B5EF4-FFF2-40B4-BE49-F238E27FC236}">
                  <a16:creationId xmlns:a16="http://schemas.microsoft.com/office/drawing/2014/main" id="{51247FE0-7737-4A61-BAC0-34F45F5ECA18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3" name="Arrondir un rectangle avec un coin du même côté 442">
                <a:extLst>
                  <a:ext uri="{FF2B5EF4-FFF2-40B4-BE49-F238E27FC236}">
                    <a16:creationId xmlns:a16="http://schemas.microsoft.com/office/drawing/2014/main" id="{9CD3C9A8-8F32-4999-96FE-1CBE6C8586AE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C9D8144-DC59-4D95-BD32-4BF5E8D60E26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8920B6D-AF32-4CA9-97E8-29532F0AB23D}"/>
                  </a:ext>
                </a:extLst>
              </p:cNvPr>
              <p:cNvSpPr txBox="1"/>
              <p:nvPr/>
            </p:nvSpPr>
            <p:spPr>
              <a:xfrm>
                <a:off x="2180396" y="5088910"/>
                <a:ext cx="228819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HCl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FR" sz="2000" dirty="0"/>
                  <a:t>Solutions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8920B6D-AF32-4CA9-97E8-29532F0A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96" y="5088910"/>
                <a:ext cx="2288191" cy="615553"/>
              </a:xfrm>
              <a:prstGeom prst="rect">
                <a:avLst/>
              </a:prstGeom>
              <a:blipFill>
                <a:blip r:embed="rId2"/>
                <a:stretch>
                  <a:fillRect l="-6400" r="-2133" b="-23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939B9DD-F378-4BE6-B35B-7925A124279A}"/>
                  </a:ext>
                </a:extLst>
              </p:cNvPr>
              <p:cNvSpPr txBox="1"/>
              <p:nvPr/>
            </p:nvSpPr>
            <p:spPr>
              <a:xfrm>
                <a:off x="7343727" y="5088909"/>
                <a:ext cx="24837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HCl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FR" sz="2000" dirty="0"/>
                  <a:t>Solutions à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939B9DD-F378-4BE6-B35B-7925A1242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27" y="5088909"/>
                <a:ext cx="2483757" cy="615553"/>
              </a:xfrm>
              <a:prstGeom prst="rect">
                <a:avLst/>
              </a:prstGeom>
              <a:blipFill>
                <a:blip r:embed="rId3"/>
                <a:stretch>
                  <a:fillRect l="-5897" r="-1966" b="-23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942C1C19-6A05-43DB-AAB7-0A4818218E44}"/>
              </a:ext>
            </a:extLst>
          </p:cNvPr>
          <p:cNvSpPr/>
          <p:nvPr/>
        </p:nvSpPr>
        <p:spPr>
          <a:xfrm>
            <a:off x="1739347" y="2484783"/>
            <a:ext cx="1162878" cy="107804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94D569A-9CDC-4728-B9B3-BA7E1540CE5D}"/>
              </a:ext>
            </a:extLst>
          </p:cNvPr>
          <p:cNvSpPr/>
          <p:nvPr/>
        </p:nvSpPr>
        <p:spPr>
          <a:xfrm>
            <a:off x="7089912" y="2484783"/>
            <a:ext cx="1162878" cy="107804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816138-9C8E-484B-9257-BF32BDBA51B9}"/>
                  </a:ext>
                </a:extLst>
              </p:cNvPr>
              <p:cNvSpPr/>
              <p:nvPr/>
            </p:nvSpPr>
            <p:spPr>
              <a:xfrm>
                <a:off x="1112412" y="2290698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HC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816138-9C8E-484B-9257-BF32BDBA5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12" y="2290698"/>
                <a:ext cx="12538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65D3D8-5AD7-4CD8-B7C6-CB8F92CD9C1B}"/>
                  </a:ext>
                </a:extLst>
              </p:cNvPr>
              <p:cNvSpPr/>
              <p:nvPr/>
            </p:nvSpPr>
            <p:spPr>
              <a:xfrm>
                <a:off x="6451027" y="2290698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HC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65D3D8-5AD7-4CD8-B7C6-CB8F92CD9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27" y="2290698"/>
                <a:ext cx="12538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89A9B708-18C9-4400-9976-BA8629B8EABC}"/>
              </a:ext>
            </a:extLst>
          </p:cNvPr>
          <p:cNvGrpSpPr/>
          <p:nvPr/>
        </p:nvGrpSpPr>
        <p:grpSpPr>
          <a:xfrm>
            <a:off x="3324491" y="1483047"/>
            <a:ext cx="2061376" cy="2751024"/>
            <a:chOff x="3324491" y="1483047"/>
            <a:chExt cx="2061376" cy="2751024"/>
          </a:xfrm>
        </p:grpSpPr>
        <p:sp>
          <p:nvSpPr>
            <p:cNvPr id="28" name="Cylindre 27">
              <a:extLst>
                <a:ext uri="{FF2B5EF4-FFF2-40B4-BE49-F238E27FC236}">
                  <a16:creationId xmlns:a16="http://schemas.microsoft.com/office/drawing/2014/main" id="{38F674D5-D949-499F-99B1-51AF7549451A}"/>
                </a:ext>
              </a:extLst>
            </p:cNvPr>
            <p:cNvSpPr/>
            <p:nvPr/>
          </p:nvSpPr>
          <p:spPr>
            <a:xfrm>
              <a:off x="3728292" y="2456773"/>
              <a:ext cx="132143" cy="1777298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D6FA0CA-7979-427A-8584-36CF194DD18A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1078046"/>
              <a:chOff x="9094304" y="2202830"/>
              <a:chExt cx="2061376" cy="1078046"/>
            </a:xfrm>
          </p:grpSpPr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337603E2-2215-43A7-BCA5-A5C567715D75}"/>
                  </a:ext>
                </a:extLst>
              </p:cNvPr>
              <p:cNvSpPr/>
              <p:nvPr/>
            </p:nvSpPr>
            <p:spPr>
              <a:xfrm>
                <a:off x="9094304" y="2202830"/>
                <a:ext cx="2061376" cy="107804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0881853-9E4A-41B7-9007-31C3E7CCEA03}"/>
                  </a:ext>
                </a:extLst>
              </p:cNvPr>
              <p:cNvSpPr txBox="1"/>
              <p:nvPr/>
            </p:nvSpPr>
            <p:spPr>
              <a:xfrm>
                <a:off x="9203015" y="2555044"/>
                <a:ext cx="1843954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             °C</a:t>
                </a: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33263174-343D-418F-ABA5-B4F2CE7E8E22}"/>
              </a:ext>
            </a:extLst>
          </p:cNvPr>
          <p:cNvGrpSpPr/>
          <p:nvPr/>
        </p:nvGrpSpPr>
        <p:grpSpPr>
          <a:xfrm>
            <a:off x="8599305" y="1483047"/>
            <a:ext cx="2061376" cy="2751024"/>
            <a:chOff x="3324491" y="1483047"/>
            <a:chExt cx="2061376" cy="2751024"/>
          </a:xfrm>
        </p:grpSpPr>
        <p:sp>
          <p:nvSpPr>
            <p:cNvPr id="31" name="Cylindre 30">
              <a:extLst>
                <a:ext uri="{FF2B5EF4-FFF2-40B4-BE49-F238E27FC236}">
                  <a16:creationId xmlns:a16="http://schemas.microsoft.com/office/drawing/2014/main" id="{35EE1FDC-1F9A-4D4A-B1D8-FFA14F0E9C92}"/>
                </a:ext>
              </a:extLst>
            </p:cNvPr>
            <p:cNvSpPr/>
            <p:nvPr/>
          </p:nvSpPr>
          <p:spPr>
            <a:xfrm>
              <a:off x="3728292" y="2456773"/>
              <a:ext cx="132143" cy="1777298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8DEF7B99-C837-479E-92C6-B27430B16D5D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1078046"/>
              <a:chOff x="9094304" y="2202830"/>
              <a:chExt cx="2061376" cy="1078046"/>
            </a:xfrm>
          </p:grpSpPr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ADAA1485-140C-4440-9546-C10E43E4D1EC}"/>
                  </a:ext>
                </a:extLst>
              </p:cNvPr>
              <p:cNvSpPr/>
              <p:nvPr/>
            </p:nvSpPr>
            <p:spPr>
              <a:xfrm>
                <a:off x="9094304" y="2202830"/>
                <a:ext cx="2061376" cy="107804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945F594-F1F9-43AC-B4A4-985B8737DD8A}"/>
                  </a:ext>
                </a:extLst>
              </p:cNvPr>
              <p:cNvSpPr txBox="1"/>
              <p:nvPr/>
            </p:nvSpPr>
            <p:spPr>
              <a:xfrm>
                <a:off x="9203015" y="2555044"/>
                <a:ext cx="1843954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             °C</a:t>
                </a:r>
              </a:p>
            </p:txBody>
          </p:sp>
        </p:grpSp>
      </p:grp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40EA5568-0239-4044-84D6-E7FF2527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47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1A9E-D08F-41AB-8ABE-99BFB30A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</a:t>
                </a:r>
                <a:r>
                  <a:rPr lang="fr-FR" sz="2400" u="sng" dirty="0"/>
                  <a:t>Constituant gazeux, pur ou dans un mélange :</a:t>
                </a:r>
              </a:p>
              <a:p>
                <a:pPr marL="0" indent="0" algn="ctr">
                  <a:buNone/>
                </a:pPr>
                <a:r>
                  <a:rPr lang="fr-FR" sz="2400" b="1" dirty="0"/>
                  <a:t>Gaz parfait </a:t>
                </a:r>
                <a:r>
                  <a:rPr lang="fr-FR" sz="2400" dirty="0"/>
                  <a:t>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</a:t>
                </a:r>
                <a:r>
                  <a:rPr lang="fr-FR" sz="2400" u="sng" dirty="0"/>
                  <a:t>Constituant en phase condensée (liquide, solide), pur, dans un mélange, ou solvant :</a:t>
                </a:r>
              </a:p>
              <a:p>
                <a:pPr marL="0" indent="0" algn="ctr">
                  <a:buNone/>
                </a:pPr>
                <a:r>
                  <a:rPr lang="fr-FR" sz="2400" b="1" dirty="0"/>
                  <a:t>Constituant pur</a:t>
                </a:r>
                <a:r>
                  <a:rPr lang="fr-FR" sz="2400" dirty="0"/>
                  <a:t>, dans le même état physique, 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endParaRPr lang="fr-FR" sz="2400" dirty="0"/>
              </a:p>
              <a:p>
                <a:pPr marL="0" indent="0" algn="ctr">
                  <a:buNone/>
                </a:pPr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</a:t>
                </a:r>
                <a:r>
                  <a:rPr lang="fr-FR" sz="2400" u="sng" dirty="0"/>
                  <a:t>Soluté :</a:t>
                </a:r>
              </a:p>
              <a:p>
                <a:pPr marL="0" indent="0" algn="ctr">
                  <a:buNone/>
                </a:pPr>
                <a:r>
                  <a:rPr lang="fr-FR" sz="2400" dirty="0"/>
                  <a:t>État du composé, sous la pression standard, dans une </a:t>
                </a:r>
                <a:r>
                  <a:rPr lang="fr-FR" sz="2400" b="1" dirty="0"/>
                  <a:t>solution idéale </a:t>
                </a:r>
                <a:r>
                  <a:rPr lang="fr-FR" sz="2400" dirty="0"/>
                  <a:t>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  <a:p>
                <a:pPr marL="0" indent="0" algn="ctr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518481-B318-40D4-9AAE-71E36671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BEA559C9-62A0-4775-806F-08F3403A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36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1A9E-D08F-41AB-8ABE-99BFB30A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standard : exemple de l’eau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sz="2400" dirty="0"/>
                  <a:t>À 50 °C,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vapeur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gaz parfait à 50 °C sous 1 bar </a:t>
                </a:r>
                <a:r>
                  <a:rPr lang="fr-FR" sz="2400" i="1" dirty="0"/>
                  <a:t>(état hypothétique)</a:t>
                </a:r>
              </a:p>
              <a:p>
                <a:pPr marL="0" indent="0">
                  <a:buNone/>
                </a:pPr>
                <a:endParaRPr lang="fr-FR" sz="2400" i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solide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glace pure à 50 °C sous 1 bar </a:t>
                </a:r>
                <a:r>
                  <a:rPr lang="fr-FR" sz="2400" i="1" dirty="0"/>
                  <a:t>(état hypothétique)</a:t>
                </a:r>
              </a:p>
              <a:p>
                <a:pPr marL="0" indent="0">
                  <a:buNone/>
                </a:pPr>
                <a:endParaRPr lang="fr-FR" sz="2400" i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liquide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liquide pur à 50 °C sous 1 bar </a:t>
                </a:r>
                <a:r>
                  <a:rPr lang="fr-FR" sz="2400" i="1" dirty="0"/>
                  <a:t>(état réalisable en pratique)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18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518481-B318-40D4-9AAE-71E36671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2F35735B-AC66-4AED-ADC8-1610397D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34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643306D-1708-4F21-AF78-B45A5CEF5D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643306D-1708-4F21-AF78-B45A5CEF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3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E8F5AA-FC1F-46E2-A6CD-5BF04F25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6776D5E-CD0D-4464-A277-5080019489E4}"/>
              </a:ext>
            </a:extLst>
          </p:cNvPr>
          <p:cNvGrpSpPr/>
          <p:nvPr/>
        </p:nvGrpSpPr>
        <p:grpSpPr>
          <a:xfrm>
            <a:off x="945545" y="-1361664"/>
            <a:ext cx="4171786" cy="7326772"/>
            <a:chOff x="945545" y="-1361664"/>
            <a:chExt cx="4171786" cy="732677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6" name="Corde 5">
                <a:extLst>
                  <a:ext uri="{FF2B5EF4-FFF2-40B4-BE49-F238E27FC236}">
                    <a16:creationId xmlns:a16="http://schemas.microsoft.com/office/drawing/2014/main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Corde 4">
                <a:extLst>
                  <a:ext uri="{FF2B5EF4-FFF2-40B4-BE49-F238E27FC236}">
                    <a16:creationId xmlns:a16="http://schemas.microsoft.com/office/drawing/2014/main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Corde 13">
              <a:extLst>
                <a:ext uri="{FF2B5EF4-FFF2-40B4-BE49-F238E27FC236}">
                  <a16:creationId xmlns:a16="http://schemas.microsoft.com/office/drawing/2014/main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Cylindre 10">
            <a:extLst>
              <a:ext uri="{FF2B5EF4-FFF2-40B4-BE49-F238E27FC236}">
                <a16:creationId xmlns:a16="http://schemas.microsoft.com/office/drawing/2014/main" id="{2415F571-3932-4B5D-9BDB-047DB0B7A0FA}"/>
              </a:ext>
            </a:extLst>
          </p:cNvPr>
          <p:cNvSpPr/>
          <p:nvPr/>
        </p:nvSpPr>
        <p:spPr>
          <a:xfrm>
            <a:off x="2198370" y="1659835"/>
            <a:ext cx="188843" cy="284259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D62A08-5C3E-49B3-9AF8-5FDB42A358E6}"/>
              </a:ext>
            </a:extLst>
          </p:cNvPr>
          <p:cNvSpPr txBox="1"/>
          <p:nvPr/>
        </p:nvSpPr>
        <p:spPr>
          <a:xfrm>
            <a:off x="538749" y="1551810"/>
            <a:ext cx="165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Thermomètre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6DCFF85-8173-4498-B1E5-BF0960C93208}"/>
                  </a:ext>
                </a:extLst>
              </p:cNvPr>
              <p:cNvSpPr txBox="1"/>
              <p:nvPr/>
            </p:nvSpPr>
            <p:spPr>
              <a:xfrm>
                <a:off x="6096000" y="3652604"/>
                <a:ext cx="3223062" cy="138499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200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fr-FR" sz="2000" dirty="0"/>
              </a:p>
              <a:p>
                <a:endParaRPr lang="fr-FR" sz="1200" dirty="0"/>
              </a:p>
              <a:p>
                <a:r>
                  <a:rPr lang="fr-FR" sz="2000" dirty="0"/>
                  <a:t>+ 50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HCl</m:t>
                    </m:r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2,0 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  <a:p>
                <a:endParaRPr lang="fr-FR" sz="1200" dirty="0"/>
              </a:p>
              <a:p>
                <a:r>
                  <a:rPr lang="fr-FR" sz="2000" dirty="0"/>
                  <a:t>+ 50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NaOH</m:t>
                    </m:r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a:rPr lang="fr-FR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,0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6DCFF85-8173-4498-B1E5-BF0960C9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2604"/>
                <a:ext cx="3223062" cy="1384995"/>
              </a:xfrm>
              <a:prstGeom prst="rect">
                <a:avLst/>
              </a:prstGeom>
              <a:blipFill>
                <a:blip r:embed="rId3"/>
                <a:stretch>
                  <a:fillRect l="-1695" t="-1747" b="-655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9FA9F9F-39CA-448D-9B45-D77BC21A22C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13088" y="4345102"/>
            <a:ext cx="2582912" cy="153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105542A-0E4A-4830-9D94-CD20769B55A4}"/>
                  </a:ext>
                </a:extLst>
              </p:cNvPr>
              <p:cNvSpPr txBox="1"/>
              <p:nvPr/>
            </p:nvSpPr>
            <p:spPr>
              <a:xfrm>
                <a:off x="5726762" y="2014163"/>
                <a:ext cx="5606535" cy="59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8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groupCh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8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105542A-0E4A-4830-9D94-CD20769B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62" y="2014163"/>
                <a:ext cx="5606535" cy="59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F3B129A4-83F8-46A4-A5EF-180B1F19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1A9E-D08F-41AB-8ABE-99BFB30A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standard de référence d’un élément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298" y="1673270"/>
                <a:ext cx="6598920" cy="402336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fr-FR" dirty="0"/>
                  <a:t> L’</a:t>
                </a:r>
                <a:r>
                  <a:rPr lang="fr-FR" i="1" dirty="0"/>
                  <a:t>état standard de référence </a:t>
                </a:r>
                <a:r>
                  <a:rPr lang="fr-FR" dirty="0"/>
                  <a:t>d’un élément correspond à la forme physique la plus stable sous laquelle se trouve l’élément considéré, dans son état standard à la température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.</a:t>
                </a: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fr-FR" dirty="0"/>
                  <a:t> </a:t>
                </a:r>
                <a:r>
                  <a:rPr lang="fr-FR" u="sng" dirty="0"/>
                  <a:t>Cas particuliers :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: gaz parfait diatomique </a:t>
                </a: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fr-FR" dirty="0"/>
                  <a:t>		         à toute température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dirty="0"/>
                  <a:t>Carbone : graphite à toute température</a:t>
                </a:r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673270"/>
                <a:ext cx="6598920" cy="4023360"/>
              </a:xfrm>
              <a:blipFill>
                <a:blip r:embed="rId2"/>
                <a:stretch>
                  <a:fillRect l="-2216" t="-758" r="-23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ECFF18-9E45-4D8B-B539-992493EB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7C794923-6973-4592-90EE-2B02D0F13F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03434" y="1673270"/>
              <a:ext cx="4214192" cy="3511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7096">
                      <a:extLst>
                        <a:ext uri="{9D8B030D-6E8A-4147-A177-3AD203B41FA5}">
                          <a16:colId xmlns:a16="http://schemas.microsoft.com/office/drawing/2014/main" val="1898469533"/>
                        </a:ext>
                      </a:extLst>
                    </a:gridCol>
                    <a:gridCol w="2107096">
                      <a:extLst>
                        <a:ext uri="{9D8B030D-6E8A-4147-A177-3AD203B41FA5}">
                          <a16:colId xmlns:a16="http://schemas.microsoft.com/office/drawing/2014/main" val="1134961046"/>
                        </a:ext>
                      </a:extLst>
                    </a:gridCol>
                  </a:tblGrid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540177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</a:t>
                          </a:r>
                          <a:r>
                            <a:rPr lang="fr-FR" b="0" baseline="0" dirty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&gt;100 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227614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 à</a:t>
                          </a:r>
                          <a:r>
                            <a:rPr lang="fr-FR" b="0" baseline="0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°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&lt;100 °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9740573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 à</a:t>
                          </a:r>
                          <a:r>
                            <a:rPr lang="fr-FR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&lt;0 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41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7C794923-6973-4592-90EE-2B02D0F13F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7928647"/>
                  </p:ext>
                </p:extLst>
              </p:nvPr>
            </p:nvGraphicFramePr>
            <p:xfrm>
              <a:off x="7603434" y="1673270"/>
              <a:ext cx="4214192" cy="3511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7096">
                      <a:extLst>
                        <a:ext uri="{9D8B030D-6E8A-4147-A177-3AD203B41FA5}">
                          <a16:colId xmlns:a16="http://schemas.microsoft.com/office/drawing/2014/main" val="1898469533"/>
                        </a:ext>
                      </a:extLst>
                    </a:gridCol>
                    <a:gridCol w="2107096">
                      <a:extLst>
                        <a:ext uri="{9D8B030D-6E8A-4147-A177-3AD203B41FA5}">
                          <a16:colId xmlns:a16="http://schemas.microsoft.com/office/drawing/2014/main" val="1134961046"/>
                        </a:ext>
                      </a:extLst>
                    </a:gridCol>
                  </a:tblGrid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540177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9" t="-100000" r="-1011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227614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9" t="-201389" r="-101156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9740573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9" t="-301389" r="-101156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41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74374E2D-793A-4836-AFFE-A9D6D011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5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643306D-1708-4F21-AF78-B45A5CEF5D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Enthalpie d’hydratation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643306D-1708-4F21-AF78-B45A5CEF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3311" b="-364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E8F5AA-FC1F-46E2-A6CD-5BF04F25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6DCFF85-8173-4498-B1E5-BF0960C93208}"/>
                  </a:ext>
                </a:extLst>
              </p:cNvPr>
              <p:cNvSpPr txBox="1"/>
              <p:nvPr/>
            </p:nvSpPr>
            <p:spPr>
              <a:xfrm>
                <a:off x="2469416" y="3953331"/>
                <a:ext cx="4114653" cy="101566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200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i="1" dirty="0"/>
              </a:p>
              <a:p>
                <a:endParaRPr lang="fr-FR" sz="2000" dirty="0"/>
              </a:p>
              <a:p>
                <a:r>
                  <a:rPr lang="fr-FR" sz="2000" dirty="0"/>
                  <a:t>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=…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Na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CO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,10 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6DCFF85-8173-4498-B1E5-BF0960C9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416" y="3953331"/>
                <a:ext cx="4114653" cy="1015663"/>
              </a:xfrm>
              <a:prstGeom prst="rect">
                <a:avLst/>
              </a:prstGeom>
              <a:blipFill>
                <a:blip r:embed="rId3"/>
                <a:stretch>
                  <a:fillRect l="-1329" t="-2976" b="-952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105542A-0E4A-4830-9D94-CD20769B55A4}"/>
                  </a:ext>
                </a:extLst>
              </p:cNvPr>
              <p:cNvSpPr txBox="1"/>
              <p:nvPr/>
            </p:nvSpPr>
            <p:spPr>
              <a:xfrm>
                <a:off x="159429" y="1398531"/>
                <a:ext cx="9872831" cy="593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Na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+10 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105542A-0E4A-4830-9D94-CD20769B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29" y="1398531"/>
                <a:ext cx="9872831" cy="593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B744BF22-59FD-4FA2-B592-FF17A2B1E4F6}"/>
              </a:ext>
            </a:extLst>
          </p:cNvPr>
          <p:cNvGrpSpPr/>
          <p:nvPr/>
        </p:nvGrpSpPr>
        <p:grpSpPr>
          <a:xfrm>
            <a:off x="7484029" y="-1198481"/>
            <a:ext cx="4620487" cy="7326772"/>
            <a:chOff x="945545" y="-1361664"/>
            <a:chExt cx="4620487" cy="732677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6" name="Corde 5">
                <a:extLst>
                  <a:ext uri="{FF2B5EF4-FFF2-40B4-BE49-F238E27FC236}">
                    <a16:creationId xmlns:a16="http://schemas.microsoft.com/office/drawing/2014/main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Corde 4">
                <a:extLst>
                  <a:ext uri="{FF2B5EF4-FFF2-40B4-BE49-F238E27FC236}">
                    <a16:creationId xmlns:a16="http://schemas.microsoft.com/office/drawing/2014/main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Corde 13">
              <a:extLst>
                <a:ext uri="{FF2B5EF4-FFF2-40B4-BE49-F238E27FC236}">
                  <a16:creationId xmlns:a16="http://schemas.microsoft.com/office/drawing/2014/main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Cylindre 10">
              <a:extLst>
                <a:ext uri="{FF2B5EF4-FFF2-40B4-BE49-F238E27FC236}">
                  <a16:creationId xmlns:a16="http://schemas.microsoft.com/office/drawing/2014/main" id="{2415F571-3932-4B5D-9BDB-047DB0B7A0FA}"/>
                </a:ext>
              </a:extLst>
            </p:cNvPr>
            <p:cNvSpPr/>
            <p:nvPr/>
          </p:nvSpPr>
          <p:spPr>
            <a:xfrm>
              <a:off x="3710555" y="1642537"/>
              <a:ext cx="188843" cy="2842591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DD62A08-5C3E-49B3-9AF8-5FDB42A358E6}"/>
                </a:ext>
              </a:extLst>
            </p:cNvPr>
            <p:cNvSpPr txBox="1"/>
            <p:nvPr/>
          </p:nvSpPr>
          <p:spPr>
            <a:xfrm>
              <a:off x="3906411" y="1561495"/>
              <a:ext cx="165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chemeClr val="accent5">
                      <a:lumMod val="75000"/>
                    </a:schemeClr>
                  </a:solidFill>
                </a:rPr>
                <a:t>Thermomètre</a:t>
              </a:r>
            </a:p>
          </p:txBody>
        </p:sp>
        <p:grpSp>
          <p:nvGrpSpPr>
            <p:cNvPr id="13" name="Grouper 287">
              <a:extLst>
                <a:ext uri="{FF2B5EF4-FFF2-40B4-BE49-F238E27FC236}">
                  <a16:creationId xmlns:a16="http://schemas.microsoft.com/office/drawing/2014/main" id="{8070A888-AF80-43D9-9233-4B492C1FB055}"/>
                </a:ext>
              </a:extLst>
            </p:cNvPr>
            <p:cNvGrpSpPr/>
            <p:nvPr/>
          </p:nvGrpSpPr>
          <p:grpSpPr>
            <a:xfrm>
              <a:off x="2745011" y="5208106"/>
              <a:ext cx="572851" cy="308900"/>
              <a:chOff x="0" y="1"/>
              <a:chExt cx="410210" cy="220343"/>
            </a:xfrm>
          </p:grpSpPr>
          <p:grpSp>
            <p:nvGrpSpPr>
              <p:cNvPr id="16" name="Grouper 350">
                <a:extLst>
                  <a:ext uri="{FF2B5EF4-FFF2-40B4-BE49-F238E27FC236}">
                    <a16:creationId xmlns:a16="http://schemas.microsoft.com/office/drawing/2014/main" id="{A805886F-3D07-4C89-B8FB-3A1739CF5A1C}"/>
                  </a:ext>
                </a:extLst>
              </p:cNvPr>
              <p:cNvGrpSpPr/>
              <p:nvPr/>
            </p:nvGrpSpPr>
            <p:grpSpPr>
              <a:xfrm flipH="1">
                <a:off x="274322" y="1"/>
                <a:ext cx="135888" cy="203840"/>
                <a:chOff x="0" y="134620"/>
                <a:chExt cx="291465" cy="530225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67B679F4-B2F7-4C85-B333-585E13E8E2A5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3BCBD99D-3BBC-4285-8026-138424D9C042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2A88A411-55FA-442E-A0C4-73CD02491DA3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4608755C-C25C-40D6-B6FE-4E508BFC3F1B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AE3008E9-622B-4937-AECE-BA14893903D3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0DF1AA2D-8590-4D45-A834-B2AE1C29700B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864D1618-685B-4295-AED4-8DCA95601929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9" name="Grouper 412">
                <a:extLst>
                  <a:ext uri="{FF2B5EF4-FFF2-40B4-BE49-F238E27FC236}">
                    <a16:creationId xmlns:a16="http://schemas.microsoft.com/office/drawing/2014/main" id="{643B2E68-381F-43E6-A189-7871EC389952}"/>
                  </a:ext>
                </a:extLst>
              </p:cNvPr>
              <p:cNvGrpSpPr/>
              <p:nvPr/>
            </p:nvGrpSpPr>
            <p:grpSpPr>
              <a:xfrm>
                <a:off x="0" y="636"/>
                <a:ext cx="135888" cy="203840"/>
                <a:chOff x="0" y="134620"/>
                <a:chExt cx="291465" cy="530225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7C429C61-B8CA-4D7E-A81B-D6560BD3266B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288C6BDB-B0C7-4F08-82E0-C021D042C5FA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78D05C6C-CE6F-4427-9855-3A2831677639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DE668BEC-70AB-418D-BDD5-CB9F6FA9B73B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3B7B9890-31CE-4A7D-9E49-AC9437108A27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ED8FE9F0-1ECC-4445-B82D-56D45744F490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52662877-1D37-4EE9-9878-246CD7DD0667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20" name="Grouper 420">
                <a:extLst>
                  <a:ext uri="{FF2B5EF4-FFF2-40B4-BE49-F238E27FC236}">
                    <a16:creationId xmlns:a16="http://schemas.microsoft.com/office/drawing/2014/main" id="{ABCD83C2-7CFD-4B24-897C-DC75E57CD5F5}"/>
                  </a:ext>
                </a:extLst>
              </p:cNvPr>
              <p:cNvGrpSpPr/>
              <p:nvPr/>
            </p:nvGrpSpPr>
            <p:grpSpPr>
              <a:xfrm flipV="1">
                <a:off x="139065" y="16504"/>
                <a:ext cx="135888" cy="203840"/>
                <a:chOff x="0" y="134620"/>
                <a:chExt cx="291465" cy="530225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45AF37CB-868E-41CE-BD29-79993FEDFBEA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5C3F0E1-2776-42C0-BB68-4FFA235C532F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47E6DD1-4D46-44CE-90EE-85E9BAA78193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42513F37-4AF0-4BAF-B832-9554AABE6EB5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9920AB5F-3D98-4A19-86B3-6974C6E180CC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D7B11541-F88D-4581-865D-D05CDE9565EF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6EA7A03D-E452-45D9-818C-B2B3B656F0CD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9FA9F9F-39CA-448D-9B45-D77BC21A22C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584069" y="4461163"/>
            <a:ext cx="27986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pied de page 3">
            <a:extLst>
              <a:ext uri="{FF2B5EF4-FFF2-40B4-BE49-F238E27FC236}">
                <a16:creationId xmlns:a16="http://schemas.microsoft.com/office/drawing/2014/main" id="{20BAFE22-8CCD-44A8-897E-A205BE89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87695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995</TotalTime>
  <Words>394</Words>
  <Application>Microsoft Office PowerPoint</Application>
  <PresentationFormat>Grand écran</PresentationFormat>
  <Paragraphs>71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Rétrospective</vt:lpstr>
      <vt:lpstr>Application du premier principe de la thermodynamique à la réaction chimique</vt:lpstr>
      <vt:lpstr>Mise en évidence d’effets thermiques</vt:lpstr>
      <vt:lpstr>État standard</vt:lpstr>
      <vt:lpstr>État standard : exemple de l’eau</vt:lpstr>
      <vt:lpstr>Détermination de Δ_r H°</vt:lpstr>
      <vt:lpstr>État standard de référence d’un élément</vt:lpstr>
      <vt:lpstr>Enthalpie d’hydratation de Na_2 CO_3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66</cp:revision>
  <cp:lastPrinted>2019-06-25T20:56:10Z</cp:lastPrinted>
  <dcterms:created xsi:type="dcterms:W3CDTF">2019-04-06T14:18:31Z</dcterms:created>
  <dcterms:modified xsi:type="dcterms:W3CDTF">2019-06-25T20:59:37Z</dcterms:modified>
</cp:coreProperties>
</file>