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Application du premier </a:t>
            </a:r>
            <a:r>
              <a:rPr lang="fr-FR" sz="5400"/>
              <a:t>principe </a:t>
            </a:r>
            <a:br>
              <a:rPr lang="fr-FR" sz="5400"/>
            </a:br>
            <a:r>
              <a:rPr lang="fr-FR" sz="5400"/>
              <a:t>de </a:t>
            </a:r>
            <a:r>
              <a:rPr lang="fr-FR" sz="5400" dirty="0"/>
              <a:t>la </a:t>
            </a:r>
            <a:r>
              <a:rPr lang="fr-FR" sz="5400"/>
              <a:t>thermodynamique </a:t>
            </a:r>
            <a:br>
              <a:rPr lang="fr-FR" sz="5400"/>
            </a:br>
            <a:r>
              <a:rPr lang="fr-FR" sz="5400"/>
              <a:t>à </a:t>
            </a:r>
            <a:r>
              <a:rPr lang="fr-FR" sz="5400" dirty="0"/>
              <a:t>la </a:t>
            </a:r>
            <a:r>
              <a:rPr lang="fr-FR" sz="5400"/>
              <a:t>réaction chimique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C83A9-BCF0-4BDE-B3FA-76763E58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Expérience qualitative :</a:t>
            </a:r>
            <a:br>
              <a:rPr lang="fr-FR" dirty="0"/>
            </a:br>
            <a:r>
              <a:rPr lang="fr-FR" sz="4000" dirty="0"/>
              <a:t>Réaction acido-basique et dégagement de chaleur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17DF4A-D819-4EAC-AAC6-2314D49C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9636DD-9975-4734-8AF8-11E89AF8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79" y="2070327"/>
            <a:ext cx="8907441" cy="402567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A3ADA7-091D-4E93-A06C-A615A842E031}"/>
              </a:ext>
            </a:extLst>
          </p:cNvPr>
          <p:cNvSpPr txBox="1"/>
          <p:nvPr/>
        </p:nvSpPr>
        <p:spPr>
          <a:xfrm>
            <a:off x="4426857" y="2438400"/>
            <a:ext cx="63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8176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24738-FCA2-4AB2-A95A-543E2B7B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États standards et états standards de référence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134ED-18B4-4A1D-A2D4-1899801D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066800" y="2130540"/>
                <a:ext cx="10058400" cy="44408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/>
                  <a:t>À 50 °C,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vapeur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gaz parfait pur à 50 °C sous 1 bar </a:t>
                </a:r>
                <a:r>
                  <a:rPr lang="fr-FR" sz="2400" i="1" dirty="0"/>
                  <a:t>(état hypothétique)</a:t>
                </a:r>
              </a:p>
              <a:p>
                <a:pPr marL="0" indent="0">
                  <a:buNone/>
                </a:pPr>
                <a:endParaRPr lang="fr-FR" sz="2400" i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solide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glace pure à 50 °C sous 1 bar </a:t>
                </a:r>
                <a:r>
                  <a:rPr lang="fr-FR" sz="2400" i="1" dirty="0"/>
                  <a:t>(état hypothétique)</a:t>
                </a:r>
              </a:p>
              <a:p>
                <a:pPr marL="0" indent="0">
                  <a:buNone/>
                </a:pPr>
                <a:endParaRPr lang="fr-FR" sz="2400" i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Eau liquide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2400" dirty="0"/>
                  <a:t> liquide pur à 50 °C sous 1 bar </a:t>
                </a:r>
                <a:r>
                  <a:rPr lang="fr-FR" sz="2400" i="1" dirty="0"/>
                  <a:t>(état réalisable en pratique)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4">
                <a:extLst>
                  <a:ext uri="{FF2B5EF4-FFF2-40B4-BE49-F238E27FC236}">
                    <a16:creationId xmlns:a16="http://schemas.microsoft.com/office/drawing/2014/main" id="{04CE90E3-63EF-46BB-9B6A-5728554D1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30540"/>
                <a:ext cx="10058400" cy="4440857"/>
              </a:xfrm>
              <a:prstGeom prst="rect">
                <a:avLst/>
              </a:prstGeom>
              <a:blipFill>
                <a:blip r:embed="rId2"/>
                <a:stretch>
                  <a:fillRect l="-1818" t="-19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8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E62A6-0047-4AFB-86A8-6AE236D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d’avancement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40B8BC-3F0A-492E-8E98-3B3F2FDC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4A4B762-42BC-4DFE-AD80-7D18EEBD57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666051"/>
                  </p:ext>
                </p:extLst>
              </p:nvPr>
            </p:nvGraphicFramePr>
            <p:xfrm>
              <a:off x="1066798" y="3462742"/>
              <a:ext cx="10058400" cy="1147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3967">
                      <a:extLst>
                        <a:ext uri="{9D8B030D-6E8A-4147-A177-3AD203B41FA5}">
                          <a16:colId xmlns:a16="http://schemas.microsoft.com/office/drawing/2014/main" val="240234740"/>
                        </a:ext>
                      </a:extLst>
                    </a:gridCol>
                    <a:gridCol w="1949393">
                      <a:extLst>
                        <a:ext uri="{9D8B030D-6E8A-4147-A177-3AD203B41FA5}">
                          <a16:colId xmlns:a16="http://schemas.microsoft.com/office/drawing/2014/main" val="293533814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015092220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3401643841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5505973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04878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Instant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≈0,1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≈0,1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66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Instant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73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4A4B762-42BC-4DFE-AD80-7D18EEBD57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666051"/>
                  </p:ext>
                </p:extLst>
              </p:nvPr>
            </p:nvGraphicFramePr>
            <p:xfrm>
              <a:off x="1066798" y="3462742"/>
              <a:ext cx="10058400" cy="1147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3967">
                      <a:extLst>
                        <a:ext uri="{9D8B030D-6E8A-4147-A177-3AD203B41FA5}">
                          <a16:colId xmlns:a16="http://schemas.microsoft.com/office/drawing/2014/main" val="240234740"/>
                        </a:ext>
                      </a:extLst>
                    </a:gridCol>
                    <a:gridCol w="1949393">
                      <a:extLst>
                        <a:ext uri="{9D8B030D-6E8A-4147-A177-3AD203B41FA5}">
                          <a16:colId xmlns:a16="http://schemas.microsoft.com/office/drawing/2014/main" val="293533814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015092220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3401643841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1550597311"/>
                        </a:ext>
                      </a:extLst>
                    </a:gridCol>
                  </a:tblGrid>
                  <a:tr h="411099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6563" t="-2941" r="-310625" b="-1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99698" t="-2941" r="-200302" b="-1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0606" t="-2941" r="-100909" b="-1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0606" t="-2941" r="-909" b="-1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78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Instant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6563" t="-116667" r="-31062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99698" t="-116667" r="-200302" b="-125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0606" t="-116667" r="-909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6697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Instant final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6563" t="-213115" r="-31062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99698" t="-213115" r="-200302" b="-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0606" t="-213115" r="-90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739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8A65BB6-7E12-42B6-B0AB-B8F92A01E8FA}"/>
                  </a:ext>
                </a:extLst>
              </p:cNvPr>
              <p:cNvSpPr txBox="1"/>
              <p:nvPr/>
            </p:nvSpPr>
            <p:spPr>
              <a:xfrm>
                <a:off x="4383671" y="2384800"/>
                <a:ext cx="3424655" cy="430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sup>
                    </m:sSub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8A65BB6-7E12-42B6-B0AB-B8F92A01E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71" y="2384800"/>
                <a:ext cx="3424655" cy="430502"/>
              </a:xfrm>
              <a:prstGeom prst="rect">
                <a:avLst/>
              </a:prstGeom>
              <a:blipFill>
                <a:blip r:embed="rId3"/>
                <a:stretch>
                  <a:fillRect l="-3025" b="-23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8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EC6F7-8374-4273-93F3-F994A36F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expérimentale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6CB7D2-C066-466D-926F-60C681DE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4F97F10-5BF8-4E49-AA29-043F17291253}"/>
              </a:ext>
            </a:extLst>
          </p:cNvPr>
          <p:cNvGrpSpPr/>
          <p:nvPr/>
        </p:nvGrpSpPr>
        <p:grpSpPr>
          <a:xfrm>
            <a:off x="1521142" y="2024606"/>
            <a:ext cx="9210675" cy="3962400"/>
            <a:chOff x="1490662" y="2117372"/>
            <a:chExt cx="9210675" cy="396240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7E1B6EA-D6C4-49D5-8532-977792FF4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757"/>
            <a:stretch/>
          </p:blipFill>
          <p:spPr>
            <a:xfrm>
              <a:off x="1490662" y="2117372"/>
              <a:ext cx="7759355" cy="3962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A4000-3D37-4325-A59E-9E16C105AF42}"/>
                </a:ext>
              </a:extLst>
            </p:cNvPr>
            <p:cNvSpPr/>
            <p:nvPr/>
          </p:nvSpPr>
          <p:spPr>
            <a:xfrm>
              <a:off x="5857461" y="2570922"/>
              <a:ext cx="4843876" cy="66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985276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8171</TotalTime>
  <Words>120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Courier New</vt:lpstr>
      <vt:lpstr>Rétrospective</vt:lpstr>
      <vt:lpstr>Application du premier principe  de la thermodynamique  à la réaction chimique</vt:lpstr>
      <vt:lpstr>Expérience qualitative : Réaction acido-basique et dégagement de chaleur</vt:lpstr>
      <vt:lpstr>États standards et états standards de référence</vt:lpstr>
      <vt:lpstr>Tableau d’avancement</vt:lpstr>
      <vt:lpstr>Mise en œuvre expérimentale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342</cp:revision>
  <dcterms:created xsi:type="dcterms:W3CDTF">2020-03-15T13:11:31Z</dcterms:created>
  <dcterms:modified xsi:type="dcterms:W3CDTF">2020-06-16T09:20:05Z</dcterms:modified>
</cp:coreProperties>
</file>