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56" r:id="rId2"/>
    <p:sldId id="259" r:id="rId3"/>
    <p:sldId id="260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AC5C8C-B734-43F3-A798-AF9E050B9246}" type="datetimeFigureOut">
              <a:rPr lang="fr-FR" smtClean="0"/>
              <a:t>20/05/2019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8F24B9-1B80-48C1-8CCE-1D0BEE3F26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49462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C30A4-E06E-4FE9-A41D-64DE4B78EC94}" type="datetime1">
              <a:rPr lang="fr-FR" smtClean="0"/>
              <a:t>20/05/2019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F0222-CA19-4793-9358-3FB41CCCBD28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2728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AAEB4-F3F3-4DE8-ABFF-879EB39A707D}" type="datetime1">
              <a:rPr lang="fr-FR" smtClean="0"/>
              <a:t>20/05/2019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F0222-CA19-4793-9358-3FB41CCCBD2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5025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D90E9-908E-461F-8DC8-1EE912A5E2E4}" type="datetime1">
              <a:rPr lang="fr-FR" smtClean="0"/>
              <a:t>20/05/2019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F0222-CA19-4793-9358-3FB41CCCBD2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7188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BABBB-2C86-469F-B026-D9A054B175ED}" type="datetime1">
              <a:rPr lang="fr-FR" smtClean="0"/>
              <a:t>20/05/2019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F0222-CA19-4793-9358-3FB41CCCBD2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2918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766E2-3CB6-4ADE-A8F4-99819044EE0D}" type="datetime1">
              <a:rPr lang="fr-FR" smtClean="0"/>
              <a:t>20/05/2019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F0222-CA19-4793-9358-3FB41CCCBD28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4859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E350A-C590-4339-9900-C44FD3909170}" type="datetime1">
              <a:rPr lang="fr-FR" smtClean="0"/>
              <a:t>20/05/2019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F0222-CA19-4793-9358-3FB41CCCBD2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9203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2E7AF-5FE7-495D-B7F2-A7792356E03F}" type="datetime1">
              <a:rPr lang="fr-FR" smtClean="0"/>
              <a:t>20/05/2019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F0222-CA19-4793-9358-3FB41CCCBD2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0189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65319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8A57-5B66-4008-BEA4-BCC5807EE087}" type="datetime1">
              <a:rPr lang="fr-FR" smtClean="0"/>
              <a:t>20/05/2019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/>
            </a:lvl1pPr>
          </a:lstStyle>
          <a:p>
            <a:fld id="{7ABF0222-CA19-4793-9358-3FB41CCCBD28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6770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050"/>
            </a:lvl1pPr>
          </a:lstStyle>
          <a:p>
            <a:fld id="{784083F6-B926-4EF6-A699-7EDD9E289B39}" type="datetime1">
              <a:rPr lang="fr-FR" smtClean="0"/>
              <a:t>20/05/2019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5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fld id="{7ABF0222-CA19-4793-9358-3FB41CCCBD2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7763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4BB1431-420A-43A2-BF33-463B93EBF444}" type="datetime1">
              <a:rPr lang="fr-FR" smtClean="0"/>
              <a:t>20/05/2019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ABF0222-CA19-4793-9358-3FB41CCCBD2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084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B62E8-C2E1-4CF6-BFD0-47CD1377866F}" type="datetime1">
              <a:rPr lang="fr-FR" smtClean="0"/>
              <a:t>20/05/2019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F0222-CA19-4793-9358-3FB41CCCBD2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0365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6277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E1CE79A-1869-4733-A27A-F2B9648D4B9A}" type="datetime1">
              <a:rPr lang="fr-FR" smtClean="0"/>
              <a:t>20/05/2019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rgbClr val="FFFFFF"/>
                </a:solidFill>
              </a:defRPr>
            </a:lvl1pPr>
          </a:lstStyle>
          <a:p>
            <a:fld id="{7ABF0222-CA19-4793-9358-3FB41CCCBD28}" type="slidenum">
              <a:rPr lang="fr-FR" smtClean="0"/>
              <a:t>‹N°›</a:t>
            </a:fld>
            <a:endParaRPr lang="fr-F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88720" y="9250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3039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LC 23 – Evolution et équilibre chimique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Alexandra d’arco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F0222-CA19-4793-9358-3FB41CCCBD28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6233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7279" y="286603"/>
            <a:ext cx="10249007" cy="653197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I.3) Condition d’équilibre – Produit de solubilité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F0222-CA19-4793-9358-3FB41CCCBD28}" type="slidenum">
              <a:rPr lang="fr-FR" smtClean="0"/>
              <a:pPr/>
              <a:t>2</a:t>
            </a:fld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4796358" y="4479636"/>
                <a:ext cx="2820964" cy="4070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b="1" i="1">
                              <a:latin typeface="Cambria Math" panose="02040503050406030204" pitchFamily="18" charset="0"/>
                            </a:rPr>
                            <m:t>𝑲</m:t>
                          </m:r>
                        </m:e>
                        <m:sub>
                          <m:r>
                            <a:rPr lang="fr-FR" sz="2000" b="1" i="0">
                              <a:latin typeface="Cambria Math" panose="02040503050406030204" pitchFamily="18" charset="0"/>
                            </a:rPr>
                            <m:t>𝐬</m:t>
                          </m:r>
                        </m:sub>
                      </m:sSub>
                      <m:r>
                        <a:rPr lang="fr-FR" sz="2000" b="1" i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fr-FR" sz="2000" b="1" i="1"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fr-FR" sz="2000" b="1" i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fr-FR" sz="20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fr-FR" sz="20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2000" b="1" i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fr-FR" sz="2000" b="1" i="1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</m:d>
                        </m:e>
                        <m:sup>
                          <m:r>
                            <a:rPr lang="fr-FR" sz="2000" b="1" i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fr-FR" sz="2000" b="1" i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fr-FR" sz="2000" b="1" i="0">
                          <a:latin typeface="Cambria Math" panose="02040503050406030204" pitchFamily="18" charset="0"/>
                        </a:rPr>
                        <m:t>𝟒</m:t>
                      </m:r>
                      <m:sSup>
                        <m:sSupPr>
                          <m:ctrlPr>
                            <a:rPr lang="fr-FR" sz="20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2000" b="1" i="1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p>
                          <m:r>
                            <a:rPr lang="fr-FR" sz="2000" b="1" i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fr-FR" sz="2000" b="1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6358" y="4479636"/>
                <a:ext cx="2820964" cy="40709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ZoneTexte 5"/>
              <p:cNvSpPr txBox="1"/>
              <p:nvPr/>
            </p:nvSpPr>
            <p:spPr>
              <a:xfrm>
                <a:off x="2553367" y="5262501"/>
                <a:ext cx="7379594" cy="4689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fr-FR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fr-FR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fr-FR" sz="20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Sup>
                            <m:sSubSupPr>
                              <m:ctrlPr>
                                <a:rPr lang="fr-FR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sz="2000" b="1" i="1" smtClean="0">
                                  <a:latin typeface="Cambria Math" panose="02040503050406030204" pitchFamily="18" charset="0"/>
                                </a:rPr>
                                <m:t>𝝀</m:t>
                              </m:r>
                            </m:e>
                            <m:sub>
                              <m:r>
                                <a:rPr lang="fr-FR" sz="2000" b="1" i="1" smtClean="0"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  <m:sSup>
                                <m:sSupPr>
                                  <m:ctrlPr>
                                    <a:rPr lang="fr-FR" sz="2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sz="2000" b="1" i="1" smtClean="0"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  <m:sup>
                                  <m:r>
                                    <a:rPr lang="fr-FR" sz="20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  <m:r>
                                    <a:rPr lang="fr-FR" sz="2000" b="1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p>
                            </m:sub>
                            <m:sup>
                              <m:r>
                                <a:rPr lang="fr-FR" sz="20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p>
                          </m:sSubSup>
                          <m:r>
                            <a:rPr lang="fr-FR" sz="2000" b="1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fr-FR" sz="20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fr-FR" sz="20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fr-FR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sz="2000" b="1" i="1" smtClean="0">
                                  <a:latin typeface="Cambria Math" panose="02040503050406030204" pitchFamily="18" charset="0"/>
                                </a:rPr>
                                <m:t>𝝀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fr-FR" sz="2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sz="2000" b="1" i="1" smtClean="0">
                                      <a:latin typeface="Cambria Math" panose="02040503050406030204" pitchFamily="18" charset="0"/>
                                    </a:rPr>
                                    <m:t>𝑰</m:t>
                                  </m:r>
                                </m:e>
                                <m:sup>
                                  <m:r>
                                    <a:rPr lang="fr-FR" sz="2000" b="1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</m:sup>
                              </m:sSup>
                            </m:sub>
                            <m:sup>
                              <m:r>
                                <a:rPr lang="fr-FR" sz="20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p>
                          </m:sSubSup>
                          <m:r>
                            <a:rPr lang="fr-FR" sz="2000" b="1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d>
                            <m:dPr>
                              <m:ctrlPr>
                                <a:rPr lang="fr-FR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20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fr-FR" sz="2000" b="1" i="1" smtClean="0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</m:d>
                        </m:e>
                      </m:d>
                      <m:r>
                        <a:rPr lang="fr-FR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2000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fr-FR" sz="2000" b="1" i="1" smtClean="0"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fr-FR" sz="2000" b="1" i="1" smtClean="0">
                          <a:latin typeface="Cambria Math" panose="02040503050406030204" pitchFamily="18" charset="0"/>
                        </a:rPr>
                        <m:t>[</m:t>
                      </m:r>
                      <m:sSubSup>
                        <m:sSubSupPr>
                          <m:ctrlPr>
                            <a:rPr lang="fr-FR" sz="20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2000" b="1" i="1" smtClean="0">
                              <a:latin typeface="Cambria Math" panose="02040503050406030204" pitchFamily="18" charset="0"/>
                            </a:rPr>
                            <m:t>𝝀</m:t>
                          </m:r>
                        </m:e>
                        <m:sub>
                          <m:r>
                            <a:rPr lang="fr-FR" sz="2000" b="1" i="1" smtClean="0">
                              <a:latin typeface="Cambria Math" panose="02040503050406030204" pitchFamily="18" charset="0"/>
                            </a:rPr>
                            <m:t>𝑷</m:t>
                          </m:r>
                          <m:sSup>
                            <m:sSupPr>
                              <m:ctrlPr>
                                <a:rPr lang="fr-FR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sz="2000" b="1" i="1" smtClean="0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p>
                              <m:r>
                                <a:rPr lang="fr-FR" sz="20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fr-FR" sz="2000" b="1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</m:sub>
                        <m:sup>
                          <m:r>
                            <a:rPr lang="fr-FR" sz="20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p>
                      </m:sSubSup>
                      <m:r>
                        <a:rPr lang="fr-FR" sz="2000" b="1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fr-FR" sz="20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2000" b="1" i="1" smtClean="0">
                              <a:latin typeface="Cambria Math" panose="02040503050406030204" pitchFamily="18" charset="0"/>
                            </a:rPr>
                            <m:t>𝝀</m:t>
                          </m:r>
                        </m:e>
                        <m:sub>
                          <m:sSup>
                            <m:sSupPr>
                              <m:ctrlPr>
                                <a:rPr lang="fr-FR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sz="2000" b="1" i="1" smtClean="0">
                                  <a:latin typeface="Cambria Math" panose="02040503050406030204" pitchFamily="18" charset="0"/>
                                </a:rPr>
                                <m:t>𝑰</m:t>
                              </m:r>
                            </m:e>
                            <m:sup>
                              <m:r>
                                <a:rPr lang="fr-FR" sz="20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p>
                        </m:sub>
                        <m:sup>
                          <m:r>
                            <a:rPr lang="fr-FR" sz="20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p>
                      </m:sSubSup>
                      <m:r>
                        <a:rPr lang="fr-FR" sz="2000" b="1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fr-FR" sz="2000" b="1" dirty="0"/>
              </a:p>
            </p:txBody>
          </p:sp>
        </mc:Choice>
        <mc:Fallback xmlns="">
          <p:sp>
            <p:nvSpPr>
              <p:cNvPr id="6" name="ZoneTexte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3367" y="5262501"/>
                <a:ext cx="7379594" cy="468975"/>
              </a:xfrm>
              <a:prstGeom prst="rect">
                <a:avLst/>
              </a:prstGeom>
              <a:blipFill rotWithShape="0">
                <a:blip r:embed="rId4"/>
                <a:stretch>
                  <a:fillRect b="-649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au 6">
                <a:extLst>
                  <a:ext uri="{FF2B5EF4-FFF2-40B4-BE49-F238E27FC236}">
                    <a16:creationId xmlns:a16="http://schemas.microsoft.com/office/drawing/2014/main" xmlns="" id="{84531B77-5508-4863-9951-3F8B7CE961D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21387798"/>
                  </p:ext>
                </p:extLst>
              </p:nvPr>
            </p:nvGraphicFramePr>
            <p:xfrm>
              <a:off x="1065704" y="1357647"/>
              <a:ext cx="10089976" cy="273923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522494">
                      <a:extLst>
                        <a:ext uri="{9D8B030D-6E8A-4147-A177-3AD203B41FA5}">
                          <a16:colId xmlns:a16="http://schemas.microsoft.com/office/drawing/2014/main" xmlns="" val="186492220"/>
                        </a:ext>
                      </a:extLst>
                    </a:gridCol>
                    <a:gridCol w="2522494">
                      <a:extLst>
                        <a:ext uri="{9D8B030D-6E8A-4147-A177-3AD203B41FA5}">
                          <a16:colId xmlns:a16="http://schemas.microsoft.com/office/drawing/2014/main" xmlns="" val="1878402706"/>
                        </a:ext>
                      </a:extLst>
                    </a:gridCol>
                    <a:gridCol w="2522494">
                      <a:extLst>
                        <a:ext uri="{9D8B030D-6E8A-4147-A177-3AD203B41FA5}">
                          <a16:colId xmlns:a16="http://schemas.microsoft.com/office/drawing/2014/main" xmlns="" val="2732713856"/>
                        </a:ext>
                      </a:extLst>
                    </a:gridCol>
                    <a:gridCol w="2522494">
                      <a:extLst>
                        <a:ext uri="{9D8B030D-6E8A-4147-A177-3AD203B41FA5}">
                          <a16:colId xmlns:a16="http://schemas.microsoft.com/office/drawing/2014/main" xmlns="" val="2287501904"/>
                        </a:ext>
                      </a:extLst>
                    </a:gridCol>
                  </a:tblGrid>
                  <a:tr h="644850">
                    <a:tc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fr-FR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𝑃𝑏</m:t>
                                </m:r>
                                <m:sSub>
                                  <m:sSubPr>
                                    <m:ctrlPr>
                                      <a:rPr lang="fr-FR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d>
                                      <m:dPr>
                                        <m:begChr m:val=""/>
                                        <m:ctrlPr>
                                          <a:rPr lang="fr-FR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fr-FR" i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2(</m:t>
                                        </m:r>
                                        <m:r>
                                          <a:rPr lang="fr-FR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</m:d>
                                  </m:sub>
                                </m:sSub>
                                <m:r>
                                  <a:rPr lang="fr-FR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        =                 </m:t>
                                </m:r>
                                <m:r>
                                  <a:rPr lang="fr-FR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sSubSup>
                                  <m:sSubSupPr>
                                    <m:ctrlPr>
                                      <a:rPr lang="fr-FR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FR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d>
                                      <m:dPr>
                                        <m:ctrlPr>
                                          <a:rPr lang="fr-FR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fr-FR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𝑎𝑞</m:t>
                                        </m:r>
                                      </m:e>
                                    </m:d>
                                  </m:sub>
                                  <m:sup>
                                    <m:r>
                                      <a:rPr lang="fr-FR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2+</m:t>
                                    </m:r>
                                  </m:sup>
                                </m:sSubSup>
                                <m:r>
                                  <a:rPr lang="fr-FR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                </m:t>
                                </m:r>
                                <m:r>
                                  <a:rPr lang="fr-FR" b="1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               </m:t>
                                </m:r>
                                <m:r>
                                  <a:rPr lang="fr-FR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sSubSup>
                                  <m:sSubSupPr>
                                    <m:ctrlPr>
                                      <a:rPr lang="fr-FR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FR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d>
                                      <m:dPr>
                                        <m:ctrlPr>
                                          <a:rPr lang="fr-FR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fr-FR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𝑎𝑞</m:t>
                                        </m:r>
                                      </m:e>
                                    </m:d>
                                  </m:sub>
                                  <m:sup>
                                    <m:r>
                                      <a:rPr lang="fr-FR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3023035110"/>
                      </a:ext>
                    </a:extLst>
                  </a:tr>
                  <a:tr h="1047192">
                    <a:tc>
                      <a:txBody>
                        <a:bodyPr/>
                        <a:lstStyle/>
                        <a:p>
                          <a:r>
                            <a:rPr lang="fr-FR" dirty="0"/>
                            <a:t>Etat initial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i="1" dirty="0" smtClean="0"/>
                            <a:t>présent</a:t>
                          </a:r>
                          <a:endParaRPr lang="fr-FR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581613255"/>
                      </a:ext>
                    </a:extLst>
                  </a:tr>
                  <a:tr h="1047192">
                    <a:tc>
                      <a:txBody>
                        <a:bodyPr/>
                        <a:lstStyle/>
                        <a:p>
                          <a:r>
                            <a:rPr lang="fr-FR" dirty="0"/>
                            <a:t>Etat final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i="1" dirty="0" smtClean="0"/>
                            <a:t>présent</a:t>
                          </a:r>
                          <a:endParaRPr lang="fr-FR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𝜉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  <a:p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𝜉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=2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  <a:p>
                          <a:pPr algn="ctr"/>
                          <a:endParaRPr lang="fr-F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255433410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au 6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84531B77-5508-4863-9951-3F8B7CE961D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21387798"/>
                  </p:ext>
                </p:extLst>
              </p:nvPr>
            </p:nvGraphicFramePr>
            <p:xfrm>
              <a:off x="1065704" y="1357647"/>
              <a:ext cx="10089976" cy="273923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522494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186492220"/>
                        </a:ext>
                      </a:extLst>
                    </a:gridCol>
                    <a:gridCol w="2522494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1878402706"/>
                        </a:ext>
                      </a:extLst>
                    </a:gridCol>
                    <a:gridCol w="2522494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732713856"/>
                        </a:ext>
                      </a:extLst>
                    </a:gridCol>
                    <a:gridCol w="2522494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287501904"/>
                        </a:ext>
                      </a:extLst>
                    </a:gridCol>
                  </a:tblGrid>
                  <a:tr h="644850">
                    <a:tc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33414" t="-29245" r="-403" b="-327358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3023035110"/>
                      </a:ext>
                    </a:extLst>
                  </a:tr>
                  <a:tr h="1047192">
                    <a:tc>
                      <a:txBody>
                        <a:bodyPr/>
                        <a:lstStyle/>
                        <a:p>
                          <a:r>
                            <a:rPr lang="fr-FR" dirty="0"/>
                            <a:t>Etat initial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i="1" dirty="0" smtClean="0"/>
                            <a:t>présent</a:t>
                          </a:r>
                          <a:endParaRPr lang="fr-FR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200242" t="-79191" r="-101208" b="-1005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300242" t="-79191" r="-1208" b="-1005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581613255"/>
                      </a:ext>
                    </a:extLst>
                  </a:tr>
                  <a:tr h="1047192">
                    <a:tc>
                      <a:txBody>
                        <a:bodyPr/>
                        <a:lstStyle/>
                        <a:p>
                          <a:r>
                            <a:rPr lang="fr-FR" dirty="0"/>
                            <a:t>Etat final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i="1" dirty="0" smtClean="0"/>
                            <a:t>présent</a:t>
                          </a:r>
                          <a:endParaRPr lang="fr-FR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200242" t="-180233" r="-101208" b="-11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300242" t="-180233" r="-1208" b="-11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255433410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902326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II.3) Ajout d’un constituant - Solubilité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F0222-CA19-4793-9358-3FB41CCCBD28}" type="slidenum">
              <a:rPr lang="fr-FR" smtClean="0"/>
              <a:pPr/>
              <a:t>3</a:t>
            </a:fld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au 3">
                <a:extLst>
                  <a:ext uri="{FF2B5EF4-FFF2-40B4-BE49-F238E27FC236}">
                    <a16:creationId xmlns:a16="http://schemas.microsoft.com/office/drawing/2014/main" xmlns="" id="{84531B77-5508-4863-9951-3F8B7CE961D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27129628"/>
                  </p:ext>
                </p:extLst>
              </p:nvPr>
            </p:nvGraphicFramePr>
            <p:xfrm>
              <a:off x="1065704" y="1628106"/>
              <a:ext cx="10089976" cy="273923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522494">
                      <a:extLst>
                        <a:ext uri="{9D8B030D-6E8A-4147-A177-3AD203B41FA5}">
                          <a16:colId xmlns:a16="http://schemas.microsoft.com/office/drawing/2014/main" xmlns="" val="186492220"/>
                        </a:ext>
                      </a:extLst>
                    </a:gridCol>
                    <a:gridCol w="2522494">
                      <a:extLst>
                        <a:ext uri="{9D8B030D-6E8A-4147-A177-3AD203B41FA5}">
                          <a16:colId xmlns:a16="http://schemas.microsoft.com/office/drawing/2014/main" xmlns="" val="1878402706"/>
                        </a:ext>
                      </a:extLst>
                    </a:gridCol>
                    <a:gridCol w="2522494">
                      <a:extLst>
                        <a:ext uri="{9D8B030D-6E8A-4147-A177-3AD203B41FA5}">
                          <a16:colId xmlns:a16="http://schemas.microsoft.com/office/drawing/2014/main" xmlns="" val="2732713856"/>
                        </a:ext>
                      </a:extLst>
                    </a:gridCol>
                    <a:gridCol w="2522494">
                      <a:extLst>
                        <a:ext uri="{9D8B030D-6E8A-4147-A177-3AD203B41FA5}">
                          <a16:colId xmlns:a16="http://schemas.microsoft.com/office/drawing/2014/main" xmlns="" val="2287501904"/>
                        </a:ext>
                      </a:extLst>
                    </a:gridCol>
                  </a:tblGrid>
                  <a:tr h="644850">
                    <a:tc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𝑵𝒂𝑪</m:t>
                                </m:r>
                                <m:sSub>
                                  <m:sSubPr>
                                    <m:ctrlPr>
                                      <a:rPr lang="fr-FR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𝒍</m:t>
                                    </m:r>
                                  </m:e>
                                  <m:sub>
                                    <m:d>
                                      <m:dPr>
                                        <m:ctrlPr>
                                          <a:rPr lang="fr-FR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fr-FR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𝒔</m:t>
                                        </m:r>
                                      </m:e>
                                    </m:d>
                                  </m:sub>
                                </m:sSub>
                                <m:r>
                                  <a:rPr lang="fr-FR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             </m:t>
                                </m:r>
                                <m:r>
                                  <a:rPr lang="fr-FR" b="1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                  </m:t>
                                </m:r>
                                <m:r>
                                  <a:rPr lang="fr-FR" b="1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𝐍</m:t>
                                </m:r>
                                <m:sSubSup>
                                  <m:sSubSupPr>
                                    <m:ctrlPr>
                                      <a:rPr lang="fr-FR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FR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𝐚</m:t>
                                    </m:r>
                                  </m:e>
                                  <m:sub>
                                    <m:d>
                                      <m:dPr>
                                        <m:ctrlPr>
                                          <a:rPr lang="fr-FR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fr-FR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𝒂𝒒</m:t>
                                        </m:r>
                                      </m:e>
                                    </m:d>
                                  </m:sub>
                                  <m:sup>
                                    <m:r>
                                      <a:rPr lang="fr-FR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</m:sup>
                                </m:sSubSup>
                                <m:r>
                                  <a:rPr lang="fr-FR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                 </m:t>
                                </m:r>
                                <m:r>
                                  <a:rPr lang="fr-FR" b="1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                       </m:t>
                                </m:r>
                                <m:r>
                                  <a:rPr lang="fr-FR" b="1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𝐂</m:t>
                                </m:r>
                                <m:sSubSup>
                                  <m:sSubSupPr>
                                    <m:ctrlPr>
                                      <a:rPr lang="fr-FR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FR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𝐥</m:t>
                                    </m:r>
                                  </m:e>
                                  <m:sub>
                                    <m:d>
                                      <m:dPr>
                                        <m:ctrlPr>
                                          <a:rPr lang="fr-FR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fr-FR" b="1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𝐚𝐪</m:t>
                                        </m:r>
                                      </m:e>
                                    </m:d>
                                  </m:sub>
                                  <m:sup>
                                    <m:r>
                                      <a:rPr lang="fr-FR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3023035110"/>
                      </a:ext>
                    </a:extLst>
                  </a:tr>
                  <a:tr h="1047192">
                    <a:tc>
                      <a:txBody>
                        <a:bodyPr/>
                        <a:lstStyle/>
                        <a:p>
                          <a:r>
                            <a:rPr lang="fr-FR" dirty="0"/>
                            <a:t>Etat initial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/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581613255"/>
                      </a:ext>
                    </a:extLst>
                  </a:tr>
                  <a:tr h="1047192">
                    <a:tc>
                      <a:txBody>
                        <a:bodyPr/>
                        <a:lstStyle/>
                        <a:p>
                          <a:r>
                            <a:rPr lang="fr-FR" dirty="0"/>
                            <a:t>Etat final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oMath>
                          </a14:m>
                          <a:r>
                            <a:rPr lang="fr-FR" dirty="0" smtClean="0"/>
                            <a:t> </a:t>
                          </a:r>
                          <a:endParaRPr lang="fr-F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255433410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au 3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84531B77-5508-4863-9951-3F8B7CE961D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27129628"/>
                  </p:ext>
                </p:extLst>
              </p:nvPr>
            </p:nvGraphicFramePr>
            <p:xfrm>
              <a:off x="1065704" y="1628106"/>
              <a:ext cx="10089976" cy="273923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522494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186492220"/>
                        </a:ext>
                      </a:extLst>
                    </a:gridCol>
                    <a:gridCol w="2522494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1878402706"/>
                        </a:ext>
                      </a:extLst>
                    </a:gridCol>
                    <a:gridCol w="2522494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732713856"/>
                        </a:ext>
                      </a:extLst>
                    </a:gridCol>
                    <a:gridCol w="2522494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287501904"/>
                        </a:ext>
                      </a:extLst>
                    </a:gridCol>
                  </a:tblGrid>
                  <a:tr h="644850">
                    <a:tc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3414" t="-943" r="-403" b="-326415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3023035110"/>
                      </a:ext>
                    </a:extLst>
                  </a:tr>
                  <a:tr h="1047192">
                    <a:tc>
                      <a:txBody>
                        <a:bodyPr/>
                        <a:lstStyle/>
                        <a:p>
                          <a:r>
                            <a:rPr lang="fr-FR" dirty="0"/>
                            <a:t>Etat initial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/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0242" t="-62209" r="-101208" b="-1011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00242" t="-62209" r="-1208" b="-1011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581613255"/>
                      </a:ext>
                    </a:extLst>
                  </a:tr>
                  <a:tr h="1047192">
                    <a:tc>
                      <a:txBody>
                        <a:bodyPr/>
                        <a:lstStyle/>
                        <a:p>
                          <a:r>
                            <a:rPr lang="fr-FR" dirty="0"/>
                            <a:t>Etat final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242" t="-162209" r="-201208" b="-11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0242" t="-162209" r="-101208" b="-11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00242" t="-162209" r="-1208" b="-11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255433410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ZoneTexte 4"/>
              <p:cNvSpPr txBox="1"/>
              <p:nvPr/>
            </p:nvSpPr>
            <p:spPr>
              <a:xfrm>
                <a:off x="3696237" y="4803822"/>
                <a:ext cx="53576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∗(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" name="ZoneText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6237" y="4803822"/>
                <a:ext cx="5357611" cy="369332"/>
              </a:xfrm>
              <a:prstGeom prst="rect">
                <a:avLst/>
              </a:prstGeom>
              <a:blipFill rotWithShape="0"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413749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diapo">
  <a:themeElements>
    <a:clrScheme name="Rétrospective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èmediapo" id="{9B32A174-0D2D-4557-BFD2-703CB868AF70}" vid="{943BF551-960F-4BFB-86C0-722549F77F87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Thèmediapo</Template>
  <TotalTime>169</TotalTime>
  <Words>62</Words>
  <Application>Microsoft Office PowerPoint</Application>
  <PresentationFormat>Grand écran</PresentationFormat>
  <Paragraphs>28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Calibri</vt:lpstr>
      <vt:lpstr>Calibri Light</vt:lpstr>
      <vt:lpstr>Cambria Math</vt:lpstr>
      <vt:lpstr>Thèmediapo</vt:lpstr>
      <vt:lpstr>LC 23 – Evolution et équilibre chimique</vt:lpstr>
      <vt:lpstr>I.3) Condition d’équilibre – Produit de solubilité</vt:lpstr>
      <vt:lpstr>II.3) Ajout d’un constituant - Solubilité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LC 23 – Evolution et équilibre chimique</dc:title>
  <dc:creator>alexandra d'arco</dc:creator>
  <cp:lastModifiedBy>alexandra d'arco</cp:lastModifiedBy>
  <cp:revision>13</cp:revision>
  <dcterms:created xsi:type="dcterms:W3CDTF">2019-04-16T14:30:15Z</dcterms:created>
  <dcterms:modified xsi:type="dcterms:W3CDTF">2019-05-20T15:10:36Z</dcterms:modified>
</cp:coreProperties>
</file>