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17/06/2020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17/06/2020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17/06/2020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17/06/2020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17/06/2020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Évolution et équilibre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5BFBA0-D1F6-4772-B0BB-01407714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</a:t>
            </a:r>
            <a:r>
              <a:rPr lang="fr-FR" dirty="0" err="1"/>
              <a:t>pKa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de l’acide éthanoïque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D364D-88DA-49E7-8A8C-F902F71C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770EA1FB-16B9-4D51-97E2-B74A791448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0726251"/>
                  </p:ext>
                </p:extLst>
              </p:nvPr>
            </p:nvGraphicFramePr>
            <p:xfrm>
              <a:off x="631135" y="1938572"/>
              <a:ext cx="10929730" cy="21600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547194">
                      <a:extLst>
                        <a:ext uri="{9D8B030D-6E8A-4147-A177-3AD203B41FA5}">
                          <a16:colId xmlns:a16="http://schemas.microsoft.com/office/drawing/2014/main" val="732896237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2804952674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1893444008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3639045379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88464190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r"/>
                          <a:endParaRPr lang="fr-FR" sz="2400" i="1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𝐂𝐎𝐎𝐇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𝒂𝒒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d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⇆</m:t>
                                </m:r>
                                <m:sSup>
                                  <m:sSup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𝐂</m:t>
                                    </m:r>
                                    <m:sSub>
                                      <m:sSubPr>
                                        <m:ctrlPr>
                                          <a:rPr lang="fr-F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  <m:t>𝐇</m:t>
                                        </m:r>
                                      </m:e>
                                      <m:sub>
                                        <m:r>
                                          <a:rPr lang="fr-FR" sz="2400" b="1" i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𝐂𝐎𝐎</m:t>
                                    </m:r>
                                  </m:e>
                                  <m:sup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𝒂𝒒</m:t>
                                    </m:r>
                                  </m:e>
                                </m:d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400" b="1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sSub>
                                  <m:sSub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fr-F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𝐎</m:t>
                                    </m:r>
                                  </m:e>
                                  <m:sup>
                                    <m:r>
                                      <a:rPr lang="fr-FR" sz="2400" b="1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fr-FR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2408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initial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140527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final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7217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Espace réservé du contenu 3">
                <a:extLst>
                  <a:ext uri="{FF2B5EF4-FFF2-40B4-BE49-F238E27FC236}">
                    <a16:creationId xmlns:a16="http://schemas.microsoft.com/office/drawing/2014/main" id="{770EA1FB-16B9-4D51-97E2-B74A791448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0726251"/>
                  </p:ext>
                </p:extLst>
              </p:nvPr>
            </p:nvGraphicFramePr>
            <p:xfrm>
              <a:off x="631135" y="1938572"/>
              <a:ext cx="10929730" cy="2160000"/>
            </p:xfrm>
            <a:graphic>
              <a:graphicData uri="http://schemas.openxmlformats.org/drawingml/2006/table">
                <a:tbl>
                  <a:tblPr firstRow="1" bandRow="1">
                    <a:tableStyleId>{8A107856-5554-42FB-B03E-39F5DBC370BA}</a:tableStyleId>
                  </a:tblPr>
                  <a:tblGrid>
                    <a:gridCol w="1547194">
                      <a:extLst>
                        <a:ext uri="{9D8B030D-6E8A-4147-A177-3AD203B41FA5}">
                          <a16:colId xmlns:a16="http://schemas.microsoft.com/office/drawing/2014/main" val="732896237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2804952674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1893444008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3639045379"/>
                        </a:ext>
                      </a:extLst>
                    </a:gridCol>
                    <a:gridCol w="2345634">
                      <a:extLst>
                        <a:ext uri="{9D8B030D-6E8A-4147-A177-3AD203B41FA5}">
                          <a16:colId xmlns:a16="http://schemas.microsoft.com/office/drawing/2014/main" val="88464190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r"/>
                          <a:endParaRPr lang="fr-FR" sz="2400" i="1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558" t="-1695" r="-130" b="-2025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432408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initial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34" t="-100840" r="-300519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234" t="-100840" r="-100519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34" t="-100840" r="-519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40527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fr-FR" sz="2200" i="1" dirty="0"/>
                            <a:t>État final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34" t="-202542" r="-300519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24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6234" t="-202542" r="-100519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6234" t="-202542" r="-51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217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A38FDF-5778-4A8A-920D-10F51D9F17F6}"/>
                  </a:ext>
                </a:extLst>
              </p:cNvPr>
              <p:cNvSpPr txBox="1"/>
              <p:nvPr/>
            </p:nvSpPr>
            <p:spPr>
              <a:xfrm>
                <a:off x="2568670" y="4495254"/>
                <a:ext cx="2518510" cy="9377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EA38FDF-5778-4A8A-920D-10F51D9F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70" y="4495254"/>
                <a:ext cx="2518510" cy="937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BCED643-42D1-4C29-947E-EE649416B4D1}"/>
                  </a:ext>
                </a:extLst>
              </p:cNvPr>
              <p:cNvSpPr txBox="1"/>
              <p:nvPr/>
            </p:nvSpPr>
            <p:spPr>
              <a:xfrm>
                <a:off x="7104821" y="4744842"/>
                <a:ext cx="1716111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pH</m:t>
                          </m:r>
                        </m:sup>
                      </m:sSup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BCED643-42D1-4C29-947E-EE649416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821" y="4744842"/>
                <a:ext cx="1716111" cy="43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F97F3-B87E-47FE-B8B6-B572ACC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17A45-AD79-42AA-A603-15458D7F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D297AE7-E67E-4432-B25C-B9661E12932B}"/>
                  </a:ext>
                </a:extLst>
              </p:cNvPr>
              <p:cNvSpPr txBox="1"/>
              <p:nvPr/>
            </p:nvSpPr>
            <p:spPr>
              <a:xfrm>
                <a:off x="4402105" y="2170169"/>
                <a:ext cx="3387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𝐶𝑟𝑖𝑡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𝑣𝑜𝑙𝑢𝑡𝑖𝑜𝑛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D297AE7-E67E-4432-B25C-B9661E129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05" y="2170169"/>
                <a:ext cx="3387787" cy="276999"/>
              </a:xfrm>
              <a:prstGeom prst="rect">
                <a:avLst/>
              </a:prstGeom>
              <a:blipFill>
                <a:blip r:embed="rId2"/>
                <a:stretch>
                  <a:fillRect l="-1259" t="-2222" r="-1259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C582099-091A-49BE-932A-06DFE3ABE817}"/>
                  </a:ext>
                </a:extLst>
              </p:cNvPr>
              <p:cNvSpPr txBox="1"/>
              <p:nvPr/>
            </p:nvSpPr>
            <p:spPr>
              <a:xfrm>
                <a:off x="4196247" y="2724391"/>
                <a:ext cx="379950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°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C582099-091A-49BE-932A-06DFE3AB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47" y="2724391"/>
                <a:ext cx="3799502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E30A832-F83E-4C9E-93E6-BD297755E972}"/>
                  </a:ext>
                </a:extLst>
              </p:cNvPr>
              <p:cNvSpPr txBox="1"/>
              <p:nvPr/>
            </p:nvSpPr>
            <p:spPr>
              <a:xfrm>
                <a:off x="5099155" y="3511260"/>
                <a:ext cx="1993686" cy="635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°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E30A832-F83E-4C9E-93E6-BD297755E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155" y="3511260"/>
                <a:ext cx="1993686" cy="635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00486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9052</TotalTime>
  <Words>71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Cambria Math</vt:lpstr>
      <vt:lpstr>Rétrospective</vt:lpstr>
      <vt:lpstr>Évolution et équilibre chimique</vt:lpstr>
      <vt:lpstr>Détermination du pKa  de l’acide éthanoïque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364</cp:revision>
  <dcterms:created xsi:type="dcterms:W3CDTF">2020-03-15T13:11:31Z</dcterms:created>
  <dcterms:modified xsi:type="dcterms:W3CDTF">2020-06-17T08:45:58Z</dcterms:modified>
</cp:coreProperties>
</file>