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3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2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16/06/2019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16/06/2019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16/06/2019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16/06/2019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Évolution et équilibre chimique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C0CD7D8-32DE-4D56-9035-6A19935329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Mesure du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dirty="0"/>
                  <a:t> de l’acide acétique</a:t>
                </a:r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AC0CD7D8-32DE-4D56-9035-6A1993532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3311" b="-364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18E9CA-97D8-469D-A3F7-78CAEFE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056124AC-1505-47FC-A5B0-0578EF8ED2E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135" y="1674576"/>
              <a:ext cx="10929730" cy="21600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547194">
                      <a:extLst>
                        <a:ext uri="{9D8B030D-6E8A-4147-A177-3AD203B41FA5}">
                          <a16:colId xmlns:a16="http://schemas.microsoft.com/office/drawing/2014/main" val="732896237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2804952674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1893444008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3639045379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88464190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r"/>
                          <a:endParaRPr lang="fr-FR" sz="2400" i="1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𝐂𝐎𝐎𝐇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𝒂𝒒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⇆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sSub>
                                      <m:sSubPr>
                                        <m:ctrlPr>
                                          <a:rPr lang="fr-F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b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𝐂𝐎𝐎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𝒂𝒒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p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2408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40527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final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7217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3">
                <a:extLst>
                  <a:ext uri="{FF2B5EF4-FFF2-40B4-BE49-F238E27FC236}">
                    <a16:creationId xmlns:a16="http://schemas.microsoft.com/office/drawing/2014/main" id="{056124AC-1505-47FC-A5B0-0578EF8ED2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9335575"/>
                  </p:ext>
                </p:extLst>
              </p:nvPr>
            </p:nvGraphicFramePr>
            <p:xfrm>
              <a:off x="631135" y="1674576"/>
              <a:ext cx="10929730" cy="21600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547194">
                      <a:extLst>
                        <a:ext uri="{9D8B030D-6E8A-4147-A177-3AD203B41FA5}">
                          <a16:colId xmlns:a16="http://schemas.microsoft.com/office/drawing/2014/main" val="732896237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2804952674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1893444008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3639045379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88464190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r"/>
                          <a:endParaRPr lang="fr-FR" sz="2400" i="1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58" t="-840" r="-130" b="-20084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2408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234" t="-101695" r="-300519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6234" t="-101695" r="-100519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234" t="-101695" r="-519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40527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final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234" t="-200000" r="-3005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6234" t="-200000" r="-100519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6234" t="-200000" r="-519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17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3B690EA-591D-4598-8594-151A8F618E5B}"/>
                  </a:ext>
                </a:extLst>
              </p:cNvPr>
              <p:cNvSpPr txBox="1"/>
              <p:nvPr/>
            </p:nvSpPr>
            <p:spPr>
              <a:xfrm>
                <a:off x="2568670" y="4495254"/>
                <a:ext cx="2518510" cy="93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3B690EA-591D-4598-8594-151A8F618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0" y="4495254"/>
                <a:ext cx="2518510" cy="93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15E8067-E467-4FE5-8694-EFA6DE606EFD}"/>
                  </a:ext>
                </a:extLst>
              </p:cNvPr>
              <p:cNvSpPr txBox="1"/>
              <p:nvPr/>
            </p:nvSpPr>
            <p:spPr>
              <a:xfrm>
                <a:off x="7104821" y="4744842"/>
                <a:ext cx="1716111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pH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15E8067-E467-4FE5-8694-EFA6DE60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21" y="4744842"/>
                <a:ext cx="1716111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/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r 482">
            <a:extLst>
              <a:ext uri="{FF2B5EF4-FFF2-40B4-BE49-F238E27FC236}">
                <a16:creationId xmlns:a16="http://schemas.microsoft.com/office/drawing/2014/main" id="{34240D56-911B-4CFA-9968-A669E24FDAD0}"/>
              </a:ext>
            </a:extLst>
          </p:cNvPr>
          <p:cNvGrpSpPr/>
          <p:nvPr/>
        </p:nvGrpSpPr>
        <p:grpSpPr>
          <a:xfrm>
            <a:off x="964096" y="3799003"/>
            <a:ext cx="3382199" cy="1592678"/>
            <a:chOff x="0" y="0"/>
            <a:chExt cx="571500" cy="824230"/>
          </a:xfrm>
        </p:grpSpPr>
        <p:grpSp>
          <p:nvGrpSpPr>
            <p:cNvPr id="12" name="Grouper 483">
              <a:extLst>
                <a:ext uri="{FF2B5EF4-FFF2-40B4-BE49-F238E27FC236}">
                  <a16:creationId xmlns:a16="http://schemas.microsoft.com/office/drawing/2014/main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4" name="Arrondir un rectangle avec un coin du même côté 484">
                <a:extLst>
                  <a:ext uri="{FF2B5EF4-FFF2-40B4-BE49-F238E27FC236}">
                    <a16:creationId xmlns:a16="http://schemas.microsoft.com/office/drawing/2014/main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Arrondir un rectangle avec un coin du même côté 485">
                <a:extLst>
                  <a:ext uri="{FF2B5EF4-FFF2-40B4-BE49-F238E27FC236}">
                    <a16:creationId xmlns:a16="http://schemas.microsoft.com/office/drawing/2014/main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6" name="Grouper 444">
            <a:extLst>
              <a:ext uri="{FF2B5EF4-FFF2-40B4-BE49-F238E27FC236}">
                <a16:creationId xmlns:a16="http://schemas.microsoft.com/office/drawing/2014/main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id="{ADE0E6AF-D5E6-45CF-8A2A-488544A770EF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4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610139" y="5167615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blipFill>
                <a:blip r:embed="rId5"/>
                <a:stretch>
                  <a:fillRect l="-195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pace réservé du pied de page 3">
            <a:extLst>
              <a:ext uri="{FF2B5EF4-FFF2-40B4-BE49-F238E27FC236}">
                <a16:creationId xmlns:a16="http://schemas.microsoft.com/office/drawing/2014/main" id="{85E34055-CB77-43E4-A444-B6A60F81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47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avec la pression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38602-390A-4D7C-8981-4269FD038593}"/>
              </a:ext>
            </a:extLst>
          </p:cNvPr>
          <p:cNvSpPr/>
          <p:nvPr/>
        </p:nvSpPr>
        <p:spPr>
          <a:xfrm>
            <a:off x="1369218" y="3588601"/>
            <a:ext cx="2714317" cy="548054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6AD0C-34E5-447B-A2C5-55DD85762574}"/>
              </a:ext>
            </a:extLst>
          </p:cNvPr>
          <p:cNvSpPr/>
          <p:nvPr/>
        </p:nvSpPr>
        <p:spPr>
          <a:xfrm>
            <a:off x="9764466" y="3587339"/>
            <a:ext cx="874629" cy="548054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D2C03-6381-490C-9F50-53F5BA0E74FB}"/>
              </a:ext>
            </a:extLst>
          </p:cNvPr>
          <p:cNvSpPr/>
          <p:nvPr/>
        </p:nvSpPr>
        <p:spPr>
          <a:xfrm>
            <a:off x="6485828" y="3587339"/>
            <a:ext cx="874629" cy="548054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91EA67-D96C-40E6-8173-38768512D2A6}"/>
                  </a:ext>
                </a:extLst>
              </p:cNvPr>
              <p:cNvSpPr txBox="1"/>
              <p:nvPr/>
            </p:nvSpPr>
            <p:spPr>
              <a:xfrm>
                <a:off x="3693797" y="1681123"/>
                <a:ext cx="41806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</m:t>
                          </m:r>
                        </m:e>
                      </m:d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</m:t>
                      </m:r>
                      <m:sSub>
                        <m:sSubPr>
                          <m:ctrlPr>
                            <a:rPr lang="fr-FR" sz="32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a:rPr lang="fr-FR" sz="32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</m:t>
                      </m:r>
                      <m:r>
                        <a:rPr lang="fr-FR" sz="3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fr-FR" sz="32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91EA67-D96C-40E6-8173-38768512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97" y="1681123"/>
                <a:ext cx="4180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r 114">
            <a:extLst>
              <a:ext uri="{FF2B5EF4-FFF2-40B4-BE49-F238E27FC236}">
                <a16:creationId xmlns:a16="http://schemas.microsoft.com/office/drawing/2014/main" id="{F049E063-1BF4-40CD-B0ED-9F440AD7DBA2}"/>
              </a:ext>
            </a:extLst>
          </p:cNvPr>
          <p:cNvGrpSpPr/>
          <p:nvPr/>
        </p:nvGrpSpPr>
        <p:grpSpPr>
          <a:xfrm rot="5400000">
            <a:off x="5547453" y="2505073"/>
            <a:ext cx="913422" cy="2712586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:a16="http://schemas.microsoft.com/office/drawing/2014/main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:a16="http://schemas.microsoft.com/office/drawing/2014/main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:a16="http://schemas.microsoft.com/office/drawing/2014/main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:a16="http://schemas.microsoft.com/office/drawing/2014/main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:a16="http://schemas.microsoft.com/office/drawing/2014/main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:a16="http://schemas.microsoft.com/office/drawing/2014/main" id="{CD2D93A9-5ED9-403B-A351-4A55DE1299D9}"/>
              </a:ext>
            </a:extLst>
          </p:cNvPr>
          <p:cNvGrpSpPr/>
          <p:nvPr/>
        </p:nvGrpSpPr>
        <p:grpSpPr>
          <a:xfrm rot="5400000">
            <a:off x="2269747" y="2505073"/>
            <a:ext cx="913422" cy="2712586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:a16="http://schemas.microsoft.com/office/drawing/2014/main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:a16="http://schemas.microsoft.com/office/drawing/2014/main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:a16="http://schemas.microsoft.com/office/drawing/2014/main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:a16="http://schemas.microsoft.com/office/drawing/2014/main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:a16="http://schemas.microsoft.com/office/drawing/2014/main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:a16="http://schemas.microsoft.com/office/drawing/2014/main" id="{348F7BB8-DA61-4BA7-9FB0-FE88C5D34A18}"/>
              </a:ext>
            </a:extLst>
          </p:cNvPr>
          <p:cNvGrpSpPr/>
          <p:nvPr/>
        </p:nvGrpSpPr>
        <p:grpSpPr>
          <a:xfrm rot="5400000">
            <a:off x="8825152" y="2505073"/>
            <a:ext cx="913422" cy="2712586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:a16="http://schemas.microsoft.com/office/drawing/2014/main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:a16="http://schemas.microsoft.com/office/drawing/2014/main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:a16="http://schemas.microsoft.com/office/drawing/2014/main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:a16="http://schemas.microsoft.com/office/drawing/2014/main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:a16="http://schemas.microsoft.com/office/drawing/2014/main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128E8D5A-BC40-43E1-880F-C2CE81E05710}"/>
              </a:ext>
            </a:extLst>
          </p:cNvPr>
          <p:cNvSpPr/>
          <p:nvPr/>
        </p:nvSpPr>
        <p:spPr>
          <a:xfrm>
            <a:off x="6446221" y="3587339"/>
            <a:ext cx="39607" cy="548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8F870B-4E98-4D1E-99E2-D6888F98A972}"/>
              </a:ext>
            </a:extLst>
          </p:cNvPr>
          <p:cNvSpPr/>
          <p:nvPr/>
        </p:nvSpPr>
        <p:spPr>
          <a:xfrm>
            <a:off x="4647869" y="3841041"/>
            <a:ext cx="1808378" cy="2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9954E9-707C-4E5C-89A2-666EB3E1EEA6}"/>
              </a:ext>
            </a:extLst>
          </p:cNvPr>
          <p:cNvSpPr/>
          <p:nvPr/>
        </p:nvSpPr>
        <p:spPr>
          <a:xfrm>
            <a:off x="9723913" y="3587339"/>
            <a:ext cx="39607" cy="548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2CBEF4-3425-4969-A6E8-116EA38F0FBB}"/>
              </a:ext>
            </a:extLst>
          </p:cNvPr>
          <p:cNvSpPr/>
          <p:nvPr/>
        </p:nvSpPr>
        <p:spPr>
          <a:xfrm>
            <a:off x="7925561" y="3841041"/>
            <a:ext cx="1808378" cy="26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3065535" y="4433637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3404608" y="4994365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:a16="http://schemas.microsoft.com/office/drawing/2014/main" id="{D8B20FE0-F64D-430B-BFF5-46F4B85B40CB}"/>
              </a:ext>
            </a:extLst>
          </p:cNvPr>
          <p:cNvSpPr/>
          <p:nvPr/>
        </p:nvSpPr>
        <p:spPr>
          <a:xfrm>
            <a:off x="6413907" y="4433637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6752980" y="4994365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E03CD5-BAE8-4E75-80EE-B62AFD44009C}"/>
              </a:ext>
            </a:extLst>
          </p:cNvPr>
          <p:cNvSpPr/>
          <p:nvPr/>
        </p:nvSpPr>
        <p:spPr>
          <a:xfrm>
            <a:off x="4092177" y="3771774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0B8212-398F-429D-82EE-A0D9D9A8CE9B}"/>
              </a:ext>
            </a:extLst>
          </p:cNvPr>
          <p:cNvSpPr/>
          <p:nvPr/>
        </p:nvSpPr>
        <p:spPr>
          <a:xfrm>
            <a:off x="7355750" y="3751041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102E7E-2917-4310-9E53-554295A92DC7}"/>
              </a:ext>
            </a:extLst>
          </p:cNvPr>
          <p:cNvSpPr/>
          <p:nvPr/>
        </p:nvSpPr>
        <p:spPr>
          <a:xfrm>
            <a:off x="10638141" y="3764160"/>
            <a:ext cx="72000" cy="18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space réservé du pied de page 3">
            <a:extLst>
              <a:ext uri="{FF2B5EF4-FFF2-40B4-BE49-F238E27FC236}">
                <a16:creationId xmlns:a16="http://schemas.microsoft.com/office/drawing/2014/main" id="{FAF4B603-87AD-419F-9403-6D6EEDEF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30369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1019</TotalTime>
  <Words>108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Cambria Math</vt:lpstr>
      <vt:lpstr>Rétrospective</vt:lpstr>
      <vt:lpstr>Évolution et équilibre chimique</vt:lpstr>
      <vt:lpstr>Mesure du pK_a de l’acide acétique</vt:lpstr>
      <vt:lpstr>Produit de solubilité de l’acide benzoïque</vt:lpstr>
      <vt:lpstr>Variation avec la 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74</cp:revision>
  <dcterms:created xsi:type="dcterms:W3CDTF">2019-04-06T14:18:31Z</dcterms:created>
  <dcterms:modified xsi:type="dcterms:W3CDTF">2019-06-16T15:43:42Z</dcterms:modified>
</cp:coreProperties>
</file>