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ouille" initials="B" lastIdx="1" clrIdx="0">
    <p:extLst>
      <p:ext uri="{19B8F6BF-5375-455C-9EA6-DF929625EA0E}">
        <p15:presenceInfo xmlns:p15="http://schemas.microsoft.com/office/powerpoint/2012/main" userId="Biboui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47A07-7B87-45EE-B1DA-AB612320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EF207A-422A-4CF0-AE52-5861997E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03EA1-9505-479A-A97C-79E345C4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39FC3-0296-400B-A998-057DF933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FFE5C-FCB9-4C89-8FC3-D89EE04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193A6-5241-4664-AE43-E11EFAE2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BA4A02-9525-45DB-A8FC-29E3FDBE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53461-5DFA-4EAF-A996-C9952F22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18CC5-6403-4632-85F9-927253B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05175-AE8C-4061-8AD5-3244820C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D3CA05-407D-4B32-B06A-025F2630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9F8F9-CA4F-4B67-9364-290EC308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3FB82-1ECB-4DF0-A3C8-5D61425C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911E4-39B8-43E0-B0B3-2A445A45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823815-3325-4028-88ED-E478198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4D60F-E119-4FFD-A633-CBF6BB46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1E7AE-1190-4987-A675-B8CE0884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EEEBD-2DBF-4377-85C2-1501F3C0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82C1A-9DEE-4DB7-B7B0-4DF16EC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B240B-16F1-4743-AC68-2D23505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69449-86A3-46F2-A8F5-57B791D2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7BE03-A910-4086-8D12-E1ABC734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B3E93-18BF-419B-A0C3-807EAF17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532252-FC5A-4F4B-8A59-2C7D8779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2CA6C-016E-4384-92E3-29B2FD74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849D-F5F5-4EEA-BE75-636B2368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9FC22-2BEE-4167-8E85-20B7B438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79354A-C974-4BAC-B654-8275DF3B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3F159-C232-4E82-841D-D7149E80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88EA9A-55E4-45E2-8F88-EE017F9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7B0FB-0146-4EDE-8E79-0D5F56E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0C01A-0205-4267-A25E-BCBCCA35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C8674D-923A-4493-BBAF-944F26B5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6635DE-7387-4FD7-8767-5ADF2BA1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8BB443-26C7-4719-8145-B6442D687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6547E0-2ED0-417F-AB51-821A1B82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414311-DD1A-4FD2-A6AC-A21B0036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CA3420-4B62-4CCC-8798-5B10B04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67A3BB-698E-4894-BFFD-4F0DAA41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76F56-D926-4CF7-B18F-57CAE59A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E32C7B-2F8A-48A3-84C8-C94ED53D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0F62C-2EB7-4E92-8218-F17A107D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75EF4-8DEF-4138-8C5B-2CF684DC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933384-0BAF-49A5-8C05-2C256402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2F27BC-D43E-4520-A007-ACCA5B4D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9DC4AA-7D49-4625-9307-B3E378E4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87DA2-071A-40E3-A222-5C78287F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EC29B-9EBA-48E3-B3F2-EB1B8814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711329-DBB4-4A6F-B892-544C0DDB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9CE01-8976-4415-9A29-00A756DF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455E9-1215-4AC6-897E-5A7CAF22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92360C-FD5A-4ECC-8E65-1D558AC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D2247-F0D5-4BD4-B83D-E30C62D7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EEA4BB-54D8-4CD4-84D8-7FF8F0C01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431425-19AD-4A99-AFD9-571FF4DB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988A6-0E21-4D90-834A-ACA31948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EEC655-0921-4B0F-9487-3E6B7CCE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B61CCA-C785-4B75-93FD-A89E03E8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0E621D-DDFE-4A4F-87B8-EE23E87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29221-31A4-4E15-9404-F7A33CB4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7DE4A-FE5C-47D3-81CD-BF42CA746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BB21-640B-45F3-8F7E-239B6A40AD9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D9787-25D1-44B1-8363-0A09F897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1EB05-53C3-4736-9758-06BA19686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3B6D-D33A-40F3-8A62-1B79132A6F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2D1FAD-F5BB-4981-94B3-EFC761CA6734}"/>
              </a:ext>
            </a:extLst>
          </p:cNvPr>
          <p:cNvSpPr/>
          <p:nvPr/>
        </p:nvSpPr>
        <p:spPr>
          <a:xfrm>
            <a:off x="578603" y="2258877"/>
            <a:ext cx="11034793" cy="1770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LC 22 </a:t>
            </a:r>
          </a:p>
          <a:p>
            <a: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Evolution et </a:t>
            </a:r>
            <a:r>
              <a:rPr lang="en-US" sz="5400" b="1" u="sng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équilibre</a:t>
            </a:r>
            <a:r>
              <a:rPr lang="en-US" sz="5400" b="1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b="1" u="sng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chimique</a:t>
            </a:r>
            <a:endParaRPr lang="en-US" sz="5400" b="1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854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2D1FAD-F5BB-4981-94B3-EFC761CA6734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Calcul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d’une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constante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d’équilibre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5E6DEEB-821D-46C1-BF41-5198930B1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24149"/>
              </p:ext>
            </p:extLst>
          </p:nvPr>
        </p:nvGraphicFramePr>
        <p:xfrm>
          <a:off x="836571" y="1535458"/>
          <a:ext cx="10551516" cy="15642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63729">
                  <a:extLst>
                    <a:ext uri="{9D8B030D-6E8A-4147-A177-3AD203B41FA5}">
                      <a16:colId xmlns:a16="http://schemas.microsoft.com/office/drawing/2014/main" val="381264018"/>
                    </a:ext>
                  </a:extLst>
                </a:gridCol>
                <a:gridCol w="2828986">
                  <a:extLst>
                    <a:ext uri="{9D8B030D-6E8A-4147-A177-3AD203B41FA5}">
                      <a16:colId xmlns:a16="http://schemas.microsoft.com/office/drawing/2014/main" val="565843812"/>
                    </a:ext>
                  </a:extLst>
                </a:gridCol>
                <a:gridCol w="1512961">
                  <a:extLst>
                    <a:ext uri="{9D8B030D-6E8A-4147-A177-3AD203B41FA5}">
                      <a16:colId xmlns:a16="http://schemas.microsoft.com/office/drawing/2014/main" val="1079544576"/>
                    </a:ext>
                  </a:extLst>
                </a:gridCol>
                <a:gridCol w="2911350">
                  <a:extLst>
                    <a:ext uri="{9D8B030D-6E8A-4147-A177-3AD203B41FA5}">
                      <a16:colId xmlns:a16="http://schemas.microsoft.com/office/drawing/2014/main" val="562374958"/>
                    </a:ext>
                  </a:extLst>
                </a:gridCol>
                <a:gridCol w="1734490">
                  <a:extLst>
                    <a:ext uri="{9D8B030D-6E8A-4147-A177-3AD203B41FA5}">
                      <a16:colId xmlns:a16="http://schemas.microsoft.com/office/drawing/2014/main" val="2734788521"/>
                    </a:ext>
                  </a:extLst>
                </a:gridCol>
              </a:tblGrid>
              <a:tr h="77176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03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c</a:t>
                      </a:r>
                      <a:r>
                        <a:rPr lang="en-US" sz="2000" baseline="-25000" dirty="0"/>
                        <a:t>0</a:t>
                      </a:r>
                      <a:endParaRPr 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Excès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Equivalence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</a:t>
                      </a:r>
                      <a:r>
                        <a:rPr lang="en-US" sz="2000" baseline="-25000" dirty="0"/>
                        <a:t>0</a:t>
                      </a:r>
                      <a:r>
                        <a:rPr lang="en-US" sz="2000" baseline="0" dirty="0"/>
                        <a:t>-ξ</a:t>
                      </a:r>
                      <a:r>
                        <a:rPr lang="en-US" sz="2000" baseline="-25000" dirty="0"/>
                        <a:t>eq</a:t>
                      </a:r>
                      <a:endParaRPr 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Excès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/>
                        <a:t>ξ</a:t>
                      </a:r>
                      <a:r>
                        <a:rPr lang="en-US" sz="2000" baseline="-25000" dirty="0" err="1"/>
                        <a:t>eq</a:t>
                      </a:r>
                      <a:endParaRPr 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/>
                        <a:t>ξ</a:t>
                      </a:r>
                      <a:r>
                        <a:rPr lang="en-US" sz="2000" baseline="-25000" dirty="0" err="1"/>
                        <a:t>eq</a:t>
                      </a:r>
                      <a:endParaRPr lang="en-US" sz="20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46924"/>
                  </a:ext>
                </a:extLst>
              </a:tr>
            </a:tbl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7AF51A31-D73D-4109-83B9-767EC52103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75" y="1684008"/>
            <a:ext cx="8864009" cy="5437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D9244A6-498B-4639-A621-761A01DFF7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50" y="3758295"/>
            <a:ext cx="3595206" cy="86621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2FA038-7602-4A05-B428-A3CC213484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63" y="5458965"/>
            <a:ext cx="3562776" cy="4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2D1FAD-F5BB-4981-94B3-EFC761CA6734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Synthèse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l’ester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poire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8" name="Picture 4 1" descr="Image associée">
            <a:extLst>
              <a:ext uri="{FF2B5EF4-FFF2-40B4-BE49-F238E27FC236}">
                <a16:creationId xmlns:a16="http://schemas.microsoft.com/office/drawing/2014/main" id="{0B34B256-7535-4E3D-9B58-0B40838F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77" y="1634441"/>
            <a:ext cx="8230645" cy="15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1AAD3-ADF9-498B-B317-E2BD67932D15}"/>
              </a:ext>
            </a:extLst>
          </p:cNvPr>
          <p:cNvSpPr/>
          <p:nvPr/>
        </p:nvSpPr>
        <p:spPr>
          <a:xfrm>
            <a:off x="4633098" y="4293987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Rendement</a:t>
            </a:r>
            <a:r>
              <a:rPr lang="en-US" sz="2800" dirty="0"/>
              <a:t> ≈ 67 %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71A1E7-F27F-4385-A489-5FC54271C0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1" y="5315701"/>
            <a:ext cx="4674292" cy="7354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592C9D-50D5-4E96-84F4-B7FE9C873C05}"/>
              </a:ext>
            </a:extLst>
          </p:cNvPr>
          <p:cNvSpPr/>
          <p:nvPr/>
        </p:nvSpPr>
        <p:spPr>
          <a:xfrm>
            <a:off x="5553670" y="1184190"/>
            <a:ext cx="200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Cyclohexane</a:t>
            </a:r>
          </a:p>
        </p:txBody>
      </p:sp>
    </p:spTree>
    <p:extLst>
      <p:ext uri="{BB962C8B-B14F-4D97-AF65-F5344CB8AC3E}">
        <p14:creationId xmlns:p14="http://schemas.microsoft.com/office/powerpoint/2010/main" val="125673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2D1FAD-F5BB-4981-94B3-EFC761CA6734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Synthèse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l’ester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 dirty="0" err="1">
                <a:solidFill>
                  <a:schemeClr val="tx1"/>
                </a:solidFill>
              </a:rPr>
              <a:t>poire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087FD5-1FE5-4B10-9633-C3DAB1DE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" y="914399"/>
            <a:ext cx="5109274" cy="60694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6A0177C-9839-43B7-93A2-D90458D7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76" y="2817980"/>
            <a:ext cx="5039342" cy="3580108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843F2AA-DE03-482E-98E8-B4A8B98B2D2B}"/>
              </a:ext>
            </a:extLst>
          </p:cNvPr>
          <p:cNvCxnSpPr>
            <a:cxnSpLocks/>
          </p:cNvCxnSpPr>
          <p:nvPr/>
        </p:nvCxnSpPr>
        <p:spPr>
          <a:xfrm flipV="1">
            <a:off x="2632136" y="3060915"/>
            <a:ext cx="5055032" cy="227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2ED7680-7B16-4188-A59C-684D4A0976F0}"/>
              </a:ext>
            </a:extLst>
          </p:cNvPr>
          <p:cNvCxnSpPr>
            <a:cxnSpLocks/>
          </p:cNvCxnSpPr>
          <p:nvPr/>
        </p:nvCxnSpPr>
        <p:spPr>
          <a:xfrm>
            <a:off x="2709626" y="4370522"/>
            <a:ext cx="5055032" cy="1446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associée">
            <a:extLst>
              <a:ext uri="{FF2B5EF4-FFF2-40B4-BE49-F238E27FC236}">
                <a16:creationId xmlns:a16="http://schemas.microsoft.com/office/drawing/2014/main" id="{96187BDA-D296-4BA2-BD27-DB77DD0D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47" y="1144295"/>
            <a:ext cx="6259254" cy="12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D89B039-5231-4AF8-9399-2BED48967C78}"/>
              </a:ext>
            </a:extLst>
          </p:cNvPr>
          <p:cNvSpPr txBox="1"/>
          <p:nvPr/>
        </p:nvSpPr>
        <p:spPr>
          <a:xfrm>
            <a:off x="5693016" y="4096807"/>
            <a:ext cx="131221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Cyclohexane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8C9800-1351-4EC6-A5E8-FCB53138C786}"/>
              </a:ext>
            </a:extLst>
          </p:cNvPr>
          <p:cNvSpPr txBox="1"/>
          <p:nvPr/>
        </p:nvSpPr>
        <p:spPr>
          <a:xfrm>
            <a:off x="5464337" y="6427542"/>
            <a:ext cx="645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Techniques expérimentales en Chimie - Réussir les TP aux concours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A0949B-CD22-4866-9A80-7DE439123A38}"/>
              </a:ext>
            </a:extLst>
          </p:cNvPr>
          <p:cNvSpPr txBox="1"/>
          <p:nvPr/>
        </p:nvSpPr>
        <p:spPr>
          <a:xfrm>
            <a:off x="9979864" y="4096807"/>
            <a:ext cx="131221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Cyclohexane</a:t>
            </a:r>
          </a:p>
        </p:txBody>
      </p:sp>
    </p:spTree>
    <p:extLst>
      <p:ext uri="{BB962C8B-B14F-4D97-AF65-F5344CB8AC3E}">
        <p14:creationId xmlns:p14="http://schemas.microsoft.com/office/powerpoint/2010/main" val="398254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2D1FAD-F5BB-4981-94B3-EFC761CA6734}"/>
              </a:ext>
            </a:extLst>
          </p:cNvPr>
          <p:cNvSpPr/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Synthèse</a:t>
            </a:r>
            <a:r>
              <a:rPr lang="en-US" sz="4000" dirty="0">
                <a:solidFill>
                  <a:schemeClr val="tx1"/>
                </a:solidFill>
              </a:rPr>
              <a:t> d’un ester</a:t>
            </a:r>
          </a:p>
        </p:txBody>
      </p:sp>
      <p:pic>
        <p:nvPicPr>
          <p:cNvPr id="13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id="{98481C1F-1B1D-49E2-AB30-0786EB0E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3CD84CA-9DE2-4807-86B1-F5366A338708}"/>
                  </a:ext>
                </a:extLst>
              </p:cNvPr>
              <p:cNvSpPr txBox="1"/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3CD84CA-9DE2-4807-86B1-F5366A33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r 482">
            <a:extLst>
              <a:ext uri="{FF2B5EF4-FFF2-40B4-BE49-F238E27FC236}">
                <a16:creationId xmlns:a16="http://schemas.microsoft.com/office/drawing/2014/main" id="{3C75D9DB-39E3-442A-8229-BB9B0BA3AF4E}"/>
              </a:ext>
            </a:extLst>
          </p:cNvPr>
          <p:cNvGrpSpPr/>
          <p:nvPr/>
        </p:nvGrpSpPr>
        <p:grpSpPr>
          <a:xfrm>
            <a:off x="964096" y="3799003"/>
            <a:ext cx="3382199" cy="1592678"/>
            <a:chOff x="0" y="0"/>
            <a:chExt cx="571500" cy="824230"/>
          </a:xfrm>
        </p:grpSpPr>
        <p:grpSp>
          <p:nvGrpSpPr>
            <p:cNvPr id="16" name="Grouper 483">
              <a:extLst>
                <a:ext uri="{FF2B5EF4-FFF2-40B4-BE49-F238E27FC236}">
                  <a16:creationId xmlns:a16="http://schemas.microsoft.com/office/drawing/2014/main" id="{95743ACE-FDAF-420A-9746-B6E6E38E9CFA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8" name="Arrondir un rectangle avec un coin du même côté 484">
                <a:extLst>
                  <a:ext uri="{FF2B5EF4-FFF2-40B4-BE49-F238E27FC236}">
                    <a16:creationId xmlns:a16="http://schemas.microsoft.com/office/drawing/2014/main" id="{F2E20749-1CEF-4224-9413-46CCF922090B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9" name="Arrondir un rectangle avec un coin du même côté 485">
                <a:extLst>
                  <a:ext uri="{FF2B5EF4-FFF2-40B4-BE49-F238E27FC236}">
                    <a16:creationId xmlns:a16="http://schemas.microsoft.com/office/drawing/2014/main" id="{C204DCD0-D74B-4E25-8A11-13738962E648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C6956E-608A-4389-9AF8-42030E627FC4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20" name="Grouper 444">
            <a:extLst>
              <a:ext uri="{FF2B5EF4-FFF2-40B4-BE49-F238E27FC236}">
                <a16:creationId xmlns:a16="http://schemas.microsoft.com/office/drawing/2014/main" id="{57955865-6296-4343-AAB5-E9BB8536BF5A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21" name="Arrondir un rectangle avec un coin du même côté 49">
              <a:extLst>
                <a:ext uri="{FF2B5EF4-FFF2-40B4-BE49-F238E27FC236}">
                  <a16:creationId xmlns:a16="http://schemas.microsoft.com/office/drawing/2014/main" id="{4F4AE02E-E8F0-429A-88C5-982DB38DF58F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rgbClr val="FFC000">
                <a:alpha val="10196"/>
              </a:srgb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2" name="Grouper 441">
              <a:extLst>
                <a:ext uri="{FF2B5EF4-FFF2-40B4-BE49-F238E27FC236}">
                  <a16:creationId xmlns:a16="http://schemas.microsoft.com/office/drawing/2014/main" id="{304AFAB8-E394-4655-BA3E-B7558BC9DCF7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23" name="Arrondir un rectangle avec un coin du même côté 442">
                <a:extLst>
                  <a:ext uri="{FF2B5EF4-FFF2-40B4-BE49-F238E27FC236}">
                    <a16:creationId xmlns:a16="http://schemas.microsoft.com/office/drawing/2014/main" id="{18EA06AE-933B-42C0-8BD9-20497546188F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45BD6B-D62B-4F66-B48A-3DA948A9E1BC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5" name="Forme libre 1">
            <a:extLst>
              <a:ext uri="{FF2B5EF4-FFF2-40B4-BE49-F238E27FC236}">
                <a16:creationId xmlns:a16="http://schemas.microsoft.com/office/drawing/2014/main" id="{E86837F9-45E5-418D-94A9-66198A3DA261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Forme libre 1">
            <a:extLst>
              <a:ext uri="{FF2B5EF4-FFF2-40B4-BE49-F238E27FC236}">
                <a16:creationId xmlns:a16="http://schemas.microsoft.com/office/drawing/2014/main" id="{8D3A38F9-5688-4786-9560-E05188C87CBE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9F7E539F-A876-4587-A30F-B02E43B92376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emi-tour 27">
            <a:extLst>
              <a:ext uri="{FF2B5EF4-FFF2-40B4-BE49-F238E27FC236}">
                <a16:creationId xmlns:a16="http://schemas.microsoft.com/office/drawing/2014/main" id="{03AF0630-0476-4CFA-AE58-B3540292E2B9}"/>
              </a:ext>
            </a:extLst>
          </p:cNvPr>
          <p:cNvSpPr/>
          <p:nvPr/>
        </p:nvSpPr>
        <p:spPr>
          <a:xfrm>
            <a:off x="2534003" y="3396850"/>
            <a:ext cx="423607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3AB414D-C8A3-4333-9207-94F532A84FF6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3AB414D-C8A3-4333-9207-94F532A84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7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F901A80-D6A4-42A5-9B54-2E86AE9805E8}"/>
              </a:ext>
            </a:extLst>
          </p:cNvPr>
          <p:cNvCxnSpPr>
            <a:cxnSpLocks/>
          </p:cNvCxnSpPr>
          <p:nvPr/>
        </p:nvCxnSpPr>
        <p:spPr>
          <a:xfrm flipV="1">
            <a:off x="1610139" y="5167615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7EA2C7B-39C7-4107-A5DC-CE722984F6F0}"/>
                  </a:ext>
                </a:extLst>
              </p:cNvPr>
              <p:cNvSpPr txBox="1"/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7EA2C7B-39C7-4107-A5DC-CE722984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6" y="5866622"/>
                <a:ext cx="2167453" cy="369332"/>
              </a:xfrm>
              <a:prstGeom prst="rect">
                <a:avLst/>
              </a:prstGeom>
              <a:blipFill>
                <a:blip r:embed="rId8"/>
                <a:stretch>
                  <a:fillRect l="-1950" t="-6250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9D7AE82-F878-439D-8821-1D400A32F5F0}"/>
                  </a:ext>
                </a:extLst>
              </p:cNvPr>
              <p:cNvSpPr txBox="1"/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39D7AE82-F878-439D-8821-1D400A32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021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2835,396"/>
  <p:tag name="LATEXADDIN" val="\documentclass{article}&#10;\usepackage{amsmath}&#10;\pagestyle{empty}&#10;\begin{document}&#10;&#10;$CH_3COOH_{(aq)} + \: H_2O \: \rightarrow CH_3COO^-_{(aq)} + \: H_3O^+_{(aq)}$&#10;&#10;&#10;&#10;\end{document}"/>
  <p:tag name="IGUANATEXSIZE" val="20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1,9723"/>
  <p:tag name="ORIGINALWIDTH" val="959,88"/>
  <p:tag name="LATEXADDIN" val="\documentclass{article}&#10;\usepackage{amsmath}&#10;\usepackage{ gensymb }&#10;&#10;\pagestyle{empty}&#10;\begin{document}&#10;&#10;$K(T)=\frac{\xi_{eq}^2}{c\degree (c_0-\xi_{eq})}$&#10;&#10;&#10;&#10;\end{document}"/>
  <p:tag name="IGUANATEXSIZE" val="20"/>
  <p:tag name="IGUANATEXCURSOR" val="15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324"/>
  <p:tag name="ORIGINALWIDTH" val="1221,597"/>
  <p:tag name="LATEXADDIN" val="\documentclass{article}&#10;\usepackage{amsmath}&#10;\usepackage{ gensymb }&#10;&#10;\pagestyle{empty}&#10;\begin{document}&#10;&#10;$\left[ H_3 O^+ \right]=\xi_{eq}=10^{-pH}$&#10;&#10;&#10;&#10;\end{document}"/>
  <p:tag name="IGUANATEXSIZE" val="20"/>
  <p:tag name="IGUANATEXCURSOR" val="132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,4762"/>
  <p:tag name="ORIGINALWIDTH" val="1250,094"/>
  <p:tag name="LATEXADDIN" val="\documentclass{article}&#10;\usepackage{amsmath}&#10;\usepackage{ gensymb }&#10;&#10;\pagestyle{empty}&#10;\begin{document}&#10;&#10;$K(T)=\frac{[eau][ester]}{[Acide\: C.][Alcool]}$&#10;&#10;&#10;&#10;\end{document}"/>
  <p:tag name="IGUANATEXSIZE" val="20"/>
  <p:tag name="IGUANATEXCURSOR" val="139"/>
  <p:tag name="TRANSPARENCY" val="Vrai"/>
  <p:tag name="FILENAME" val=""/>
  <p:tag name="LATEXENGINEID" val="0"/>
  <p:tag name="TEMPFOLDER" val="c:\temp\"/>
  <p:tag name="LATEXFORMHEIGHT" val="312"/>
  <p:tag name="LATEXFORMWIDTH" val="384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19669</TotalTime>
  <Words>80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Bibouille</dc:creator>
  <cp:lastModifiedBy>Bibouille</cp:lastModifiedBy>
  <cp:revision>58</cp:revision>
  <dcterms:created xsi:type="dcterms:W3CDTF">2019-12-10T17:40:30Z</dcterms:created>
  <dcterms:modified xsi:type="dcterms:W3CDTF">2020-01-25T08:16:04Z</dcterms:modified>
</cp:coreProperties>
</file>