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58" r:id="rId11"/>
    <p:sldId id="25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B36B0-72BC-495A-9AD0-C28CE7074EA8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C4ECF-7798-42FB-95B9-FAFDA740A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33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3FF6-7134-4584-8740-098640749693}" type="datetime1">
              <a:rPr lang="fr-FR" smtClean="0"/>
              <a:t>24/05/2019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7412AD91-D8A7-4BF3-A7BD-9BCDD7AE2A54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20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D7E2-C626-4347-ABCA-AF282DBCEA78}" type="datetime1">
              <a:rPr lang="fr-FR" smtClean="0"/>
              <a:t>24/05/2019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D91-D8A7-4BF3-A7BD-9BCDD7AE2A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27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12BD-B49A-4A71-9362-16157FFA8396}" type="datetime1">
              <a:rPr lang="fr-FR" smtClean="0"/>
              <a:t>24/05/2019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D91-D8A7-4BF3-A7BD-9BCDD7AE2A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15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FFF7-5E8D-4062-B855-AEAE6E5C455F}" type="datetime1">
              <a:rPr lang="fr-FR" smtClean="0"/>
              <a:t>24/05/2019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D91-D8A7-4BF3-A7BD-9BCDD7AE2A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58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148A-D7A2-4787-85DD-F3AA62851EC5}" type="datetime1">
              <a:rPr lang="fr-FR" smtClean="0"/>
              <a:t>24/05/2019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D91-D8A7-4BF3-A7BD-9BCDD7AE2A5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6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9B11-C88E-4331-9CE3-7F33B8B804CE}" type="datetime1">
              <a:rPr lang="fr-FR" smtClean="0"/>
              <a:t>24/05/2019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D91-D8A7-4BF3-A7BD-9BCDD7AE2A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81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C28B-C164-432A-AC7A-2A8E320882ED}" type="datetime1">
              <a:rPr lang="fr-FR" smtClean="0"/>
              <a:t>24/05/2019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D91-D8A7-4BF3-A7BD-9BCDD7AE2A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75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1508-C047-436F-A4CB-C4DF8ADE188C}" type="datetime1">
              <a:rPr lang="fr-FR" smtClean="0"/>
              <a:t>24/05/2019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D91-D8A7-4BF3-A7BD-9BCDD7AE2A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23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B0F58612-4836-46E5-9082-979D9F124E94}" type="datetime1">
              <a:rPr lang="fr-FR" smtClean="0"/>
              <a:t>24/05/2019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7412AD91-D8A7-4BF3-A7BD-9BCDD7AE2A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2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DD3B9D-5279-4078-9CE2-3BA58CE40D02}" type="datetime1">
              <a:rPr lang="fr-FR" smtClean="0"/>
              <a:t>24/05/2019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12AD91-D8A7-4BF3-A7BD-9BCDD7AE2A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4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32BF-B0E4-4F38-9F4C-05874CFD8BB5}" type="datetime1">
              <a:rPr lang="fr-FR" smtClean="0"/>
              <a:t>24/05/2019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D91-D8A7-4BF3-A7BD-9BCDD7AE2A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04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658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6F862F-728D-4361-B2BD-89D4D756CFFC}" type="datetime1">
              <a:rPr lang="fr-FR" smtClean="0"/>
              <a:t>24/05/2019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7412AD91-D8A7-4BF3-A7BD-9BCDD7AE2A5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975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26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LC 29 – Cinétique électrochimique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Alexandra d’arco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D91-D8A7-4BF3-A7BD-9BCDD7AE2A5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47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III. 1) Synthèse de l’eau de Javel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D91-D8A7-4BF3-A7BD-9BCDD7AE2A54}" type="slidenum">
              <a:rPr lang="fr-FR" smtClean="0"/>
              <a:t>10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79" y="1300766"/>
            <a:ext cx="11136319" cy="440968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57577" y="6455578"/>
            <a:ext cx="482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Des expériences de la famille </a:t>
            </a:r>
            <a:r>
              <a:rPr lang="fr-FR" dirty="0" err="1" smtClean="0">
                <a:solidFill>
                  <a:schemeClr val="bg1"/>
                </a:solidFill>
              </a:rPr>
              <a:t>Red-Ox</a:t>
            </a:r>
            <a:r>
              <a:rPr lang="fr-FR" dirty="0" smtClean="0">
                <a:solidFill>
                  <a:schemeClr val="bg1"/>
                </a:solidFill>
              </a:rPr>
              <a:t>, </a:t>
            </a:r>
            <a:r>
              <a:rPr lang="fr-FR" dirty="0" err="1" smtClean="0">
                <a:solidFill>
                  <a:schemeClr val="bg1"/>
                </a:solidFill>
              </a:rPr>
              <a:t>D.Cachau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93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III. 2) Explication de l’expérience introductive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D91-D8A7-4BF3-A7BD-9BCDD7AE2A54}" type="slidenum">
              <a:rPr lang="fr-FR" smtClean="0"/>
              <a:t>11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3" b="9671"/>
          <a:stretch/>
        </p:blipFill>
        <p:spPr>
          <a:xfrm>
            <a:off x="2318197" y="1365161"/>
            <a:ext cx="6682453" cy="4700788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8603087" y="3425780"/>
            <a:ext cx="6181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8912180" y="3425780"/>
            <a:ext cx="67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 (V)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864438" y="1390919"/>
            <a:ext cx="112046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I (A)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8271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I.1) L’intensité comme mesure de vitesse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D91-D8A7-4BF3-A7BD-9BCDD7AE2A54}" type="slidenum">
              <a:rPr lang="fr-FR" smtClean="0"/>
              <a:t>2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7" y="1172332"/>
            <a:ext cx="6576382" cy="46531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19"/>
          <a:stretch/>
        </p:blipFill>
        <p:spPr>
          <a:xfrm>
            <a:off x="6748529" y="1238984"/>
            <a:ext cx="4327302" cy="451979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41667" y="6455578"/>
            <a:ext cx="477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Chimie, 2</a:t>
            </a:r>
            <a:r>
              <a:rPr lang="fr-FR" baseline="30000" dirty="0" smtClean="0">
                <a:solidFill>
                  <a:schemeClr val="bg1"/>
                </a:solidFill>
              </a:rPr>
              <a:t>ème</a:t>
            </a:r>
            <a:r>
              <a:rPr lang="fr-FR" dirty="0" smtClean="0">
                <a:solidFill>
                  <a:schemeClr val="bg1"/>
                </a:solidFill>
              </a:rPr>
              <a:t> année, </a:t>
            </a:r>
            <a:r>
              <a:rPr lang="fr-FR" dirty="0" err="1" smtClean="0">
                <a:solidFill>
                  <a:schemeClr val="bg1"/>
                </a:solidFill>
              </a:rPr>
              <a:t>Hprépa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92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I.2) Relevé des courbes courant-potentiel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D91-D8A7-4BF3-A7BD-9BCDD7AE2A54}" type="slidenum">
              <a:rPr lang="fr-FR" smtClean="0"/>
              <a:t>3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94" y="1096054"/>
            <a:ext cx="8817166" cy="522017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93183" y="6455578"/>
            <a:ext cx="490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Chimie Tout-en-un MP-PT, </a:t>
            </a:r>
            <a:r>
              <a:rPr lang="fr-FR" dirty="0" err="1" smtClean="0">
                <a:solidFill>
                  <a:schemeClr val="bg1"/>
                </a:solidFill>
              </a:rPr>
              <a:t>Dunod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92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II. Interprétation des courbes i-E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D91-D8A7-4BF3-A7BD-9BCDD7AE2A54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40874" t="42690" r="27475" b="19601"/>
          <a:stretch/>
        </p:blipFill>
        <p:spPr>
          <a:xfrm>
            <a:off x="2984246" y="1146033"/>
            <a:ext cx="6284468" cy="421157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660175" y="5551145"/>
            <a:ext cx="493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TC : Transfert de charge ; TM : transfert de matière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749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II.1) Influence du transfert de charge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D91-D8A7-4BF3-A7BD-9BCDD7AE2A54}" type="slidenum">
              <a:rPr lang="fr-FR" smtClean="0"/>
              <a:t>5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2"/>
          <a:stretch/>
        </p:blipFill>
        <p:spPr>
          <a:xfrm>
            <a:off x="835060" y="1253796"/>
            <a:ext cx="4486052" cy="464598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384" y="1253796"/>
            <a:ext cx="4564644" cy="448814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97280" y="5741938"/>
            <a:ext cx="422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smtClean="0"/>
              <a:t>Système rapide</a:t>
            </a:r>
            <a:endParaRPr lang="fr-FR" u="sng" dirty="0"/>
          </a:p>
        </p:txBody>
      </p:sp>
      <p:sp>
        <p:nvSpPr>
          <p:cNvPr id="7" name="ZoneTexte 6"/>
          <p:cNvSpPr txBox="1"/>
          <p:nvPr/>
        </p:nvSpPr>
        <p:spPr>
          <a:xfrm>
            <a:off x="7431110" y="5741938"/>
            <a:ext cx="388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smtClean="0"/>
              <a:t>Système lent</a:t>
            </a:r>
            <a:endParaRPr lang="fr-FR" u="sng" dirty="0"/>
          </a:p>
        </p:txBody>
      </p:sp>
      <p:sp>
        <p:nvSpPr>
          <p:cNvPr id="8" name="ZoneTexte 7"/>
          <p:cNvSpPr txBox="1"/>
          <p:nvPr/>
        </p:nvSpPr>
        <p:spPr>
          <a:xfrm>
            <a:off x="141667" y="6455578"/>
            <a:ext cx="477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Chimie, 2</a:t>
            </a:r>
            <a:r>
              <a:rPr lang="fr-FR" baseline="30000" dirty="0" smtClean="0">
                <a:solidFill>
                  <a:schemeClr val="bg1"/>
                </a:solidFill>
              </a:rPr>
              <a:t>ème</a:t>
            </a:r>
            <a:r>
              <a:rPr lang="fr-FR" dirty="0" smtClean="0">
                <a:solidFill>
                  <a:schemeClr val="bg1"/>
                </a:solidFill>
              </a:rPr>
              <a:t> année, </a:t>
            </a:r>
            <a:r>
              <a:rPr lang="fr-FR" dirty="0" err="1" smtClean="0">
                <a:solidFill>
                  <a:schemeClr val="bg1"/>
                </a:solidFill>
              </a:rPr>
              <a:t>Hprépa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87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II. 3) Cas particuliers – le solvant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D91-D8A7-4BF3-A7BD-9BCDD7AE2A54}" type="slidenum">
              <a:rPr lang="fr-FR" smtClean="0"/>
              <a:t>6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10582" t="19924" r="41165" b="11208"/>
          <a:stretch/>
        </p:blipFill>
        <p:spPr>
          <a:xfrm>
            <a:off x="3077000" y="1257968"/>
            <a:ext cx="6098960" cy="489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0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0000"/>
                </a:solidFill>
              </a:rPr>
              <a:t>III. 1) Synthèse de l’eau de Javel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D91-D8A7-4BF3-A7BD-9BCDD7AE2A54}" type="slidenum">
              <a:rPr lang="fr-FR" smtClean="0"/>
              <a:t>7</a:t>
            </a:fld>
            <a:endParaRPr lang="fr-FR"/>
          </a:p>
        </p:txBody>
      </p:sp>
      <p:grpSp>
        <p:nvGrpSpPr>
          <p:cNvPr id="4" name="Groupe 3"/>
          <p:cNvGrpSpPr/>
          <p:nvPr/>
        </p:nvGrpSpPr>
        <p:grpSpPr>
          <a:xfrm>
            <a:off x="1990977" y="1236775"/>
            <a:ext cx="8225329" cy="4046198"/>
            <a:chOff x="1990977" y="1236775"/>
            <a:chExt cx="8225329" cy="4046198"/>
          </a:xfrm>
        </p:grpSpPr>
        <p:grpSp>
          <p:nvGrpSpPr>
            <p:cNvPr id="5" name="Grouper 68"/>
            <p:cNvGrpSpPr/>
            <p:nvPr/>
          </p:nvGrpSpPr>
          <p:grpSpPr>
            <a:xfrm>
              <a:off x="4772121" y="1236775"/>
              <a:ext cx="2504978" cy="4046198"/>
              <a:chOff x="0" y="0"/>
              <a:chExt cx="1605915" cy="2593975"/>
            </a:xfrm>
          </p:grpSpPr>
          <p:grpSp>
            <p:nvGrpSpPr>
              <p:cNvPr id="18" name="Grouper 69"/>
              <p:cNvGrpSpPr/>
              <p:nvPr/>
            </p:nvGrpSpPr>
            <p:grpSpPr>
              <a:xfrm>
                <a:off x="0" y="0"/>
                <a:ext cx="1605915" cy="2593975"/>
                <a:chOff x="0" y="0"/>
                <a:chExt cx="1605915" cy="2593975"/>
              </a:xfrm>
              <a:extLst>
                <a:ext uri="{0CCBE362-F206-4b92-989A-16890622DB6E}">
                  <ma14:wrappingTextBoxFlag xmlns="" xmlns:ma14="http://schemas.microsoft.com/office/mac/drawingml/2011/main" val="1"/>
                </a:ext>
              </a:extLst>
            </p:grpSpPr>
            <p:grpSp>
              <p:nvGrpSpPr>
                <p:cNvPr id="20" name="Grouper 71"/>
                <p:cNvGrpSpPr/>
                <p:nvPr/>
              </p:nvGrpSpPr>
              <p:grpSpPr>
                <a:xfrm>
                  <a:off x="0" y="1530350"/>
                  <a:ext cx="1605915" cy="692150"/>
                  <a:chOff x="0" y="0"/>
                  <a:chExt cx="1605915" cy="824230"/>
                </a:xfrm>
              </p:grpSpPr>
              <p:grpSp>
                <p:nvGrpSpPr>
                  <p:cNvPr id="72" name="Grouper 123"/>
                  <p:cNvGrpSpPr/>
                  <p:nvPr/>
                </p:nvGrpSpPr>
                <p:grpSpPr>
                  <a:xfrm>
                    <a:off x="0" y="0"/>
                    <a:ext cx="1605915" cy="824230"/>
                    <a:chOff x="0" y="0"/>
                    <a:chExt cx="571500" cy="824230"/>
                  </a:xfrm>
                </p:grpSpPr>
                <p:grpSp>
                  <p:nvGrpSpPr>
                    <p:cNvPr id="74" name="Grouper 125"/>
                    <p:cNvGrpSpPr/>
                    <p:nvPr/>
                  </p:nvGrpSpPr>
                  <p:grpSpPr>
                    <a:xfrm>
                      <a:off x="0" y="24130"/>
                      <a:ext cx="571500" cy="800100"/>
                      <a:chOff x="0" y="0"/>
                      <a:chExt cx="571500" cy="800100"/>
                    </a:xfrm>
                  </p:grpSpPr>
                  <p:sp>
                    <p:nvSpPr>
                      <p:cNvPr id="76" name="Arrondir un rectangle avec un coin du même côté 75"/>
                      <p:cNvSpPr/>
                      <p:nvPr/>
                    </p:nvSpPr>
                    <p:spPr>
                      <a:xfrm rot="10800000">
                        <a:off x="0" y="0"/>
                        <a:ext cx="571500" cy="800100"/>
                      </a:xfrm>
                      <a:prstGeom prst="round2Same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77" name="Arrondir un rectangle avec un coin du même côté 76"/>
                      <p:cNvSpPr/>
                      <p:nvPr/>
                    </p:nvSpPr>
                    <p:spPr>
                      <a:xfrm rot="10800000">
                        <a:off x="0" y="206375"/>
                        <a:ext cx="571500" cy="593725"/>
                      </a:xfrm>
                      <a:prstGeom prst="round2Same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sp>
                  <p:nvSpPr>
                    <p:cNvPr id="75" name="Rectangle 74"/>
                    <p:cNvSpPr/>
                    <p:nvPr/>
                  </p:nvSpPr>
                  <p:spPr>
                    <a:xfrm flipV="1">
                      <a:off x="0" y="0"/>
                      <a:ext cx="571500" cy="450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73" name="Rectangle 72"/>
                  <p:cNvSpPr/>
                  <p:nvPr/>
                </p:nvSpPr>
                <p:spPr>
                  <a:xfrm flipV="1">
                    <a:off x="497840" y="205740"/>
                    <a:ext cx="629920" cy="5778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1" name="Grouper 72"/>
                <p:cNvGrpSpPr/>
                <p:nvPr/>
              </p:nvGrpSpPr>
              <p:grpSpPr>
                <a:xfrm>
                  <a:off x="464820" y="1050290"/>
                  <a:ext cx="676275" cy="1157605"/>
                  <a:chOff x="-115156" y="-5080"/>
                  <a:chExt cx="2760759" cy="1157605"/>
                </a:xfrm>
              </p:grpSpPr>
              <p:sp>
                <p:nvSpPr>
                  <p:cNvPr id="65" name="Arrondir un rectangle avec un coin du même côté 64"/>
                  <p:cNvSpPr/>
                  <p:nvPr/>
                </p:nvSpPr>
                <p:spPr>
                  <a:xfrm rot="10800000" flipH="1">
                    <a:off x="0" y="352425"/>
                    <a:ext cx="2573020" cy="800100"/>
                  </a:xfrm>
                  <a:prstGeom prst="round2SameRect">
                    <a:avLst/>
                  </a:prstGeom>
                  <a:no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66" name="Arrondir un rectangle avec un coin du même côté 65"/>
                  <p:cNvSpPr/>
                  <p:nvPr/>
                </p:nvSpPr>
                <p:spPr>
                  <a:xfrm rot="10800000" flipH="1">
                    <a:off x="0" y="544195"/>
                    <a:ext cx="2573020" cy="607695"/>
                  </a:xfrm>
                  <a:prstGeom prst="round2Same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>
                  <a:xfrm flipH="1" flipV="1">
                    <a:off x="0" y="328295"/>
                    <a:ext cx="2573020" cy="4508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68" name="Parallélogramme 67"/>
                  <p:cNvSpPr/>
                  <p:nvPr/>
                </p:nvSpPr>
                <p:spPr>
                  <a:xfrm flipH="1">
                    <a:off x="-115156" y="-5080"/>
                    <a:ext cx="733430" cy="1142365"/>
                  </a:xfrm>
                  <a:prstGeom prst="parallelogram">
                    <a:avLst>
                      <a:gd name="adj" fmla="val 77936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69" name="Parallélogramme 68"/>
                  <p:cNvSpPr/>
                  <p:nvPr/>
                </p:nvSpPr>
                <p:spPr>
                  <a:xfrm>
                    <a:off x="2007908" y="-5080"/>
                    <a:ext cx="637695" cy="1142365"/>
                  </a:xfrm>
                  <a:prstGeom prst="parallelogram">
                    <a:avLst>
                      <a:gd name="adj" fmla="val 72609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cxnSp>
                <p:nvCxnSpPr>
                  <p:cNvPr id="70" name="Connecteur droit 69"/>
                  <p:cNvCxnSpPr/>
                  <p:nvPr/>
                </p:nvCxnSpPr>
                <p:spPr>
                  <a:xfrm>
                    <a:off x="2196465" y="543560"/>
                    <a:ext cx="376555" cy="1270"/>
                  </a:xfrm>
                  <a:prstGeom prst="line">
                    <a:avLst/>
                  </a:prstGeom>
                  <a:ln w="9525" cmpd="sng"/>
                  <a:effectLst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Connecteur droit 70"/>
                  <p:cNvCxnSpPr/>
                  <p:nvPr/>
                </p:nvCxnSpPr>
                <p:spPr>
                  <a:xfrm>
                    <a:off x="0" y="544830"/>
                    <a:ext cx="376555" cy="1270"/>
                  </a:xfrm>
                  <a:prstGeom prst="line">
                    <a:avLst/>
                  </a:prstGeom>
                  <a:ln w="9525" cmpd="sng"/>
                  <a:effectLst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Grouper 73"/>
                <p:cNvGrpSpPr/>
                <p:nvPr/>
              </p:nvGrpSpPr>
              <p:grpSpPr>
                <a:xfrm>
                  <a:off x="236220" y="2230120"/>
                  <a:ext cx="1143000" cy="363855"/>
                  <a:chOff x="0" y="0"/>
                  <a:chExt cx="1143000" cy="363855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0" y="0"/>
                    <a:ext cx="1143000" cy="363855"/>
                  </a:xfrm>
                  <a:prstGeom prst="rect">
                    <a:avLst/>
                  </a:prstGeom>
                  <a:solidFill>
                    <a:srgbClr val="BFBFB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64" name="Ellipse 63"/>
                  <p:cNvSpPr/>
                  <p:nvPr/>
                </p:nvSpPr>
                <p:spPr>
                  <a:xfrm>
                    <a:off x="114300" y="114300"/>
                    <a:ext cx="114300" cy="13525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3" name="Grouper 74"/>
                <p:cNvGrpSpPr/>
                <p:nvPr/>
              </p:nvGrpSpPr>
              <p:grpSpPr>
                <a:xfrm>
                  <a:off x="136525" y="0"/>
                  <a:ext cx="1342390" cy="1050290"/>
                  <a:chOff x="0" y="0"/>
                  <a:chExt cx="1342390" cy="1050290"/>
                </a:xfrm>
              </p:grpSpPr>
              <p:grpSp>
                <p:nvGrpSpPr>
                  <p:cNvPr id="50" name="Grouper 101"/>
                  <p:cNvGrpSpPr/>
                  <p:nvPr/>
                </p:nvGrpSpPr>
                <p:grpSpPr>
                  <a:xfrm>
                    <a:off x="81915" y="0"/>
                    <a:ext cx="1230630" cy="741680"/>
                    <a:chOff x="0" y="0"/>
                    <a:chExt cx="1230630" cy="741680"/>
                  </a:xfrm>
                </p:grpSpPr>
                <p:sp>
                  <p:nvSpPr>
                    <p:cNvPr id="59" name="Ellipse 58"/>
                    <p:cNvSpPr/>
                    <p:nvPr/>
                  </p:nvSpPr>
                  <p:spPr>
                    <a:xfrm>
                      <a:off x="254000" y="121920"/>
                      <a:ext cx="680720" cy="619760"/>
                    </a:xfrm>
                    <a:prstGeom prst="ellipse">
                      <a:avLst/>
                    </a:prstGeom>
                    <a:noFill/>
                    <a:ln w="1905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0" name="Zone de texte 941"/>
                    <p:cNvSpPr txBox="1"/>
                    <p:nvPr/>
                  </p:nvSpPr>
                  <p:spPr>
                    <a:xfrm>
                      <a:off x="934720" y="12700"/>
                      <a:ext cx="295910" cy="3854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fr-FR" sz="2400" dirty="0">
                          <a:ea typeface="ＭＳ 明朝"/>
                          <a:cs typeface="Times New Roman"/>
                        </a:rPr>
                        <a:t>+   </a:t>
                      </a:r>
                      <a:endParaRPr lang="fr-FR" dirty="0"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1" name="Zone de texte 942"/>
                    <p:cNvSpPr txBox="1"/>
                    <p:nvPr/>
                  </p:nvSpPr>
                  <p:spPr>
                    <a:xfrm>
                      <a:off x="0" y="0"/>
                      <a:ext cx="306070" cy="37655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fr-FR" sz="2400" dirty="0">
                          <a:ea typeface="ＭＳ 明朝"/>
                          <a:cs typeface="Times New Roman"/>
                        </a:rPr>
                        <a:t>-</a:t>
                      </a:r>
                      <a:r>
                        <a:rPr lang="fr-FR" dirty="0">
                          <a:ea typeface="ＭＳ 明朝"/>
                          <a:cs typeface="Times New Roman"/>
                        </a:rPr>
                        <a:t>   </a:t>
                      </a:r>
                      <a:endParaRPr lang="fr-FR" sz="1200" dirty="0"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2" name="Zone de texte 900"/>
                    <p:cNvSpPr txBox="1"/>
                    <p:nvPr/>
                  </p:nvSpPr>
                  <p:spPr>
                    <a:xfrm>
                      <a:off x="415290" y="207010"/>
                      <a:ext cx="371475" cy="4108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fr-FR" sz="3200" dirty="0">
                          <a:ea typeface="ＭＳ 明朝"/>
                          <a:cs typeface="Times New Roman"/>
                        </a:rPr>
                        <a:t>G</a:t>
                      </a:r>
                      <a:endParaRPr lang="fr-FR" dirty="0"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51" name="Grouper 102"/>
                  <p:cNvGrpSpPr/>
                  <p:nvPr/>
                </p:nvGrpSpPr>
                <p:grpSpPr>
                  <a:xfrm>
                    <a:off x="0" y="467995"/>
                    <a:ext cx="337820" cy="582295"/>
                    <a:chOff x="0" y="0"/>
                    <a:chExt cx="337820" cy="582295"/>
                  </a:xfrm>
                </p:grpSpPr>
                <p:cxnSp>
                  <p:nvCxnSpPr>
                    <p:cNvPr id="56" name="Connecteur droit 55"/>
                    <p:cNvCxnSpPr/>
                    <p:nvPr/>
                  </p:nvCxnSpPr>
                  <p:spPr>
                    <a:xfrm flipH="1">
                      <a:off x="0" y="582295"/>
                      <a:ext cx="328295" cy="0"/>
                    </a:xfrm>
                    <a:prstGeom prst="line">
                      <a:avLst/>
                    </a:prstGeom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Connecteur droit 56"/>
                    <p:cNvCxnSpPr/>
                    <p:nvPr/>
                  </p:nvCxnSpPr>
                  <p:spPr>
                    <a:xfrm flipV="1">
                      <a:off x="0" y="0"/>
                      <a:ext cx="0" cy="582295"/>
                    </a:xfrm>
                    <a:prstGeom prst="line">
                      <a:avLst/>
                    </a:prstGeom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Connecteur droit 57"/>
                    <p:cNvCxnSpPr/>
                    <p:nvPr/>
                  </p:nvCxnSpPr>
                  <p:spPr>
                    <a:xfrm>
                      <a:off x="0" y="0"/>
                      <a:ext cx="337820" cy="0"/>
                    </a:xfrm>
                    <a:prstGeom prst="line">
                      <a:avLst/>
                    </a:prstGeom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er 103"/>
                  <p:cNvGrpSpPr/>
                  <p:nvPr/>
                </p:nvGrpSpPr>
                <p:grpSpPr>
                  <a:xfrm flipH="1">
                    <a:off x="1004570" y="467995"/>
                    <a:ext cx="337820" cy="582295"/>
                    <a:chOff x="0" y="0"/>
                    <a:chExt cx="337820" cy="582295"/>
                  </a:xfrm>
                </p:grpSpPr>
                <p:cxnSp>
                  <p:nvCxnSpPr>
                    <p:cNvPr id="53" name="Connecteur droit 52"/>
                    <p:cNvCxnSpPr/>
                    <p:nvPr/>
                  </p:nvCxnSpPr>
                  <p:spPr>
                    <a:xfrm flipH="1">
                      <a:off x="0" y="582295"/>
                      <a:ext cx="328295" cy="0"/>
                    </a:xfrm>
                    <a:prstGeom prst="line">
                      <a:avLst/>
                    </a:prstGeom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Connecteur droit 53"/>
                    <p:cNvCxnSpPr/>
                    <p:nvPr/>
                  </p:nvCxnSpPr>
                  <p:spPr>
                    <a:xfrm flipV="1">
                      <a:off x="0" y="0"/>
                      <a:ext cx="0" cy="582295"/>
                    </a:xfrm>
                    <a:prstGeom prst="line">
                      <a:avLst/>
                    </a:prstGeom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Connecteur droit 54"/>
                    <p:cNvCxnSpPr/>
                    <p:nvPr/>
                  </p:nvCxnSpPr>
                  <p:spPr>
                    <a:xfrm>
                      <a:off x="0" y="0"/>
                      <a:ext cx="337820" cy="0"/>
                    </a:xfrm>
                    <a:prstGeom prst="line">
                      <a:avLst/>
                    </a:prstGeom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4" name="Grouper 75"/>
                <p:cNvGrpSpPr/>
                <p:nvPr/>
              </p:nvGrpSpPr>
              <p:grpSpPr>
                <a:xfrm>
                  <a:off x="122555" y="1795145"/>
                  <a:ext cx="304484" cy="343534"/>
                  <a:chOff x="0" y="0"/>
                  <a:chExt cx="405553" cy="454660"/>
                </a:xfrm>
              </p:grpSpPr>
              <p:grpSp>
                <p:nvGrpSpPr>
                  <p:cNvPr id="38" name="Grouper 89"/>
                  <p:cNvGrpSpPr/>
                  <p:nvPr/>
                </p:nvGrpSpPr>
                <p:grpSpPr>
                  <a:xfrm>
                    <a:off x="0" y="0"/>
                    <a:ext cx="100753" cy="149860"/>
                    <a:chOff x="0" y="0"/>
                    <a:chExt cx="203200" cy="292100"/>
                  </a:xfrm>
                </p:grpSpPr>
                <p:cxnSp>
                  <p:nvCxnSpPr>
                    <p:cNvPr id="48" name="Connecteur droit 47"/>
                    <p:cNvCxnSpPr/>
                    <p:nvPr/>
                  </p:nvCxnSpPr>
                  <p:spPr>
                    <a:xfrm flipH="1" flipV="1">
                      <a:off x="0" y="0"/>
                      <a:ext cx="203200" cy="25527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onnecteur droit 48"/>
                    <p:cNvCxnSpPr/>
                    <p:nvPr/>
                  </p:nvCxnSpPr>
                  <p:spPr>
                    <a:xfrm flipH="1">
                      <a:off x="7620" y="0"/>
                      <a:ext cx="195580" cy="29210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" name="Grouper 90"/>
                  <p:cNvGrpSpPr/>
                  <p:nvPr/>
                </p:nvGrpSpPr>
                <p:grpSpPr>
                  <a:xfrm>
                    <a:off x="152400" y="152400"/>
                    <a:ext cx="100753" cy="149860"/>
                    <a:chOff x="0" y="0"/>
                    <a:chExt cx="203200" cy="292100"/>
                  </a:xfrm>
                </p:grpSpPr>
                <p:cxnSp>
                  <p:nvCxnSpPr>
                    <p:cNvPr id="46" name="Connecteur droit 45"/>
                    <p:cNvCxnSpPr/>
                    <p:nvPr/>
                  </p:nvCxnSpPr>
                  <p:spPr>
                    <a:xfrm flipH="1" flipV="1">
                      <a:off x="0" y="0"/>
                      <a:ext cx="203200" cy="25527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Connecteur droit 46"/>
                    <p:cNvCxnSpPr/>
                    <p:nvPr/>
                  </p:nvCxnSpPr>
                  <p:spPr>
                    <a:xfrm flipH="1">
                      <a:off x="7620" y="0"/>
                      <a:ext cx="195580" cy="29210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" name="Grouper 91"/>
                  <p:cNvGrpSpPr/>
                  <p:nvPr/>
                </p:nvGrpSpPr>
                <p:grpSpPr>
                  <a:xfrm>
                    <a:off x="304800" y="304800"/>
                    <a:ext cx="100753" cy="149860"/>
                    <a:chOff x="0" y="0"/>
                    <a:chExt cx="203200" cy="292100"/>
                  </a:xfrm>
                </p:grpSpPr>
                <p:cxnSp>
                  <p:nvCxnSpPr>
                    <p:cNvPr id="44" name="Connecteur droit 43"/>
                    <p:cNvCxnSpPr/>
                    <p:nvPr/>
                  </p:nvCxnSpPr>
                  <p:spPr>
                    <a:xfrm flipH="1" flipV="1">
                      <a:off x="0" y="0"/>
                      <a:ext cx="203200" cy="25527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Connecteur droit 44"/>
                    <p:cNvCxnSpPr/>
                    <p:nvPr/>
                  </p:nvCxnSpPr>
                  <p:spPr>
                    <a:xfrm flipH="1">
                      <a:off x="7620" y="0"/>
                      <a:ext cx="195580" cy="29210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" name="Grouper 92"/>
                  <p:cNvGrpSpPr/>
                  <p:nvPr/>
                </p:nvGrpSpPr>
                <p:grpSpPr>
                  <a:xfrm>
                    <a:off x="0" y="294640"/>
                    <a:ext cx="100753" cy="149860"/>
                    <a:chOff x="0" y="0"/>
                    <a:chExt cx="203200" cy="292100"/>
                  </a:xfrm>
                </p:grpSpPr>
                <p:cxnSp>
                  <p:nvCxnSpPr>
                    <p:cNvPr id="42" name="Connecteur droit 41"/>
                    <p:cNvCxnSpPr/>
                    <p:nvPr/>
                  </p:nvCxnSpPr>
                  <p:spPr>
                    <a:xfrm flipH="1" flipV="1">
                      <a:off x="0" y="0"/>
                      <a:ext cx="203200" cy="25527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Connecteur droit 42"/>
                    <p:cNvCxnSpPr/>
                    <p:nvPr/>
                  </p:nvCxnSpPr>
                  <p:spPr>
                    <a:xfrm flipH="1">
                      <a:off x="7620" y="0"/>
                      <a:ext cx="195580" cy="29210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5" name="Grouper 76"/>
                <p:cNvGrpSpPr/>
                <p:nvPr/>
              </p:nvGrpSpPr>
              <p:grpSpPr>
                <a:xfrm flipH="1">
                  <a:off x="1228088" y="1795145"/>
                  <a:ext cx="304484" cy="343534"/>
                  <a:chOff x="0" y="0"/>
                  <a:chExt cx="405553" cy="454660"/>
                </a:xfrm>
              </p:grpSpPr>
              <p:grpSp>
                <p:nvGrpSpPr>
                  <p:cNvPr id="26" name="Grouper 77"/>
                  <p:cNvGrpSpPr/>
                  <p:nvPr/>
                </p:nvGrpSpPr>
                <p:grpSpPr>
                  <a:xfrm>
                    <a:off x="0" y="0"/>
                    <a:ext cx="100753" cy="149860"/>
                    <a:chOff x="0" y="0"/>
                    <a:chExt cx="203200" cy="292100"/>
                  </a:xfrm>
                </p:grpSpPr>
                <p:cxnSp>
                  <p:nvCxnSpPr>
                    <p:cNvPr id="36" name="Connecteur droit 35"/>
                    <p:cNvCxnSpPr/>
                    <p:nvPr/>
                  </p:nvCxnSpPr>
                  <p:spPr>
                    <a:xfrm flipH="1" flipV="1">
                      <a:off x="0" y="0"/>
                      <a:ext cx="203200" cy="25527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necteur droit 36"/>
                    <p:cNvCxnSpPr/>
                    <p:nvPr/>
                  </p:nvCxnSpPr>
                  <p:spPr>
                    <a:xfrm flipH="1">
                      <a:off x="7620" y="0"/>
                      <a:ext cx="195580" cy="29210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" name="Grouper 78"/>
                  <p:cNvGrpSpPr/>
                  <p:nvPr/>
                </p:nvGrpSpPr>
                <p:grpSpPr>
                  <a:xfrm>
                    <a:off x="152400" y="152400"/>
                    <a:ext cx="100753" cy="149860"/>
                    <a:chOff x="0" y="0"/>
                    <a:chExt cx="203200" cy="292100"/>
                  </a:xfrm>
                </p:grpSpPr>
                <p:cxnSp>
                  <p:nvCxnSpPr>
                    <p:cNvPr id="34" name="Connecteur droit 33"/>
                    <p:cNvCxnSpPr/>
                    <p:nvPr/>
                  </p:nvCxnSpPr>
                  <p:spPr>
                    <a:xfrm flipH="1" flipV="1">
                      <a:off x="0" y="0"/>
                      <a:ext cx="203200" cy="25527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Connecteur droit 34"/>
                    <p:cNvCxnSpPr/>
                    <p:nvPr/>
                  </p:nvCxnSpPr>
                  <p:spPr>
                    <a:xfrm flipH="1">
                      <a:off x="7620" y="0"/>
                      <a:ext cx="195580" cy="29210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" name="Grouper 79"/>
                  <p:cNvGrpSpPr/>
                  <p:nvPr/>
                </p:nvGrpSpPr>
                <p:grpSpPr>
                  <a:xfrm>
                    <a:off x="304800" y="304800"/>
                    <a:ext cx="100753" cy="149860"/>
                    <a:chOff x="0" y="0"/>
                    <a:chExt cx="203200" cy="292100"/>
                  </a:xfrm>
                </p:grpSpPr>
                <p:cxnSp>
                  <p:nvCxnSpPr>
                    <p:cNvPr id="32" name="Connecteur droit 31"/>
                    <p:cNvCxnSpPr/>
                    <p:nvPr/>
                  </p:nvCxnSpPr>
                  <p:spPr>
                    <a:xfrm flipH="1" flipV="1">
                      <a:off x="0" y="0"/>
                      <a:ext cx="203200" cy="25527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Connecteur droit 32"/>
                    <p:cNvCxnSpPr/>
                    <p:nvPr/>
                  </p:nvCxnSpPr>
                  <p:spPr>
                    <a:xfrm flipH="1">
                      <a:off x="7620" y="0"/>
                      <a:ext cx="195580" cy="29210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" name="Grouper 80"/>
                  <p:cNvGrpSpPr/>
                  <p:nvPr/>
                </p:nvGrpSpPr>
                <p:grpSpPr>
                  <a:xfrm>
                    <a:off x="0" y="294640"/>
                    <a:ext cx="100753" cy="149860"/>
                    <a:chOff x="0" y="0"/>
                    <a:chExt cx="203200" cy="292100"/>
                  </a:xfrm>
                </p:grpSpPr>
                <p:cxnSp>
                  <p:nvCxnSpPr>
                    <p:cNvPr id="30" name="Connecteur droit 29"/>
                    <p:cNvCxnSpPr/>
                    <p:nvPr/>
                  </p:nvCxnSpPr>
                  <p:spPr>
                    <a:xfrm flipH="1" flipV="1">
                      <a:off x="0" y="0"/>
                      <a:ext cx="203200" cy="25527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Connecteur droit 30"/>
                    <p:cNvCxnSpPr/>
                    <p:nvPr/>
                  </p:nvCxnSpPr>
                  <p:spPr>
                    <a:xfrm flipH="1">
                      <a:off x="7620" y="0"/>
                      <a:ext cx="195580" cy="29210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9" name="Rectangle à coins arrondis 18"/>
              <p:cNvSpPr/>
              <p:nvPr/>
            </p:nvSpPr>
            <p:spPr>
              <a:xfrm>
                <a:off x="704215" y="2146300"/>
                <a:ext cx="228600" cy="4508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6" name="ZoneTexte 5"/>
            <p:cNvSpPr txBox="1"/>
            <p:nvPr/>
          </p:nvSpPr>
          <p:spPr>
            <a:xfrm>
              <a:off x="7796240" y="4104880"/>
              <a:ext cx="24200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Cristallisoir rempli </a:t>
              </a:r>
            </a:p>
            <a:p>
              <a:r>
                <a:rPr lang="fr-FR" dirty="0"/>
                <a:t>d’un mélange eau-glace</a:t>
              </a: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990977" y="4893706"/>
              <a:ext cx="2241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Agitateur magnétique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2464487" y="3245363"/>
              <a:ext cx="17361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Solution de </a:t>
              </a:r>
              <a:r>
                <a:rPr lang="fr-FR" dirty="0" err="1"/>
                <a:t>NaCl</a:t>
              </a:r>
              <a:endParaRPr lang="fr-FR" dirty="0"/>
            </a:p>
            <a:p>
              <a:r>
                <a:rPr lang="fr-FR" dirty="0"/>
                <a:t>à 5 mol.L</a:t>
              </a:r>
              <a:r>
                <a:rPr lang="fr-FR" baseline="30000" dirty="0"/>
                <a:t>-1</a:t>
              </a:r>
            </a:p>
          </p:txBody>
        </p:sp>
        <p:sp>
          <p:nvSpPr>
            <p:cNvPr id="9" name="Flèche vers la droite 129"/>
            <p:cNvSpPr/>
            <p:nvPr/>
          </p:nvSpPr>
          <p:spPr>
            <a:xfrm rot="489713">
              <a:off x="4233294" y="3611081"/>
              <a:ext cx="1270926" cy="104915"/>
            </a:xfrm>
            <a:prstGeom prst="rightArrow">
              <a:avLst>
                <a:gd name="adj1" fmla="val 16667"/>
                <a:gd name="adj2" fmla="val 5833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0" name="Flèche vers la droite 130"/>
            <p:cNvSpPr/>
            <p:nvPr/>
          </p:nvSpPr>
          <p:spPr>
            <a:xfrm>
              <a:off x="4200622" y="5103002"/>
              <a:ext cx="912233" cy="114300"/>
            </a:xfrm>
            <a:prstGeom prst="rightArrow">
              <a:avLst>
                <a:gd name="adj1" fmla="val 16667"/>
                <a:gd name="adj2" fmla="val 5833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1" name="Flèche vers la droite 131"/>
            <p:cNvSpPr/>
            <p:nvPr/>
          </p:nvSpPr>
          <p:spPr>
            <a:xfrm rot="10800000">
              <a:off x="7284194" y="4313744"/>
              <a:ext cx="831106" cy="114300"/>
            </a:xfrm>
            <a:prstGeom prst="rightArrow">
              <a:avLst>
                <a:gd name="adj1" fmla="val 16667"/>
                <a:gd name="adj2" fmla="val 5833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2" name="Flèche vers la droite 132"/>
            <p:cNvSpPr/>
            <p:nvPr/>
          </p:nvSpPr>
          <p:spPr>
            <a:xfrm rot="10103157">
              <a:off x="6547432" y="2931698"/>
              <a:ext cx="1820167" cy="131797"/>
            </a:xfrm>
            <a:prstGeom prst="rightArrow">
              <a:avLst>
                <a:gd name="adj1" fmla="val 16667"/>
                <a:gd name="adj2" fmla="val 5833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8362235" y="2561528"/>
              <a:ext cx="1260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Anode </a:t>
              </a:r>
            </a:p>
            <a:p>
              <a:r>
                <a:rPr lang="fr-FR" dirty="0"/>
                <a:t>en graphite</a:t>
              </a:r>
            </a:p>
          </p:txBody>
        </p:sp>
        <p:sp>
          <p:nvSpPr>
            <p:cNvPr id="14" name="Flèche vers la droite 134"/>
            <p:cNvSpPr/>
            <p:nvPr/>
          </p:nvSpPr>
          <p:spPr>
            <a:xfrm rot="579948">
              <a:off x="3678857" y="2928461"/>
              <a:ext cx="1820167" cy="131797"/>
            </a:xfrm>
            <a:prstGeom prst="rightArrow">
              <a:avLst>
                <a:gd name="adj1" fmla="val 16667"/>
                <a:gd name="adj2" fmla="val 5833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908301" y="2380981"/>
              <a:ext cx="9747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Cathode</a:t>
              </a:r>
            </a:p>
            <a:p>
              <a:r>
                <a:rPr lang="fr-FR" dirty="0"/>
                <a:t>en fer</a:t>
              </a: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7099099" y="2024348"/>
              <a:ext cx="370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e-</a:t>
              </a:r>
            </a:p>
          </p:txBody>
        </p:sp>
        <p:sp>
          <p:nvSpPr>
            <p:cNvPr id="17" name="Flèche vers la droite 137"/>
            <p:cNvSpPr/>
            <p:nvPr/>
          </p:nvSpPr>
          <p:spPr>
            <a:xfrm rot="16200000">
              <a:off x="6970117" y="2108564"/>
              <a:ext cx="217767" cy="183934"/>
            </a:xfrm>
            <a:prstGeom prst="rightArrow">
              <a:avLst>
                <a:gd name="adj1" fmla="val 16667"/>
                <a:gd name="adj2" fmla="val 5833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9507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0000"/>
                </a:solidFill>
              </a:rPr>
              <a:t>III. 1) Synthèse de l’eau de Javel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D91-D8A7-4BF3-A7BD-9BCDD7AE2A54}" type="slidenum">
              <a:rPr lang="fr-FR" smtClean="0"/>
              <a:t>8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608412" y="1764405"/>
                <a:ext cx="545641" cy="494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12" y="1764405"/>
                <a:ext cx="545641" cy="4940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/>
          <p:cNvCxnSpPr/>
          <p:nvPr/>
        </p:nvCxnSpPr>
        <p:spPr>
          <a:xfrm flipV="1">
            <a:off x="1881232" y="2258453"/>
            <a:ext cx="0" cy="25324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727771" y="2660250"/>
            <a:ext cx="289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736296" y="3019163"/>
            <a:ext cx="289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734966" y="3567578"/>
            <a:ext cx="289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736296" y="4529468"/>
            <a:ext cx="289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890443" y="4305414"/>
                <a:ext cx="712743" cy="494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43" y="4305414"/>
                <a:ext cx="712743" cy="4940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2055220" y="4329357"/>
                <a:ext cx="1423781" cy="494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-2,71 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𝑁𝑎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220" y="4329357"/>
                <a:ext cx="1423781" cy="494048"/>
              </a:xfrm>
              <a:prstGeom prst="rect">
                <a:avLst/>
              </a:prstGeom>
              <a:blipFill rotWithShape="0">
                <a:blip r:embed="rId4"/>
                <a:stretch>
                  <a:fillRect l="-3419" t="-61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877481" y="3359320"/>
                <a:ext cx="730931" cy="494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81" y="3359320"/>
                <a:ext cx="730931" cy="4940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2004852" y="3320554"/>
                <a:ext cx="1091282" cy="494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0   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852" y="3320554"/>
                <a:ext cx="1091282" cy="4940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960603" y="2794925"/>
                <a:ext cx="549051" cy="494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03" y="2794925"/>
                <a:ext cx="549051" cy="49404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2107160" y="2794925"/>
                <a:ext cx="886666" cy="494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1,23  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160" y="2794925"/>
                <a:ext cx="886666" cy="494048"/>
              </a:xfrm>
              <a:prstGeom prst="rect">
                <a:avLst/>
              </a:prstGeom>
              <a:blipFill rotWithShape="0">
                <a:blip r:embed="rId8"/>
                <a:stretch>
                  <a:fillRect r="-268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947438" y="2452341"/>
                <a:ext cx="649085" cy="494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38" y="2452341"/>
                <a:ext cx="649085" cy="49404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1739771" y="2452341"/>
                <a:ext cx="1739230" cy="494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1,36 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771" y="2452341"/>
                <a:ext cx="1739230" cy="49404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4610637" y="1321545"/>
                <a:ext cx="6915955" cy="4869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u="sng" dirty="0" smtClean="0"/>
                  <a:t>Anode</a:t>
                </a:r>
              </a:p>
              <a:p>
                <a:r>
                  <a:rPr lang="fr-FR" sz="2000" dirty="0" smtClean="0"/>
                  <a:t>Thermodynamiquement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2 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b>
                    </m:sSub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fr-FR" sz="2000" i="1">
                        <a:latin typeface="Cambria Math" panose="02040503050406030204" pitchFamily="18" charset="0"/>
                      </a:rPr>
                      <m:t>+4</m:t>
                    </m:r>
                    <m:sSubSup>
                      <m:sSub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𝑎𝑞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fr-FR" sz="2000" dirty="0" smtClean="0"/>
              </a:p>
              <a:p>
                <a:endParaRPr lang="fr-FR" sz="2000" dirty="0"/>
              </a:p>
              <a:p>
                <a:r>
                  <a:rPr lang="fr-FR" sz="2000" dirty="0" smtClean="0"/>
                  <a:t>A cause des surtensions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𝑎𝑞</m:t>
                            </m:r>
                          </m:e>
                        </m:d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𝑎𝑞</m:t>
                            </m:r>
                          </m:e>
                        </m:d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fr-FR" sz="2000" dirty="0" smtClean="0"/>
              </a:p>
              <a:p>
                <a:endParaRPr lang="fr-FR" sz="2000" dirty="0"/>
              </a:p>
              <a:p>
                <a:r>
                  <a:rPr lang="fr-FR" sz="2000" u="sng" dirty="0" smtClean="0"/>
                  <a:t>Cathode</a:t>
                </a:r>
              </a:p>
              <a:p>
                <a:pPr algn="ctr"/>
                <a:r>
                  <a:rPr lang="fr-FR" sz="2000" dirty="0" smtClean="0"/>
                  <a:t>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2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𝑎𝑞</m:t>
                            </m:r>
                          </m:e>
                        </m:d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sub>
                    </m:sSub>
                  </m:oMath>
                </a14:m>
                <a:endParaRPr lang="fr-FR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2000" b="0" i="1" dirty="0" smtClean="0">
                  <a:latin typeface="Cambria Math" panose="02040503050406030204" pitchFamily="18" charset="0"/>
                </a:endParaRPr>
              </a:p>
              <a:p>
                <a:endParaRPr lang="fr-FR" sz="2000" b="0" i="1" dirty="0" smtClean="0">
                  <a:latin typeface="Cambria Math" panose="02040503050406030204" pitchFamily="18" charset="0"/>
                </a:endParaRPr>
              </a:p>
              <a:p>
                <a:r>
                  <a:rPr lang="fr-FR" sz="2000" b="0" dirty="0" smtClean="0">
                    <a:latin typeface="Cambria Math" panose="02040503050406030204" pitchFamily="18" charset="0"/>
                  </a:rPr>
                  <a:t>-&gt; Production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H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p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fr-FR" sz="2000" b="0" dirty="0" smtClean="0">
                  <a:latin typeface="Cambria Math" panose="02040503050406030204" pitchFamily="18" charset="0"/>
                </a:endParaRPr>
              </a:p>
              <a:p>
                <a:endParaRPr lang="fr-FR" sz="2000" dirty="0">
                  <a:latin typeface="Cambria Math" panose="02040503050406030204" pitchFamily="18" charset="0"/>
                </a:endParaRPr>
              </a:p>
              <a:p>
                <a:r>
                  <a:rPr lang="fr-FR" sz="2000" b="0" u="sng" dirty="0" smtClean="0">
                    <a:latin typeface="Cambria Math" panose="02040503050406030204" pitchFamily="18" charset="0"/>
                  </a:rPr>
                  <a:t>Eau de Javel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𝐶𝑙</m:t>
                      </m:r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fr-FR" b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dirty="0" smtClean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637" y="1321545"/>
                <a:ext cx="6915955" cy="4869859"/>
              </a:xfrm>
              <a:prstGeom prst="rect">
                <a:avLst/>
              </a:prstGeom>
              <a:blipFill rotWithShape="0">
                <a:blip r:embed="rId11"/>
                <a:stretch>
                  <a:fillRect l="-881" t="-7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ZoneTexte 24"/>
          <p:cNvSpPr txBox="1"/>
          <p:nvPr/>
        </p:nvSpPr>
        <p:spPr>
          <a:xfrm>
            <a:off x="257577" y="6455578"/>
            <a:ext cx="482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Des expériences de la famille </a:t>
            </a:r>
            <a:r>
              <a:rPr lang="fr-FR" dirty="0" err="1" smtClean="0">
                <a:solidFill>
                  <a:schemeClr val="bg1"/>
                </a:solidFill>
              </a:rPr>
              <a:t>Red-Ox</a:t>
            </a:r>
            <a:r>
              <a:rPr lang="fr-FR" dirty="0" smtClean="0">
                <a:solidFill>
                  <a:schemeClr val="bg1"/>
                </a:solidFill>
              </a:rPr>
              <a:t>, </a:t>
            </a:r>
            <a:r>
              <a:rPr lang="fr-FR" dirty="0" err="1" smtClean="0">
                <a:solidFill>
                  <a:schemeClr val="bg1"/>
                </a:solidFill>
              </a:rPr>
              <a:t>D.Cachau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45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Ã©sultat de recherche d'images pour &quot;dosage colorimÃ©triqu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755" y="1091796"/>
            <a:ext cx="3981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0000"/>
                </a:solidFill>
              </a:rPr>
              <a:t>III. 1) Synthèse de l’eau de Javel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D91-D8A7-4BF3-A7BD-9BCDD7AE2A54}" type="slidenum">
              <a:rPr lang="fr-FR" smtClean="0"/>
              <a:t>9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="" xmlns:a16="http://schemas.microsoft.com/office/drawing/2014/main" id="{210608BB-438D-4B47-A305-E71D6BF1DE21}"/>
              </a:ext>
            </a:extLst>
          </p:cNvPr>
          <p:cNvGrpSpPr/>
          <p:nvPr/>
        </p:nvGrpSpPr>
        <p:grpSpPr>
          <a:xfrm>
            <a:off x="5648383" y="1678020"/>
            <a:ext cx="2609265" cy="1632431"/>
            <a:chOff x="5674141" y="514785"/>
            <a:chExt cx="2609265" cy="1632431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5568D4B3-1784-42AD-B828-DEA80961FCF0}"/>
                </a:ext>
              </a:extLst>
            </p:cNvPr>
            <p:cNvSpPr/>
            <p:nvPr/>
          </p:nvSpPr>
          <p:spPr>
            <a:xfrm>
              <a:off x="7012444" y="614662"/>
              <a:ext cx="809517" cy="360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4A262437-B33C-4555-B85E-A7629445CFCD}"/>
                </a:ext>
              </a:extLst>
            </p:cNvPr>
            <p:cNvSpPr/>
            <p:nvPr/>
          </p:nvSpPr>
          <p:spPr>
            <a:xfrm>
              <a:off x="7473889" y="1786608"/>
              <a:ext cx="809517" cy="360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>
                  <a:extLst>
                    <a:ext uri="{FF2B5EF4-FFF2-40B4-BE49-F238E27FC236}">
                      <a16:creationId xmlns="" xmlns:a16="http://schemas.microsoft.com/office/drawing/2014/main" id="{F863CED4-4FEA-4746-A9DE-7D70A7F5AAA0}"/>
                    </a:ext>
                  </a:extLst>
                </p:cNvPr>
                <p:cNvSpPr txBox="1"/>
                <p:nvPr/>
              </p:nvSpPr>
              <p:spPr>
                <a:xfrm>
                  <a:off x="5674141" y="514785"/>
                  <a:ext cx="2539044" cy="127182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𝑇h𝑖𝑜𝑠𝑢𝑙𝑓𝑎𝑡𝑒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𝑠𝑜𝑑𝑖𝑢𝑚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fr-FR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</m:sup>
                            </m:sSub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fr-FR" i="1" dirty="0">
                    <a:latin typeface="Cambria Math" panose="02040503050406030204" pitchFamily="18" charset="0"/>
                  </a:endParaRPr>
                </a:p>
                <a:p>
                  <a:endParaRPr lang="fr-FR" dirty="0"/>
                </a:p>
                <a:p>
                  <a:endParaRPr lang="fr-FR" dirty="0"/>
                </a:p>
              </p:txBody>
            </p:sp>
          </mc:Choice>
          <mc:Fallback xmlns="">
            <p:sp>
              <p:nvSpPr>
                <p:cNvPr id="8" name="ZoneTexte 7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863CED4-4FEA-4746-A9DE-7D70A7F5AA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4141" y="514785"/>
                  <a:ext cx="2539044" cy="127182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2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C345AFEB-6B9A-44BE-9081-AD850D23AE5D}"/>
                  </a:ext>
                </a:extLst>
              </p:cNvPr>
              <p:cNvSpPr/>
              <p:nvPr/>
            </p:nvSpPr>
            <p:spPr>
              <a:xfrm>
                <a:off x="798489" y="4763251"/>
                <a:ext cx="10761372" cy="10438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b="0" u="sng" dirty="0"/>
                  <a:t>Titrage indirect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𝐶𝑙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+2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+2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pt-BR" dirty="0"/>
                  <a:t/>
                </a:r>
                <a:br>
                  <a:rPr lang="pt-BR" dirty="0"/>
                </a:br>
                <a:endParaRPr lang="fr-FR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345AFEB-6B9A-44BE-9081-AD850D23A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89" y="4763251"/>
                <a:ext cx="10761372" cy="1043812"/>
              </a:xfrm>
              <a:prstGeom prst="rect">
                <a:avLst/>
              </a:prstGeom>
              <a:blipFill rotWithShape="0">
                <a:blip r:embed="rId4"/>
                <a:stretch>
                  <a:fillRect l="-510" t="-29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="" xmlns:a16="http://schemas.microsoft.com/office/drawing/2014/main" id="{E55A164C-7C31-45B6-B493-7385FFD090B4}"/>
                  </a:ext>
                </a:extLst>
              </p:cNvPr>
              <p:cNvSpPr txBox="1"/>
              <p:nvPr/>
            </p:nvSpPr>
            <p:spPr>
              <a:xfrm>
                <a:off x="5683984" y="3761181"/>
                <a:ext cx="2168905" cy="9233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𝑒𝑎𝑢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𝐽𝑎𝑣𝑒𝑙</m:t>
                    </m:r>
                  </m:oMath>
                </a14:m>
                <a:r>
                  <a:rPr lang="fr-FR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𝐶𝑙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𝑚𝐿</m:t>
                      </m:r>
                    </m:oMath>
                  </m:oMathPara>
                </a14:m>
                <a:endParaRPr lang="fr-FR" b="0" dirty="0"/>
              </a:p>
              <a:p>
                <a:pPr algn="ctr"/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𝐶𝑙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  ? 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55A164C-7C31-45B6-B493-7385FFD09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984" y="3761181"/>
                <a:ext cx="2168905" cy="9233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9963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diapo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diapo" id="{9B32A174-0D2D-4557-BFD2-703CB868AF70}" vid="{943BF551-960F-4BFB-86C0-722549F77F8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Thèmediapo</Template>
  <TotalTime>114</TotalTime>
  <Words>199</Words>
  <Application>Microsoft Office PowerPoint</Application>
  <PresentationFormat>Grand écran</PresentationFormat>
  <Paragraphs>77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ＭＳ 明朝</vt:lpstr>
      <vt:lpstr>Calibri</vt:lpstr>
      <vt:lpstr>Calibri Light</vt:lpstr>
      <vt:lpstr>Cambria Math</vt:lpstr>
      <vt:lpstr>Times New Roman</vt:lpstr>
      <vt:lpstr>Thèmediapo</vt:lpstr>
      <vt:lpstr>LC 29 – Cinétique électrochimique</vt:lpstr>
      <vt:lpstr>I.1) L’intensité comme mesure de vitesse</vt:lpstr>
      <vt:lpstr>I.2) Relevé des courbes courant-potentiel</vt:lpstr>
      <vt:lpstr>II. Interprétation des courbes i-E</vt:lpstr>
      <vt:lpstr>II.1) Influence du transfert de charge</vt:lpstr>
      <vt:lpstr>II. 3) Cas particuliers – le solvant</vt:lpstr>
      <vt:lpstr>III. 1) Synthèse de l’eau de Javel</vt:lpstr>
      <vt:lpstr>III. 1) Synthèse de l’eau de Javel</vt:lpstr>
      <vt:lpstr>III. 1) Synthèse de l’eau de Javel</vt:lpstr>
      <vt:lpstr>III. 1) Synthèse de l’eau de Javel</vt:lpstr>
      <vt:lpstr>III. 2) Explication de l’expérience introductive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29 – Cinétique électrochimique</dc:title>
  <dc:creator>alexandra d'arco</dc:creator>
  <cp:lastModifiedBy>alexandra d'arco</cp:lastModifiedBy>
  <cp:revision>14</cp:revision>
  <dcterms:created xsi:type="dcterms:W3CDTF">2019-04-10T14:57:07Z</dcterms:created>
  <dcterms:modified xsi:type="dcterms:W3CDTF">2019-05-24T14:36:49Z</dcterms:modified>
</cp:coreProperties>
</file>