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FFA"/>
    <a:srgbClr val="E0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t>09/06/2020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t>09/06/2020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t>09/06/2020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t>09/06/2020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09/06/2020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t>09/06/2020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ohon.free.fr/lecture_membre.php?file=ech_c1_courbes_intensite_potentie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ohon.free.fr/lecture_membre.php?file=ech_c1_courbes_intensite_potentie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-clermont.fr/disciplines/fileadmin/user_upload/SciencesPhysiquesEtChimiques/prepa/mortier/chimie/materiaux/SmortierBlaisePascalPC_courbes_intensite_potentiel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538129" cy="3566160"/>
          </a:xfrm>
        </p:spPr>
        <p:txBody>
          <a:bodyPr>
            <a:normAutofit/>
          </a:bodyPr>
          <a:lstStyle/>
          <a:p>
            <a:r>
              <a:rPr lang="fr-FR" sz="5400" dirty="0"/>
              <a:t>Cinétique électrochimique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/>
              <a:t>Rémy BONNEMORT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D9999-0896-453C-B976-5520415A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Titrage ions hypochlorites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4F4B7C-A815-4C32-99D3-CBFE94E7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B658282E-771A-44A9-AC29-F1ABA48B0B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6320" y="1737360"/>
                <a:ext cx="10058400" cy="451134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01168" lvl="1" indent="0">
                  <a:lnSpc>
                    <a:spcPct val="150000"/>
                  </a:lnSpc>
                  <a:buFont typeface="Calibri" pitchFamily="34" charset="0"/>
                  <a:buNone/>
                </a:pPr>
                <a:r>
                  <a:rPr lang="pt-BR" sz="3200" dirty="0"/>
                  <a:t>Titrage indirect :</a:t>
                </a:r>
              </a:p>
              <a:p>
                <a:pPr marL="384048" lvl="2" indent="0">
                  <a:lnSpc>
                    <a:spcPct val="150000"/>
                  </a:lnSpc>
                  <a:buFont typeface="Calibri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Cl</m:t>
                      </m:r>
                      <m:sSup>
                        <m:sSupPr>
                          <m:ctrlPr>
                            <a:rPr lang="fr-FR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sz="24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fr-FR" sz="24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 sz="240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400" smtClean="0">
                          <a:latin typeface="Cambria Math" panose="02040503050406030204" pitchFamily="18" charset="0"/>
                        </a:rPr>
                        <m:t>C</m:t>
                      </m:r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sz="24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sz="24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4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40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24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24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fr-FR" sz="240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  <a:p>
                <a:pPr marL="384048" lvl="2" indent="0">
                  <a:lnSpc>
                    <a:spcPct val="150000"/>
                  </a:lnSpc>
                  <a:buFont typeface="Calibri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fr-FR" sz="24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40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sz="24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fr-FR" sz="24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fr-FR" sz="240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fr-FR" sz="240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4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2400" smtClean="0">
                          <a:latin typeface="Cambria Math" panose="02040503050406030204" pitchFamily="18" charset="0"/>
                        </a:rPr>
                        <m:t>aq</m:t>
                      </m:r>
                      <m:r>
                        <a:rPr lang="fr-FR" sz="240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  <a:p>
                <a:pPr marL="384048" lvl="2" indent="0">
                  <a:lnSpc>
                    <a:spcPct val="150000"/>
                  </a:lnSpc>
                  <a:buFont typeface="Calibri" pitchFamily="34" charset="0"/>
                  <a:buNone/>
                </a:pPr>
                <a:r>
                  <a:rPr lang="pt-BR" sz="2400" dirty="0"/>
                  <a:t>À l’équivalence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fr-FR" sz="240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40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fr-FR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fr-FR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400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fr-FR" sz="24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fr-FR" sz="2400">
                                <a:latin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  <m:r>
                          <a:rPr lang="fr-FR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4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240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240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4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Cl</m:t>
                    </m:r>
                    <m:sSup>
                      <m:sSupPr>
                        <m:ctrlPr>
                          <a:rPr lang="fr-FR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fr-FR" sz="24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sz="24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/>
              </a:p>
              <a:p>
                <a:pPr marL="201168" lvl="1" indent="0">
                  <a:lnSpc>
                    <a:spcPct val="150000"/>
                  </a:lnSpc>
                  <a:buFont typeface="Calibri" pitchFamily="34" charset="0"/>
                  <a:buNone/>
                </a:pPr>
                <a:r>
                  <a:rPr lang="pt-BR" sz="3200" dirty="0"/>
                  <a:t>Calcul du rendement : </a:t>
                </a:r>
              </a:p>
              <a:p>
                <a:pPr lvl="2">
                  <a:lnSpc>
                    <a:spcPct val="150000"/>
                  </a:lnSpc>
                </a:pPr>
                <a:endParaRPr lang="pt-BR" sz="2400" baseline="-25000" dirty="0"/>
              </a:p>
              <a:p>
                <a:pPr lvl="2"/>
                <a:endParaRPr lang="pt-BR" sz="2000" dirty="0"/>
              </a:p>
              <a:p>
                <a:pPr lvl="1"/>
                <a:endParaRPr lang="pt-BR" sz="2800" dirty="0"/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B658282E-771A-44A9-AC29-F1ABA48B0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1737360"/>
                <a:ext cx="10058400" cy="4511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4C50C49E-9E1F-467F-B37C-5F62A5503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24" y="4943061"/>
            <a:ext cx="5245710" cy="10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5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DD35A-04CD-4DE8-9D3C-58ACD3F1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Fer dans l’eau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B70788A-6F28-428D-A068-69C33AC4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11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91E2BD-9E8F-4404-BD73-9D4EB96C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863" y="1862137"/>
            <a:ext cx="5670274" cy="409105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139CF51-17F3-4FBD-97A8-F8E5B362ED31}"/>
              </a:ext>
            </a:extLst>
          </p:cNvPr>
          <p:cNvSpPr txBox="1"/>
          <p:nvPr/>
        </p:nvSpPr>
        <p:spPr>
          <a:xfrm>
            <a:off x="7444610" y="5942902"/>
            <a:ext cx="474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Chimie Tout-en-un MP. Fosset et al. Dunod. 2004</a:t>
            </a:r>
          </a:p>
        </p:txBody>
      </p:sp>
    </p:spTree>
    <p:extLst>
      <p:ext uri="{BB962C8B-B14F-4D97-AF65-F5344CB8AC3E}">
        <p14:creationId xmlns:p14="http://schemas.microsoft.com/office/powerpoint/2010/main" val="752930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7DBAC-B2CA-48CC-AE0A-86B65B37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Courbe courant-potentiel : </a:t>
            </a:r>
            <a:br>
              <a:rPr lang="fr-FR" dirty="0"/>
            </a:br>
            <a:r>
              <a:rPr lang="fr-FR" dirty="0"/>
              <a:t>blocage cinétique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CB1AF7C-9EF4-42F9-BB23-2DEA7AD7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538EBD-4DF3-4ABF-92BA-2855DEA5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335" y="2075769"/>
            <a:ext cx="6850290" cy="34251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1E9BB3-1A06-447F-9A71-097FAE462D55}"/>
              </a:ext>
            </a:extLst>
          </p:cNvPr>
          <p:cNvSpPr/>
          <p:nvPr/>
        </p:nvSpPr>
        <p:spPr>
          <a:xfrm>
            <a:off x="1866537" y="5973523"/>
            <a:ext cx="10325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http://pohon.free.fr/lecture_membre.php?file=ech_c1_courbes_intensite_potentiel</a:t>
            </a:r>
            <a:r>
              <a:rPr lang="fr-FR" dirty="0"/>
              <a:t>, consulté le 04/06/2020</a:t>
            </a:r>
          </a:p>
        </p:txBody>
      </p:sp>
    </p:spTree>
    <p:extLst>
      <p:ext uri="{BB962C8B-B14F-4D97-AF65-F5344CB8AC3E}">
        <p14:creationId xmlns:p14="http://schemas.microsoft.com/office/powerpoint/2010/main" val="396937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3F5E3-2097-4F57-B7FD-96C042C5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Réaction d’un clou en fer relié à </a:t>
            </a:r>
            <a:br>
              <a:rPr lang="fr-FR" dirty="0"/>
            </a:br>
            <a:r>
              <a:rPr lang="fr-FR" dirty="0"/>
              <a:t>un fil de platine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EB4156B-1A29-4FDA-A7D0-4166BF52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30C23B-C92E-4F25-BBC6-699C28F1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90070"/>
            <a:ext cx="4812466" cy="378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3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F7D86-7835-429F-BB8F-93731812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à trois électrodes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5F15A0-238E-4624-8182-94E1915E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034F64-5529-41F2-8ADF-E82A46437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45" y="2079633"/>
            <a:ext cx="8448509" cy="34357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47A03B-C256-4F6A-8473-FB83994B6EB5}"/>
              </a:ext>
            </a:extLst>
          </p:cNvPr>
          <p:cNvSpPr/>
          <p:nvPr/>
        </p:nvSpPr>
        <p:spPr>
          <a:xfrm>
            <a:off x="5526157" y="5971577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Utopia-Regular"/>
              </a:rPr>
              <a:t>Anne-Sophie B</a:t>
            </a:r>
            <a:r>
              <a:rPr lang="fr-FR" sz="1100" dirty="0">
                <a:latin typeface="Utopia-Regular"/>
              </a:rPr>
              <a:t>ERNARD </a:t>
            </a:r>
            <a:r>
              <a:rPr lang="fr-FR" sz="1600" dirty="0">
                <a:latin typeface="Utopia-Regular"/>
              </a:rPr>
              <a:t>et al. </a:t>
            </a:r>
            <a:r>
              <a:rPr lang="fr-FR" sz="1600" i="1" dirty="0">
                <a:latin typeface="Utopia-Italic"/>
              </a:rPr>
              <a:t>Techniques expérimentales en chimie</a:t>
            </a:r>
            <a:r>
              <a:rPr lang="fr-FR" sz="1600" dirty="0">
                <a:latin typeface="Utopia-Regular"/>
              </a:rPr>
              <a:t>. Dunod, 2018.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6940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505D1-BFEF-4F6C-ABF7-C378723A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 par transfert de charges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7BD964-E0A4-4F6C-887C-702ECF07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4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F56517-E8B5-41DF-90C6-B8FF8363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697" y="2028598"/>
            <a:ext cx="7142605" cy="36464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98B966-A2E9-4B10-A8A6-26641E530B30}"/>
              </a:ext>
            </a:extLst>
          </p:cNvPr>
          <p:cNvSpPr/>
          <p:nvPr/>
        </p:nvSpPr>
        <p:spPr>
          <a:xfrm>
            <a:off x="1873794" y="5953118"/>
            <a:ext cx="10448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http://pohon.free.fr/lecture_membre.php?file=ech_c1_courbes_intensite_potentiel</a:t>
            </a:r>
            <a:r>
              <a:rPr lang="fr-FR" dirty="0"/>
              <a:t>, consulté le 08/06/2020</a:t>
            </a:r>
          </a:p>
        </p:txBody>
      </p:sp>
    </p:spTree>
    <p:extLst>
      <p:ext uri="{BB962C8B-B14F-4D97-AF65-F5344CB8AC3E}">
        <p14:creationId xmlns:p14="http://schemas.microsoft.com/office/powerpoint/2010/main" val="296447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6871D-0EFC-48A0-93C9-2EED3214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Surtensions et nature de l’électrode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CEEB10-F603-49BE-A235-520277C2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5</a:t>
            </a:fld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1FE19A6-A0FC-486C-8F43-6049152D7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007" y="1886019"/>
            <a:ext cx="618294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6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021E0-5228-428A-AA14-48E450DD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 par transfert de matière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FAE7093-A248-469A-A314-E87A5A02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84030C-A359-4248-87B3-057A7D4CC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50" y="2062956"/>
            <a:ext cx="10131530" cy="32202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11957B-F59C-44FC-B5D2-515CE1F20A71}"/>
              </a:ext>
            </a:extLst>
          </p:cNvPr>
          <p:cNvSpPr/>
          <p:nvPr/>
        </p:nvSpPr>
        <p:spPr>
          <a:xfrm>
            <a:off x="8174490" y="5929477"/>
            <a:ext cx="4017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Tristan RIBEYRE.ChimiePC.deboeck,2014.</a:t>
            </a:r>
          </a:p>
        </p:txBody>
      </p:sp>
    </p:spTree>
    <p:extLst>
      <p:ext uri="{BB962C8B-B14F-4D97-AF65-F5344CB8AC3E}">
        <p14:creationId xmlns:p14="http://schemas.microsoft.com/office/powerpoint/2010/main" val="244541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4C79D-EAC1-43FA-995F-5CE7396C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Murs du solvant 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68C249-3989-4FE3-A875-64AE5F5F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D74F99-C672-4C46-B1C7-1AC033F6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2253076"/>
            <a:ext cx="6057900" cy="3438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6B87F8-DCF8-43EC-AEAC-CE2B9A14DB7E}"/>
              </a:ext>
            </a:extLst>
          </p:cNvPr>
          <p:cNvSpPr/>
          <p:nvPr/>
        </p:nvSpPr>
        <p:spPr>
          <a:xfrm>
            <a:off x="92766" y="5858469"/>
            <a:ext cx="12602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hlinkClick r:id="rId3"/>
              </a:rPr>
              <a:t>https://www.ac-clermont.fr/disciplines/fileadmin/user_upload/SciencesPhysiquesEtChimiques/prepa/mortier/chimie/materiaux/SmortierBlaisePascalPC_courbes_intensite_potentiel.pdf</a:t>
            </a:r>
            <a:endParaRPr lang="fr-FR" sz="1200" dirty="0"/>
          </a:p>
          <a:p>
            <a:r>
              <a:rPr lang="fr-FR" sz="1200" dirty="0"/>
              <a:t>Consulté le 08/06/2020</a:t>
            </a:r>
          </a:p>
        </p:txBody>
      </p:sp>
    </p:spTree>
    <p:extLst>
      <p:ext uri="{BB962C8B-B14F-4D97-AF65-F5344CB8AC3E}">
        <p14:creationId xmlns:p14="http://schemas.microsoft.com/office/powerpoint/2010/main" val="284994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022A7-B4C2-425F-9804-1B2E028D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de l’eau de Javel par électrolyse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58E8A0D-1F21-4890-87BB-74C87A62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130F5C2-1729-4BA5-9EBA-9697F3F4D287}"/>
              </a:ext>
            </a:extLst>
          </p:cNvPr>
          <p:cNvGrpSpPr/>
          <p:nvPr/>
        </p:nvGrpSpPr>
        <p:grpSpPr>
          <a:xfrm>
            <a:off x="49703" y="1737360"/>
            <a:ext cx="12092594" cy="4046198"/>
            <a:chOff x="64266" y="1123363"/>
            <a:chExt cx="12092594" cy="4046198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21139D78-2C75-41E5-8B39-202DD6880932}"/>
                </a:ext>
              </a:extLst>
            </p:cNvPr>
            <p:cNvGrpSpPr/>
            <p:nvPr/>
          </p:nvGrpSpPr>
          <p:grpSpPr>
            <a:xfrm>
              <a:off x="2013815" y="1123363"/>
              <a:ext cx="8225329" cy="4046198"/>
              <a:chOff x="466977" y="1236775"/>
              <a:chExt cx="8225329" cy="4046198"/>
            </a:xfrm>
          </p:grpSpPr>
          <p:grpSp>
            <p:nvGrpSpPr>
              <p:cNvPr id="8" name="Grouper 68">
                <a:extLst>
                  <a:ext uri="{FF2B5EF4-FFF2-40B4-BE49-F238E27FC236}">
                    <a16:creationId xmlns:a16="http://schemas.microsoft.com/office/drawing/2014/main" id="{EA1F57CC-3CCB-4AA8-90F5-8EA7F7C30B1E}"/>
                  </a:ext>
                </a:extLst>
              </p:cNvPr>
              <p:cNvGrpSpPr/>
              <p:nvPr/>
            </p:nvGrpSpPr>
            <p:grpSpPr>
              <a:xfrm>
                <a:off x="3248121" y="1236775"/>
                <a:ext cx="2504978" cy="4046198"/>
                <a:chOff x="0" y="0"/>
                <a:chExt cx="1605915" cy="2593975"/>
              </a:xfrm>
            </p:grpSpPr>
            <p:grpSp>
              <p:nvGrpSpPr>
                <p:cNvPr id="21" name="Grouper 69">
                  <a:extLst>
                    <a:ext uri="{FF2B5EF4-FFF2-40B4-BE49-F238E27FC236}">
                      <a16:creationId xmlns:a16="http://schemas.microsoft.com/office/drawing/2014/main" id="{B780F66C-D2EC-4F86-B874-61D14267B62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605915" cy="2593975"/>
                  <a:chOff x="0" y="0"/>
                  <a:chExt cx="1605915" cy="2593975"/>
                </a:xfrm>
                <a:extLst>
                  <a:ext uri="{0CCBE362-F206-4b92-989A-16890622DB6E}">
                    <ma14:wrappingTextBoxFlag xmlns="" xmlns:ma14="http://schemas.microsoft.com/office/mac/drawingml/2011/main" val="1"/>
                  </a:ext>
                </a:extLst>
              </p:grpSpPr>
              <p:grpSp>
                <p:nvGrpSpPr>
                  <p:cNvPr id="23" name="Grouper 71">
                    <a:extLst>
                      <a:ext uri="{FF2B5EF4-FFF2-40B4-BE49-F238E27FC236}">
                        <a16:creationId xmlns:a16="http://schemas.microsoft.com/office/drawing/2014/main" id="{6442FE2F-DCCA-4158-8712-5073C302F08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530350"/>
                    <a:ext cx="1605915" cy="692150"/>
                    <a:chOff x="0" y="0"/>
                    <a:chExt cx="1605915" cy="824230"/>
                  </a:xfrm>
                </p:grpSpPr>
                <p:grpSp>
                  <p:nvGrpSpPr>
                    <p:cNvPr id="75" name="Grouper 123">
                      <a:extLst>
                        <a:ext uri="{FF2B5EF4-FFF2-40B4-BE49-F238E27FC236}">
                          <a16:creationId xmlns:a16="http://schemas.microsoft.com/office/drawing/2014/main" id="{40169961-5D61-42A9-8664-B6732D401E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605915" cy="824230"/>
                      <a:chOff x="0" y="0"/>
                      <a:chExt cx="571500" cy="824230"/>
                    </a:xfrm>
                  </p:grpSpPr>
                  <p:grpSp>
                    <p:nvGrpSpPr>
                      <p:cNvPr id="77" name="Grouper 125">
                        <a:extLst>
                          <a:ext uri="{FF2B5EF4-FFF2-40B4-BE49-F238E27FC236}">
                            <a16:creationId xmlns:a16="http://schemas.microsoft.com/office/drawing/2014/main" id="{534EF83F-D961-4FC7-B97E-26D4E96154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24130"/>
                        <a:ext cx="571500" cy="800100"/>
                        <a:chOff x="0" y="0"/>
                        <a:chExt cx="571500" cy="800100"/>
                      </a:xfrm>
                    </p:grpSpPr>
                    <p:sp>
                      <p:nvSpPr>
                        <p:cNvPr id="79" name="Arrondir un rectangle avec un coin du même côté 127">
                          <a:extLst>
                            <a:ext uri="{FF2B5EF4-FFF2-40B4-BE49-F238E27FC236}">
                              <a16:creationId xmlns:a16="http://schemas.microsoft.com/office/drawing/2014/main" id="{47BE8FF1-10C3-4A53-AF60-521AAB79B7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0"/>
                          <a:ext cx="571500" cy="800100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80" name="Arrondir un rectangle avec un coin du même côté 128">
                          <a:extLst>
                            <a:ext uri="{FF2B5EF4-FFF2-40B4-BE49-F238E27FC236}">
                              <a16:creationId xmlns:a16="http://schemas.microsoft.com/office/drawing/2014/main" id="{8D2B46BA-9030-4F58-8CF8-2814DAA5E7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206375"/>
                          <a:ext cx="571500" cy="593725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15AFDA2A-2DC0-4811-805C-B5688A2D68C2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0" y="0"/>
                        <a:ext cx="571500" cy="450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6E3596EF-A847-4DE2-8F7E-89BD46A9A17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97840" y="205740"/>
                      <a:ext cx="629920" cy="577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4" name="Grouper 72">
                    <a:extLst>
                      <a:ext uri="{FF2B5EF4-FFF2-40B4-BE49-F238E27FC236}">
                        <a16:creationId xmlns:a16="http://schemas.microsoft.com/office/drawing/2014/main" id="{E71A867C-EE9D-4BCD-81C7-5382B024512F}"/>
                      </a:ext>
                    </a:extLst>
                  </p:cNvPr>
                  <p:cNvGrpSpPr/>
                  <p:nvPr/>
                </p:nvGrpSpPr>
                <p:grpSpPr>
                  <a:xfrm>
                    <a:off x="464820" y="1050290"/>
                    <a:ext cx="676275" cy="1157605"/>
                    <a:chOff x="-115156" y="-5080"/>
                    <a:chExt cx="2760759" cy="1157605"/>
                  </a:xfrm>
                </p:grpSpPr>
                <p:sp>
                  <p:nvSpPr>
                    <p:cNvPr id="68" name="Arrondir un rectangle avec un coin du même côté 116">
                      <a:extLst>
                        <a:ext uri="{FF2B5EF4-FFF2-40B4-BE49-F238E27FC236}">
                          <a16:creationId xmlns:a16="http://schemas.microsoft.com/office/drawing/2014/main" id="{DEEB2DFC-4C7E-4CDE-87A1-69370649D9B6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0" y="352425"/>
                      <a:ext cx="2573020" cy="800100"/>
                    </a:xfrm>
                    <a:prstGeom prst="round2SameRect">
                      <a:avLst/>
                    </a:prstGeom>
                    <a:noFill/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" name="Arrondir un rectangle avec un coin du même côté 117">
                      <a:extLst>
                        <a:ext uri="{FF2B5EF4-FFF2-40B4-BE49-F238E27FC236}">
                          <a16:creationId xmlns:a16="http://schemas.microsoft.com/office/drawing/2014/main" id="{99FBD5DA-41B9-4AAB-8774-3313B7376E2A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0" y="544195"/>
                      <a:ext cx="2573020" cy="607695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EDDAE324-0082-44E9-A863-27CF274A1BC0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0" y="328295"/>
                      <a:ext cx="2573020" cy="450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1" name="Parallélogramme 70">
                      <a:extLst>
                        <a:ext uri="{FF2B5EF4-FFF2-40B4-BE49-F238E27FC236}">
                          <a16:creationId xmlns:a16="http://schemas.microsoft.com/office/drawing/2014/main" id="{CAE6AFCF-5389-4577-93C0-F0E8FDED26C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-115156" y="-5080"/>
                      <a:ext cx="733430" cy="1142365"/>
                    </a:xfrm>
                    <a:prstGeom prst="parallelogram">
                      <a:avLst>
                        <a:gd name="adj" fmla="val 77936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2" name="Parallélogramme 71">
                      <a:extLst>
                        <a:ext uri="{FF2B5EF4-FFF2-40B4-BE49-F238E27FC236}">
                          <a16:creationId xmlns:a16="http://schemas.microsoft.com/office/drawing/2014/main" id="{AB1C82D3-B805-4453-BFBA-FDFF963B69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7908" y="-5080"/>
                      <a:ext cx="637695" cy="1142365"/>
                    </a:xfrm>
                    <a:prstGeom prst="parallelogram">
                      <a:avLst>
                        <a:gd name="adj" fmla="val 72609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73" name="Connecteur droit 72">
                      <a:extLst>
                        <a:ext uri="{FF2B5EF4-FFF2-40B4-BE49-F238E27FC236}">
                          <a16:creationId xmlns:a16="http://schemas.microsoft.com/office/drawing/2014/main" id="{9BADC4C0-C2E9-4200-89A1-55C9610FD94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96465" y="543560"/>
                      <a:ext cx="376555" cy="1270"/>
                    </a:xfrm>
                    <a:prstGeom prst="line">
                      <a:avLst/>
                    </a:prstGeom>
                    <a:ln w="9525" cmpd="sng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Connecteur droit 73">
                      <a:extLst>
                        <a:ext uri="{FF2B5EF4-FFF2-40B4-BE49-F238E27FC236}">
                          <a16:creationId xmlns:a16="http://schemas.microsoft.com/office/drawing/2014/main" id="{3DB19BF9-9C54-4046-B2CC-611F4970C81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544830"/>
                      <a:ext cx="376555" cy="1270"/>
                    </a:xfrm>
                    <a:prstGeom prst="line">
                      <a:avLst/>
                    </a:prstGeom>
                    <a:ln w="9525" cmpd="sng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er 73">
                    <a:extLst>
                      <a:ext uri="{FF2B5EF4-FFF2-40B4-BE49-F238E27FC236}">
                        <a16:creationId xmlns:a16="http://schemas.microsoft.com/office/drawing/2014/main" id="{4981D6C2-A11A-45C6-9B73-12E34AA82054}"/>
                      </a:ext>
                    </a:extLst>
                  </p:cNvPr>
                  <p:cNvGrpSpPr/>
                  <p:nvPr/>
                </p:nvGrpSpPr>
                <p:grpSpPr>
                  <a:xfrm>
                    <a:off x="236220" y="2230120"/>
                    <a:ext cx="1143000" cy="363855"/>
                    <a:chOff x="0" y="0"/>
                    <a:chExt cx="1143000" cy="363855"/>
                  </a:xfrm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8F9A1E01-8163-4C75-AE4A-A1D2EBC912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1143000" cy="363855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7" name="Ellipse 66">
                      <a:extLst>
                        <a:ext uri="{FF2B5EF4-FFF2-40B4-BE49-F238E27FC236}">
                          <a16:creationId xmlns:a16="http://schemas.microsoft.com/office/drawing/2014/main" id="{09854445-A61F-49A8-8190-0613599F45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300" y="114300"/>
                      <a:ext cx="114300" cy="1352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6" name="Grouper 74">
                    <a:extLst>
                      <a:ext uri="{FF2B5EF4-FFF2-40B4-BE49-F238E27FC236}">
                        <a16:creationId xmlns:a16="http://schemas.microsoft.com/office/drawing/2014/main" id="{C3A3773A-B8AD-4DBD-82FB-6412F3C6B1F8}"/>
                      </a:ext>
                    </a:extLst>
                  </p:cNvPr>
                  <p:cNvGrpSpPr/>
                  <p:nvPr/>
                </p:nvGrpSpPr>
                <p:grpSpPr>
                  <a:xfrm>
                    <a:off x="136525" y="0"/>
                    <a:ext cx="1342390" cy="1050290"/>
                    <a:chOff x="0" y="0"/>
                    <a:chExt cx="1342390" cy="1050290"/>
                  </a:xfrm>
                </p:grpSpPr>
                <p:grpSp>
                  <p:nvGrpSpPr>
                    <p:cNvPr id="53" name="Grouper 101">
                      <a:extLst>
                        <a:ext uri="{FF2B5EF4-FFF2-40B4-BE49-F238E27FC236}">
                          <a16:creationId xmlns:a16="http://schemas.microsoft.com/office/drawing/2014/main" id="{5F875629-CB51-4236-9C5D-76D70E1D68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915" y="0"/>
                      <a:ext cx="1230630" cy="741680"/>
                      <a:chOff x="0" y="0"/>
                      <a:chExt cx="1230630" cy="741680"/>
                    </a:xfrm>
                  </p:grpSpPr>
                  <p:sp>
                    <p:nvSpPr>
                      <p:cNvPr id="62" name="Ellipse 61">
                        <a:extLst>
                          <a:ext uri="{FF2B5EF4-FFF2-40B4-BE49-F238E27FC236}">
                            <a16:creationId xmlns:a16="http://schemas.microsoft.com/office/drawing/2014/main" id="{AFAA6C33-D933-4CEC-8F5A-9647F052B8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000" y="121920"/>
                        <a:ext cx="680720" cy="619760"/>
                      </a:xfrm>
                      <a:prstGeom prst="ellipse">
                        <a:avLst/>
                      </a:prstGeom>
                      <a:noFill/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63" name="Zone de texte 941">
                        <a:extLst>
                          <a:ext uri="{FF2B5EF4-FFF2-40B4-BE49-F238E27FC236}">
                            <a16:creationId xmlns:a16="http://schemas.microsoft.com/office/drawing/2014/main" id="{A87DC0F4-CCFA-42AE-9816-BFE62267DE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34720" y="12700"/>
                        <a:ext cx="295910" cy="385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="" xmlns:ma14="http://schemas.microsoft.com/office/mac/drawingml/2011/main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2400" dirty="0">
                            <a:solidFill>
                              <a:srgbClr val="C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+</a:t>
                        </a:r>
                        <a:r>
                          <a:rPr lang="fr-FR" sz="2400" dirty="0">
                            <a:effectLst/>
                            <a:ea typeface="ＭＳ 明朝"/>
                            <a:cs typeface="Times New Roman"/>
                          </a:rPr>
                          <a:t>   </a:t>
                        </a:r>
                        <a:endParaRPr lang="fr-FR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64" name="Zone de texte 942">
                        <a:extLst>
                          <a:ext uri="{FF2B5EF4-FFF2-40B4-BE49-F238E27FC236}">
                            <a16:creationId xmlns:a16="http://schemas.microsoft.com/office/drawing/2014/main" id="{DBE5390F-FD06-40D7-A7AA-4458EBBB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0"/>
                        <a:ext cx="306070" cy="376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="" xmlns:ma14="http://schemas.microsoft.com/office/mac/drawingml/2011/main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2400" dirty="0">
                            <a:solidFill>
                              <a:schemeClr val="accent1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-</a:t>
                        </a:r>
                        <a:r>
                          <a:rPr lang="fr-FR" sz="1800" dirty="0">
                            <a:effectLst/>
                            <a:ea typeface="ＭＳ 明朝"/>
                            <a:cs typeface="Times New Roman"/>
                          </a:rPr>
                          <a:t>   </a:t>
                        </a:r>
                        <a:endParaRPr lang="fr-FR" sz="1200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65" name="Zone de texte 900">
                        <a:extLst>
                          <a:ext uri="{FF2B5EF4-FFF2-40B4-BE49-F238E27FC236}">
                            <a16:creationId xmlns:a16="http://schemas.microsoft.com/office/drawing/2014/main" id="{E4E46472-F78D-4309-9309-CA57F233BB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5290" y="207010"/>
                        <a:ext cx="371475" cy="41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="" xmlns:ma14="http://schemas.microsoft.com/office/mac/drawingml/2011/main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fr-FR" sz="3200" dirty="0">
                            <a:effectLst/>
                            <a:ea typeface="ＭＳ 明朝"/>
                            <a:cs typeface="Times New Roman"/>
                          </a:rPr>
                          <a:t>G</a:t>
                        </a:r>
                        <a:endParaRPr lang="fr-FR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54" name="Grouper 102">
                      <a:extLst>
                        <a:ext uri="{FF2B5EF4-FFF2-40B4-BE49-F238E27FC236}">
                          <a16:creationId xmlns:a16="http://schemas.microsoft.com/office/drawing/2014/main" id="{AE401424-9E0A-44E9-B0A2-11A40FBA8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467995"/>
                      <a:ext cx="337820" cy="582295"/>
                      <a:chOff x="0" y="0"/>
                      <a:chExt cx="337820" cy="582295"/>
                    </a:xfrm>
                  </p:grpSpPr>
                  <p:cxnSp>
                    <p:nvCxnSpPr>
                      <p:cNvPr id="59" name="Connecteur droit 58">
                        <a:extLst>
                          <a:ext uri="{FF2B5EF4-FFF2-40B4-BE49-F238E27FC236}">
                            <a16:creationId xmlns:a16="http://schemas.microsoft.com/office/drawing/2014/main" id="{FEA688A0-4674-4076-87E8-2E39D96D5016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0" y="582295"/>
                        <a:ext cx="328295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Connecteur droit 59">
                        <a:extLst>
                          <a:ext uri="{FF2B5EF4-FFF2-40B4-BE49-F238E27FC236}">
                            <a16:creationId xmlns:a16="http://schemas.microsoft.com/office/drawing/2014/main" id="{4CB11D73-CBC4-4756-AE77-01FD7D81B64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0"/>
                        <a:ext cx="0" cy="582295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cteur droit 60">
                        <a:extLst>
                          <a:ext uri="{FF2B5EF4-FFF2-40B4-BE49-F238E27FC236}">
                            <a16:creationId xmlns:a16="http://schemas.microsoft.com/office/drawing/2014/main" id="{258F17CD-1B25-41E4-B881-AB0B856E304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337820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5" name="Grouper 103">
                      <a:extLst>
                        <a:ext uri="{FF2B5EF4-FFF2-40B4-BE49-F238E27FC236}">
                          <a16:creationId xmlns:a16="http://schemas.microsoft.com/office/drawing/2014/main" id="{C00F3192-577D-417B-8E77-D8BF085C16B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1004570" y="467995"/>
                      <a:ext cx="337820" cy="582295"/>
                      <a:chOff x="0" y="0"/>
                      <a:chExt cx="337820" cy="582295"/>
                    </a:xfrm>
                  </p:grpSpPr>
                  <p:cxnSp>
                    <p:nvCxnSpPr>
                      <p:cNvPr id="56" name="Connecteur droit 55">
                        <a:extLst>
                          <a:ext uri="{FF2B5EF4-FFF2-40B4-BE49-F238E27FC236}">
                            <a16:creationId xmlns:a16="http://schemas.microsoft.com/office/drawing/2014/main" id="{F93B3FC7-5FF4-4EC7-AF07-B1570C139CA2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0" y="582295"/>
                        <a:ext cx="328295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cteur droit 56">
                        <a:extLst>
                          <a:ext uri="{FF2B5EF4-FFF2-40B4-BE49-F238E27FC236}">
                            <a16:creationId xmlns:a16="http://schemas.microsoft.com/office/drawing/2014/main" id="{503E3CB7-49F8-4D58-9D49-563DE98751F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0"/>
                        <a:ext cx="0" cy="582295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Connecteur droit 57">
                        <a:extLst>
                          <a:ext uri="{FF2B5EF4-FFF2-40B4-BE49-F238E27FC236}">
                            <a16:creationId xmlns:a16="http://schemas.microsoft.com/office/drawing/2014/main" id="{FA5A922A-A896-42EF-B578-4255967E73A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337820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7" name="Grouper 75">
                    <a:extLst>
                      <a:ext uri="{FF2B5EF4-FFF2-40B4-BE49-F238E27FC236}">
                        <a16:creationId xmlns:a16="http://schemas.microsoft.com/office/drawing/2014/main" id="{52DDA76B-FEFE-4234-8BB3-0F696D6D443E}"/>
                      </a:ext>
                    </a:extLst>
                  </p:cNvPr>
                  <p:cNvGrpSpPr/>
                  <p:nvPr/>
                </p:nvGrpSpPr>
                <p:grpSpPr>
                  <a:xfrm>
                    <a:off x="122555" y="1795145"/>
                    <a:ext cx="304484" cy="343534"/>
                    <a:chOff x="0" y="0"/>
                    <a:chExt cx="405553" cy="454660"/>
                  </a:xfrm>
                </p:grpSpPr>
                <p:grpSp>
                  <p:nvGrpSpPr>
                    <p:cNvPr id="41" name="Grouper 89">
                      <a:extLst>
                        <a:ext uri="{FF2B5EF4-FFF2-40B4-BE49-F238E27FC236}">
                          <a16:creationId xmlns:a16="http://schemas.microsoft.com/office/drawing/2014/main" id="{FA5EBCD0-30B8-466C-9117-6643B5DDC1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51" name="Connecteur droit 50">
                        <a:extLst>
                          <a:ext uri="{FF2B5EF4-FFF2-40B4-BE49-F238E27FC236}">
                            <a16:creationId xmlns:a16="http://schemas.microsoft.com/office/drawing/2014/main" id="{D4170F7D-384C-43E3-AAFF-1B7621E4DF96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Connecteur droit 51">
                        <a:extLst>
                          <a:ext uri="{FF2B5EF4-FFF2-40B4-BE49-F238E27FC236}">
                            <a16:creationId xmlns:a16="http://schemas.microsoft.com/office/drawing/2014/main" id="{0BFD16B8-2DD7-4AB3-9626-70BD74CFECD2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" name="Grouper 90">
                      <a:extLst>
                        <a:ext uri="{FF2B5EF4-FFF2-40B4-BE49-F238E27FC236}">
                          <a16:creationId xmlns:a16="http://schemas.microsoft.com/office/drawing/2014/main" id="{CC5DF262-012A-4EC9-AF97-B3F337EC96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400" y="1524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49" name="Connecteur droit 48">
                        <a:extLst>
                          <a:ext uri="{FF2B5EF4-FFF2-40B4-BE49-F238E27FC236}">
                            <a16:creationId xmlns:a16="http://schemas.microsoft.com/office/drawing/2014/main" id="{2F4E2390-F5EB-4B23-ADE6-539503F43BB2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Connecteur droit 49">
                        <a:extLst>
                          <a:ext uri="{FF2B5EF4-FFF2-40B4-BE49-F238E27FC236}">
                            <a16:creationId xmlns:a16="http://schemas.microsoft.com/office/drawing/2014/main" id="{1AAC6EC9-56A0-442F-9F68-51500E705C6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" name="Grouper 91">
                      <a:extLst>
                        <a:ext uri="{FF2B5EF4-FFF2-40B4-BE49-F238E27FC236}">
                          <a16:creationId xmlns:a16="http://schemas.microsoft.com/office/drawing/2014/main" id="{54CDDEB7-3312-4423-979B-A3707BABC5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0" y="3048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47" name="Connecteur droit 46">
                        <a:extLst>
                          <a:ext uri="{FF2B5EF4-FFF2-40B4-BE49-F238E27FC236}">
                            <a16:creationId xmlns:a16="http://schemas.microsoft.com/office/drawing/2014/main" id="{4F089C57-2829-412D-96C2-1D730CB4D0D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Connecteur droit 47">
                        <a:extLst>
                          <a:ext uri="{FF2B5EF4-FFF2-40B4-BE49-F238E27FC236}">
                            <a16:creationId xmlns:a16="http://schemas.microsoft.com/office/drawing/2014/main" id="{665E147D-50AC-4BA0-A601-8CF65E56DD3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4" name="Grouper 92">
                      <a:extLst>
                        <a:ext uri="{FF2B5EF4-FFF2-40B4-BE49-F238E27FC236}">
                          <a16:creationId xmlns:a16="http://schemas.microsoft.com/office/drawing/2014/main" id="{12841B02-9D51-40CD-8DB2-BFC56F6268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9464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45" name="Connecteur droit 44">
                        <a:extLst>
                          <a:ext uri="{FF2B5EF4-FFF2-40B4-BE49-F238E27FC236}">
                            <a16:creationId xmlns:a16="http://schemas.microsoft.com/office/drawing/2014/main" id="{34CB57C1-02E3-4B17-9096-7268762CB6B4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Connecteur droit 45">
                        <a:extLst>
                          <a:ext uri="{FF2B5EF4-FFF2-40B4-BE49-F238E27FC236}">
                            <a16:creationId xmlns:a16="http://schemas.microsoft.com/office/drawing/2014/main" id="{A8148461-D2E6-46F2-8892-F4F1C8D7128A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8" name="Grouper 76">
                    <a:extLst>
                      <a:ext uri="{FF2B5EF4-FFF2-40B4-BE49-F238E27FC236}">
                        <a16:creationId xmlns:a16="http://schemas.microsoft.com/office/drawing/2014/main" id="{4505C24D-B6C7-44FE-88B9-AF59E3424C44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228088" y="1795145"/>
                    <a:ext cx="304484" cy="343534"/>
                    <a:chOff x="0" y="0"/>
                    <a:chExt cx="405553" cy="454660"/>
                  </a:xfrm>
                </p:grpSpPr>
                <p:grpSp>
                  <p:nvGrpSpPr>
                    <p:cNvPr id="29" name="Grouper 77">
                      <a:extLst>
                        <a:ext uri="{FF2B5EF4-FFF2-40B4-BE49-F238E27FC236}">
                          <a16:creationId xmlns:a16="http://schemas.microsoft.com/office/drawing/2014/main" id="{791A58CC-26DA-4F2D-896E-F4D108CE43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39" name="Connecteur droit 38">
                        <a:extLst>
                          <a:ext uri="{FF2B5EF4-FFF2-40B4-BE49-F238E27FC236}">
                            <a16:creationId xmlns:a16="http://schemas.microsoft.com/office/drawing/2014/main" id="{F1B8CAEA-C3CF-4FA0-90CA-A4A5FE57393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Connecteur droit 39">
                        <a:extLst>
                          <a:ext uri="{FF2B5EF4-FFF2-40B4-BE49-F238E27FC236}">
                            <a16:creationId xmlns:a16="http://schemas.microsoft.com/office/drawing/2014/main" id="{A65EB6A1-A138-4B68-AE7F-2CC876CA146A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ouper 78">
                      <a:extLst>
                        <a:ext uri="{FF2B5EF4-FFF2-40B4-BE49-F238E27FC236}">
                          <a16:creationId xmlns:a16="http://schemas.microsoft.com/office/drawing/2014/main" id="{BA184548-3A40-48AA-881D-C6FF654DC6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400" y="1524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37" name="Connecteur droit 36">
                        <a:extLst>
                          <a:ext uri="{FF2B5EF4-FFF2-40B4-BE49-F238E27FC236}">
                            <a16:creationId xmlns:a16="http://schemas.microsoft.com/office/drawing/2014/main" id="{D34A07F6-E679-4C4D-8F6F-665D6B7010C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Connecteur droit 37">
                        <a:extLst>
                          <a:ext uri="{FF2B5EF4-FFF2-40B4-BE49-F238E27FC236}">
                            <a16:creationId xmlns:a16="http://schemas.microsoft.com/office/drawing/2014/main" id="{BDE771A4-81E4-4B52-9387-2E3782BFB88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ouper 79">
                      <a:extLst>
                        <a:ext uri="{FF2B5EF4-FFF2-40B4-BE49-F238E27FC236}">
                          <a16:creationId xmlns:a16="http://schemas.microsoft.com/office/drawing/2014/main" id="{2ED2D176-EA47-494C-B33F-4CAF35199D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0" y="3048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35" name="Connecteur droit 34">
                        <a:extLst>
                          <a:ext uri="{FF2B5EF4-FFF2-40B4-BE49-F238E27FC236}">
                            <a16:creationId xmlns:a16="http://schemas.microsoft.com/office/drawing/2014/main" id="{93AA7808-75DC-4B34-AC0B-E3945BA681BC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Connecteur droit 35">
                        <a:extLst>
                          <a:ext uri="{FF2B5EF4-FFF2-40B4-BE49-F238E27FC236}">
                            <a16:creationId xmlns:a16="http://schemas.microsoft.com/office/drawing/2014/main" id="{4069DC0D-CFC1-4B0B-BEB0-636E09F34C65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ouper 80">
                      <a:extLst>
                        <a:ext uri="{FF2B5EF4-FFF2-40B4-BE49-F238E27FC236}">
                          <a16:creationId xmlns:a16="http://schemas.microsoft.com/office/drawing/2014/main" id="{65395813-6A26-414E-A8FB-97F1FDC21B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9464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33" name="Connecteur droit 32">
                        <a:extLst>
                          <a:ext uri="{FF2B5EF4-FFF2-40B4-BE49-F238E27FC236}">
                            <a16:creationId xmlns:a16="http://schemas.microsoft.com/office/drawing/2014/main" id="{47D8537A-9F76-49F0-B2E6-439D45087D9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eur droit 33">
                        <a:extLst>
                          <a:ext uri="{FF2B5EF4-FFF2-40B4-BE49-F238E27FC236}">
                            <a16:creationId xmlns:a16="http://schemas.microsoft.com/office/drawing/2014/main" id="{C633ED15-2E95-4D3C-9BB0-192E03E48BA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22" name="Rectangle à coins arrondis 70">
                  <a:extLst>
                    <a:ext uri="{FF2B5EF4-FFF2-40B4-BE49-F238E27FC236}">
                      <a16:creationId xmlns:a16="http://schemas.microsoft.com/office/drawing/2014/main" id="{C0A952A5-4782-41ED-B746-2D372676469B}"/>
                    </a:ext>
                  </a:extLst>
                </p:cNvPr>
                <p:cNvSpPr/>
                <p:nvPr/>
              </p:nvSpPr>
              <p:spPr>
                <a:xfrm>
                  <a:off x="704215" y="2146300"/>
                  <a:ext cx="228600" cy="4508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95E686-DA30-4E2E-B868-1A7F7E454396}"/>
                  </a:ext>
                </a:extLst>
              </p:cNvPr>
              <p:cNvSpPr txBox="1"/>
              <p:nvPr/>
            </p:nvSpPr>
            <p:spPr>
              <a:xfrm>
                <a:off x="6272240" y="4104879"/>
                <a:ext cx="24200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Cristallisoir rempli </a:t>
                </a:r>
              </a:p>
              <a:p>
                <a:r>
                  <a:rPr lang="fr-FR" dirty="0"/>
                  <a:t>d’un mélange eau-glace</a:t>
                </a:r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79239EB-876C-412C-8A5C-20D2C67A1743}"/>
                  </a:ext>
                </a:extLst>
              </p:cNvPr>
              <p:cNvSpPr txBox="1"/>
              <p:nvPr/>
            </p:nvSpPr>
            <p:spPr>
              <a:xfrm>
                <a:off x="466977" y="4893706"/>
                <a:ext cx="2241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Agitateur magnétique</a:t>
                </a:r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AF54629-9972-49BF-9498-2CEC4D7A4C87}"/>
                  </a:ext>
                </a:extLst>
              </p:cNvPr>
              <p:cNvSpPr txBox="1"/>
              <p:nvPr/>
            </p:nvSpPr>
            <p:spPr>
              <a:xfrm>
                <a:off x="940486" y="3245362"/>
                <a:ext cx="17361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Solution de </a:t>
                </a:r>
                <a:r>
                  <a:rPr lang="fr-FR" dirty="0" err="1"/>
                  <a:t>NaCl</a:t>
                </a:r>
                <a:endParaRPr lang="fr-FR" dirty="0"/>
              </a:p>
              <a:p>
                <a:r>
                  <a:rPr lang="fr-FR" dirty="0"/>
                  <a:t>à 5 mol.L</a:t>
                </a:r>
                <a:r>
                  <a:rPr lang="fr-FR" baseline="30000" dirty="0"/>
                  <a:t>-1</a:t>
                </a:r>
              </a:p>
            </p:txBody>
          </p:sp>
          <p:sp>
            <p:nvSpPr>
              <p:cNvPr id="12" name="Flèche vers la droite 129">
                <a:extLst>
                  <a:ext uri="{FF2B5EF4-FFF2-40B4-BE49-F238E27FC236}">
                    <a16:creationId xmlns:a16="http://schemas.microsoft.com/office/drawing/2014/main" id="{F903C4AC-6755-47FE-8281-A6143F18F800}"/>
                  </a:ext>
                </a:extLst>
              </p:cNvPr>
              <p:cNvSpPr/>
              <p:nvPr/>
            </p:nvSpPr>
            <p:spPr>
              <a:xfrm rot="489713">
                <a:off x="2709294" y="3611080"/>
                <a:ext cx="1270926" cy="104915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3" name="Flèche vers la droite 130">
                <a:extLst>
                  <a:ext uri="{FF2B5EF4-FFF2-40B4-BE49-F238E27FC236}">
                    <a16:creationId xmlns:a16="http://schemas.microsoft.com/office/drawing/2014/main" id="{971966CB-68F5-47D0-9788-CBA180260E74}"/>
                  </a:ext>
                </a:extLst>
              </p:cNvPr>
              <p:cNvSpPr/>
              <p:nvPr/>
            </p:nvSpPr>
            <p:spPr>
              <a:xfrm>
                <a:off x="2676621" y="5103002"/>
                <a:ext cx="912233" cy="114300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4" name="Flèche vers la droite 131">
                <a:extLst>
                  <a:ext uri="{FF2B5EF4-FFF2-40B4-BE49-F238E27FC236}">
                    <a16:creationId xmlns:a16="http://schemas.microsoft.com/office/drawing/2014/main" id="{71B6E4AB-8281-4797-944F-1E1C9C4A307C}"/>
                  </a:ext>
                </a:extLst>
              </p:cNvPr>
              <p:cNvSpPr/>
              <p:nvPr/>
            </p:nvSpPr>
            <p:spPr>
              <a:xfrm rot="10800000">
                <a:off x="5760194" y="4313744"/>
                <a:ext cx="831106" cy="114300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5" name="Flèche vers la droite 132">
                <a:extLst>
                  <a:ext uri="{FF2B5EF4-FFF2-40B4-BE49-F238E27FC236}">
                    <a16:creationId xmlns:a16="http://schemas.microsoft.com/office/drawing/2014/main" id="{ED89F43F-3336-41B3-B6B8-67821FDE64EC}"/>
                  </a:ext>
                </a:extLst>
              </p:cNvPr>
              <p:cNvSpPr/>
              <p:nvPr/>
            </p:nvSpPr>
            <p:spPr>
              <a:xfrm rot="10103157">
                <a:off x="5023431" y="2931697"/>
                <a:ext cx="1820167" cy="131797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368C350C-9779-4023-9E9A-00EC3862ECD6}"/>
                  </a:ext>
                </a:extLst>
              </p:cNvPr>
              <p:cNvSpPr txBox="1"/>
              <p:nvPr/>
            </p:nvSpPr>
            <p:spPr>
              <a:xfrm>
                <a:off x="6838234" y="2561527"/>
                <a:ext cx="12603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C00000"/>
                    </a:solidFill>
                  </a:rPr>
                  <a:t>Anode</a:t>
                </a:r>
                <a:r>
                  <a:rPr lang="fr-FR" dirty="0"/>
                  <a:t> </a:t>
                </a:r>
              </a:p>
              <a:p>
                <a:r>
                  <a:rPr lang="fr-FR" dirty="0"/>
                  <a:t>en graphite</a:t>
                </a:r>
              </a:p>
            </p:txBody>
          </p:sp>
          <p:sp>
            <p:nvSpPr>
              <p:cNvPr id="17" name="Flèche vers la droite 134">
                <a:extLst>
                  <a:ext uri="{FF2B5EF4-FFF2-40B4-BE49-F238E27FC236}">
                    <a16:creationId xmlns:a16="http://schemas.microsoft.com/office/drawing/2014/main" id="{AE02BCB0-2CEE-41F7-99B5-C6EA358AADAD}"/>
                  </a:ext>
                </a:extLst>
              </p:cNvPr>
              <p:cNvSpPr/>
              <p:nvPr/>
            </p:nvSpPr>
            <p:spPr>
              <a:xfrm rot="579948">
                <a:off x="2154856" y="2928460"/>
                <a:ext cx="1820167" cy="131797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45121E3-0D49-4E13-9FC5-BF7A203110DF}"/>
                  </a:ext>
                </a:extLst>
              </p:cNvPr>
              <p:cNvSpPr txBox="1"/>
              <p:nvPr/>
            </p:nvSpPr>
            <p:spPr>
              <a:xfrm>
                <a:off x="1384300" y="2380980"/>
                <a:ext cx="9747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accent1"/>
                    </a:solidFill>
                  </a:rPr>
                  <a:t>Cathode</a:t>
                </a:r>
              </a:p>
              <a:p>
                <a:r>
                  <a:rPr lang="fr-FR" dirty="0"/>
                  <a:t>en fer</a:t>
                </a:r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2327356-66B4-4984-AA58-00EBD400FAFE}"/>
                  </a:ext>
                </a:extLst>
              </p:cNvPr>
              <p:cNvSpPr txBox="1"/>
              <p:nvPr/>
            </p:nvSpPr>
            <p:spPr>
              <a:xfrm>
                <a:off x="5575099" y="2024348"/>
                <a:ext cx="370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e-</a:t>
                </a:r>
              </a:p>
            </p:txBody>
          </p:sp>
          <p:sp>
            <p:nvSpPr>
              <p:cNvPr id="20" name="Flèche vers la droite 137">
                <a:extLst>
                  <a:ext uri="{FF2B5EF4-FFF2-40B4-BE49-F238E27FC236}">
                    <a16:creationId xmlns:a16="http://schemas.microsoft.com/office/drawing/2014/main" id="{A44D222D-AF64-494A-A25B-488F5E7C2302}"/>
                  </a:ext>
                </a:extLst>
              </p:cNvPr>
              <p:cNvSpPr/>
              <p:nvPr/>
            </p:nvSpPr>
            <p:spPr>
              <a:xfrm rot="16200000">
                <a:off x="5446116" y="2108564"/>
                <a:ext cx="217767" cy="183934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C9503D4F-9573-45EF-92C6-DB07F9416182}"/>
                    </a:ext>
                  </a:extLst>
                </p:cNvPr>
                <p:cNvSpPr txBox="1"/>
                <p:nvPr/>
              </p:nvSpPr>
              <p:spPr>
                <a:xfrm>
                  <a:off x="7601824" y="1540133"/>
                  <a:ext cx="4555036" cy="430887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sSup>
                          <m:sSup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</m:e>
                          <m:sup>
                            <m: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  <m:d>
                          <m:d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</m:e>
                        </m:d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sSub>
                          <m:sSub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</m:e>
                          <m:sub>
                            <m: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</m:e>
                        </m:d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  <m:sSup>
                          <m:sSup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e</m:t>
                            </m:r>
                          </m:e>
                          <m:sup>
                            <m: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fr-FR" sz="2200" dirty="0"/>
                </a:p>
              </p:txBody>
            </p:sp>
          </mc:Choice>
          <mc:Fallback xmlns="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B2AD1845-005D-4D56-8DD3-7B8026BCC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824" y="1540133"/>
                  <a:ext cx="4555036" cy="430887"/>
                </a:xfrm>
                <a:prstGeom prst="rect">
                  <a:avLst/>
                </a:prstGeom>
                <a:blipFill>
                  <a:blip r:embed="rId2"/>
                  <a:stretch>
                    <a:fillRect b="-3947"/>
                  </a:stretch>
                </a:blipFill>
                <a:ln w="28575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E02F71AD-44BF-46B5-A7F4-1DB4D31FCF53}"/>
                    </a:ext>
                  </a:extLst>
                </p:cNvPr>
                <p:cNvSpPr txBox="1"/>
                <p:nvPr/>
              </p:nvSpPr>
              <p:spPr>
                <a:xfrm>
                  <a:off x="64266" y="1540133"/>
                  <a:ext cx="4901059" cy="43088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2 </m:t>
                        </m:r>
                        <m:sSub>
                          <m:sSub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O</m:t>
                        </m:r>
                        <m:d>
                          <m:d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</m:e>
                        </m:d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  <m:sSup>
                          <m:sSup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e</m:t>
                            </m:r>
                          </m:e>
                          <m:sup>
                            <m: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g</m:t>
                            </m:r>
                          </m:e>
                        </m:d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+2 </m:t>
                        </m:r>
                        <m:sSup>
                          <m:sSup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HO</m:t>
                            </m:r>
                          </m:e>
                          <m:sup>
                            <m: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aq</m:t>
                        </m:r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oMath>
                    </m:oMathPara>
                  </a14:m>
                  <a:endParaRPr lang="fr-FR" sz="2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C48D939-3507-4A9C-A8B6-F2228E0EA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66" y="1540133"/>
                  <a:ext cx="4901059" cy="430887"/>
                </a:xfrm>
                <a:prstGeom prst="rect">
                  <a:avLst/>
                </a:prstGeom>
                <a:blipFill>
                  <a:blip r:embed="rId3"/>
                  <a:stretch>
                    <a:fillRect r="-124" b="-10526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009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4F3C9-C1B6-4C94-AAD4-167E4D22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de l’eau de Javel par électrolyse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BAEA739-7C7F-4E9C-B168-EB312FD6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9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C22279-5062-4023-AD15-B0D518AFE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16" y="1790656"/>
            <a:ext cx="9183768" cy="392877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FE1503E-B57F-412A-B809-912868B7CD55}"/>
              </a:ext>
            </a:extLst>
          </p:cNvPr>
          <p:cNvSpPr txBox="1"/>
          <p:nvPr/>
        </p:nvSpPr>
        <p:spPr>
          <a:xfrm>
            <a:off x="5775692" y="5969855"/>
            <a:ext cx="641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 expériences de la famille </a:t>
            </a:r>
            <a:r>
              <a:rPr lang="fr-FR" dirty="0" err="1"/>
              <a:t>Red-Ox</a:t>
            </a:r>
            <a:r>
              <a:rPr lang="fr-FR" dirty="0"/>
              <a:t>. </a:t>
            </a:r>
            <a:r>
              <a:rPr lang="fr-FR" dirty="0" err="1"/>
              <a:t>Cachau-Herreillat</a:t>
            </a:r>
            <a:r>
              <a:rPr lang="fr-FR" dirty="0"/>
              <a:t>. De Boeck 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FCCE58D-66E5-4850-AF1B-43229E04B90B}"/>
              </a:ext>
            </a:extLst>
          </p:cNvPr>
          <p:cNvGrpSpPr/>
          <p:nvPr/>
        </p:nvGrpSpPr>
        <p:grpSpPr>
          <a:xfrm>
            <a:off x="5276928" y="5090800"/>
            <a:ext cx="2993969" cy="628634"/>
            <a:chOff x="3938459" y="5287925"/>
            <a:chExt cx="2993969" cy="628634"/>
          </a:xfrm>
        </p:grpSpPr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95711639-B674-43FE-9079-13D96FEFC7C8}"/>
                </a:ext>
              </a:extLst>
            </p:cNvPr>
            <p:cNvCxnSpPr>
              <a:cxnSpLocks/>
            </p:cNvCxnSpPr>
            <p:nvPr/>
          </p:nvCxnSpPr>
          <p:spPr>
            <a:xfrm>
              <a:off x="3938459" y="5287925"/>
              <a:ext cx="2993969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682D7706-311F-49AA-A08A-684ED091242E}"/>
                    </a:ext>
                  </a:extLst>
                </p:cNvPr>
                <p:cNvSpPr txBox="1"/>
                <p:nvPr/>
              </p:nvSpPr>
              <p:spPr>
                <a:xfrm>
                  <a:off x="4796152" y="5287925"/>
                  <a:ext cx="1750828" cy="6286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3200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3200" b="0" i="0" smtClean="0">
                                <a:latin typeface="Cambria Math" panose="02040503050406030204" pitchFamily="18" charset="0"/>
                              </a:rPr>
                              <m:t>appliqu</m:t>
                            </m:r>
                            <m:r>
                              <a:rPr lang="fr-FR" sz="3200" b="0" i="0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fr-FR" sz="3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682D7706-311F-49AA-A08A-684ED0912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6152" y="5287925"/>
                  <a:ext cx="1750828" cy="6286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42201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10125</TotalTime>
  <Words>326</Words>
  <Application>Microsoft Office PowerPoint</Application>
  <PresentationFormat>Grand écran</PresentationFormat>
  <Paragraphs>58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Cambria Math</vt:lpstr>
      <vt:lpstr>Utopia-Italic</vt:lpstr>
      <vt:lpstr>Utopia-Regular</vt:lpstr>
      <vt:lpstr>Rétrospective</vt:lpstr>
      <vt:lpstr>Cinétique électrochimique</vt:lpstr>
      <vt:lpstr>Réaction d’un clou en fer relié à  un fil de platine</vt:lpstr>
      <vt:lpstr>Montage à trois électrodes</vt:lpstr>
      <vt:lpstr>Limite par transfert de charges</vt:lpstr>
      <vt:lpstr>Surtensions et nature de l’électrode</vt:lpstr>
      <vt:lpstr>Limite par transfert de matière</vt:lpstr>
      <vt:lpstr>Murs du solvant eau</vt:lpstr>
      <vt:lpstr>Synthèse de l’eau de Javel par électrolyse</vt:lpstr>
      <vt:lpstr>Synthèse de l’eau de Javel par électrolyse</vt:lpstr>
      <vt:lpstr>Titrage ions hypochlorites</vt:lpstr>
      <vt:lpstr>Fer dans l’eau</vt:lpstr>
      <vt:lpstr>Courbe courant-potentiel :  blocage cinétique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Rémy BONNEMORT</cp:lastModifiedBy>
  <cp:revision>404</cp:revision>
  <dcterms:created xsi:type="dcterms:W3CDTF">2020-03-15T13:11:31Z</dcterms:created>
  <dcterms:modified xsi:type="dcterms:W3CDTF">2020-06-09T08:41:32Z</dcterms:modified>
</cp:coreProperties>
</file>