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44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4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1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7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47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4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51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03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735D77-A6E5-4E36-903D-CFD5F78B9A89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803E54-0734-48B3-802C-0705EA38F12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659C-7876-4E39-A5CD-B49C80E6E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Cinétique électrochimique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1BD07B-336A-49DC-9798-E1D5466AA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2019</a:t>
            </a:r>
          </a:p>
        </p:txBody>
      </p:sp>
    </p:spTree>
    <p:extLst>
      <p:ext uri="{BB962C8B-B14F-4D97-AF65-F5344CB8AC3E}">
        <p14:creationId xmlns:p14="http://schemas.microsoft.com/office/powerpoint/2010/main" val="384225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A381C-60E9-4F01-A26F-F8AF48EC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Oxydation du fer par l’eau</a:t>
            </a:r>
          </a:p>
        </p:txBody>
      </p:sp>
      <p:grpSp>
        <p:nvGrpSpPr>
          <p:cNvPr id="4" name="Grouper 482">
            <a:extLst>
              <a:ext uri="{FF2B5EF4-FFF2-40B4-BE49-F238E27FC236}">
                <a16:creationId xmlns:a16="http://schemas.microsoft.com/office/drawing/2014/main" id="{C171B9D8-33A8-48ED-BC64-E81398AD0899}"/>
              </a:ext>
            </a:extLst>
          </p:cNvPr>
          <p:cNvGrpSpPr/>
          <p:nvPr/>
        </p:nvGrpSpPr>
        <p:grpSpPr>
          <a:xfrm>
            <a:off x="1490134" y="2077084"/>
            <a:ext cx="3158066" cy="3949065"/>
            <a:chOff x="0" y="0"/>
            <a:chExt cx="571500" cy="824230"/>
          </a:xfrm>
        </p:grpSpPr>
        <p:grpSp>
          <p:nvGrpSpPr>
            <p:cNvPr id="5" name="Grouper 483">
              <a:extLst>
                <a:ext uri="{FF2B5EF4-FFF2-40B4-BE49-F238E27FC236}">
                  <a16:creationId xmlns:a16="http://schemas.microsoft.com/office/drawing/2014/main" id="{4225D29B-B22F-415E-8DA7-AE829C8EB3CC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484">
                <a:extLst>
                  <a:ext uri="{FF2B5EF4-FFF2-40B4-BE49-F238E27FC236}">
                    <a16:creationId xmlns:a16="http://schemas.microsoft.com/office/drawing/2014/main" id="{92CF86A7-E8ED-44E7-9A51-7A0EABCD14E1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485">
                <a:extLst>
                  <a:ext uri="{FF2B5EF4-FFF2-40B4-BE49-F238E27FC236}">
                    <a16:creationId xmlns:a16="http://schemas.microsoft.com/office/drawing/2014/main" id="{2E1B3615-79FD-4929-9F60-3337C3FF2FD5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4929D7-A15B-49DB-A167-6D3EDB306986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F9D2DA4-2DC0-4E89-8C34-F545A2D0F318}"/>
              </a:ext>
            </a:extLst>
          </p:cNvPr>
          <p:cNvGrpSpPr/>
          <p:nvPr/>
        </p:nvGrpSpPr>
        <p:grpSpPr>
          <a:xfrm rot="3574875">
            <a:off x="1327308" y="4648202"/>
            <a:ext cx="2180695" cy="870793"/>
            <a:chOff x="6654800" y="2167467"/>
            <a:chExt cx="2084174" cy="762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EE749D-43FC-44CE-9B4E-FFAA7D77C762}"/>
                </a:ext>
              </a:extLst>
            </p:cNvPr>
            <p:cNvSpPr/>
            <p:nvPr/>
          </p:nvSpPr>
          <p:spPr>
            <a:xfrm>
              <a:off x="6654800" y="2167467"/>
              <a:ext cx="194733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3D34AD1-885D-43C1-8854-D6FC806ECE1A}"/>
                </a:ext>
              </a:extLst>
            </p:cNvPr>
            <p:cNvGrpSpPr/>
            <p:nvPr/>
          </p:nvGrpSpPr>
          <p:grpSpPr>
            <a:xfrm>
              <a:off x="6849533" y="2438229"/>
              <a:ext cx="1889441" cy="220476"/>
              <a:chOff x="6849533" y="2362200"/>
              <a:chExt cx="1889441" cy="282389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93C983-3849-49E3-8F68-16289CE65E66}"/>
                  </a:ext>
                </a:extLst>
              </p:cNvPr>
              <p:cNvSpPr/>
              <p:nvPr/>
            </p:nvSpPr>
            <p:spPr>
              <a:xfrm>
                <a:off x="6849533" y="2362200"/>
                <a:ext cx="1389909" cy="2823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Triangle isocèle 10">
                <a:extLst>
                  <a:ext uri="{FF2B5EF4-FFF2-40B4-BE49-F238E27FC236}">
                    <a16:creationId xmlns:a16="http://schemas.microsoft.com/office/drawing/2014/main" id="{06D6D853-9D7D-4D8B-8CAD-34115AE307FD}"/>
                  </a:ext>
                </a:extLst>
              </p:cNvPr>
              <p:cNvSpPr/>
              <p:nvPr/>
            </p:nvSpPr>
            <p:spPr>
              <a:xfrm rot="5400000">
                <a:off x="8348014" y="2253628"/>
                <a:ext cx="282388" cy="4995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DA1A785-4058-4A2A-AD9F-5A8EEF58D0A8}"/>
              </a:ext>
            </a:extLst>
          </p:cNvPr>
          <p:cNvSpPr/>
          <p:nvPr/>
        </p:nvSpPr>
        <p:spPr>
          <a:xfrm>
            <a:off x="2779543" y="2057554"/>
            <a:ext cx="2167467" cy="3922008"/>
          </a:xfrm>
          <a:custGeom>
            <a:avLst/>
            <a:gdLst>
              <a:gd name="connsiteX0" fmla="*/ 0 w 2167467"/>
              <a:gd name="connsiteY0" fmla="*/ 3444042 h 3922008"/>
              <a:gd name="connsiteX1" fmla="*/ 821267 w 2167467"/>
              <a:gd name="connsiteY1" fmla="*/ 3647242 h 3922008"/>
              <a:gd name="connsiteX2" fmla="*/ 1845734 w 2167467"/>
              <a:gd name="connsiteY2" fmla="*/ 167442 h 3922008"/>
              <a:gd name="connsiteX3" fmla="*/ 2167467 w 2167467"/>
              <a:gd name="connsiteY3" fmla="*/ 870176 h 39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7" h="3922008">
                <a:moveTo>
                  <a:pt x="0" y="3444042"/>
                </a:moveTo>
                <a:cubicBezTo>
                  <a:pt x="256822" y="3818692"/>
                  <a:pt x="513645" y="4193342"/>
                  <a:pt x="821267" y="3647242"/>
                </a:cubicBezTo>
                <a:cubicBezTo>
                  <a:pt x="1128889" y="3101142"/>
                  <a:pt x="1621367" y="630286"/>
                  <a:pt x="1845734" y="167442"/>
                </a:cubicBezTo>
                <a:cubicBezTo>
                  <a:pt x="2070101" y="-295402"/>
                  <a:pt x="2118784" y="287387"/>
                  <a:pt x="2167467" y="870176"/>
                </a:cubicBezTo>
              </a:path>
            </a:pathLst>
          </a:cu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3FBA343-C963-4DEA-AC2D-C4AFB38540E5}"/>
              </a:ext>
            </a:extLst>
          </p:cNvPr>
          <p:cNvGrpSpPr/>
          <p:nvPr/>
        </p:nvGrpSpPr>
        <p:grpSpPr>
          <a:xfrm>
            <a:off x="2255813" y="2318584"/>
            <a:ext cx="2276652" cy="369332"/>
            <a:chOff x="5712692" y="2423598"/>
            <a:chExt cx="2276652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D103C2A-55E9-404C-BC34-769096DBD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8123" y="2603622"/>
              <a:ext cx="8712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59046C2-E46E-4BC8-B0E0-5702ED695A41}"/>
                </a:ext>
              </a:extLst>
            </p:cNvPr>
            <p:cNvSpPr txBox="1"/>
            <p:nvPr/>
          </p:nvSpPr>
          <p:spPr>
            <a:xfrm>
              <a:off x="5712692" y="2423598"/>
              <a:ext cx="140543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Fil de platine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E35EE84-A669-4AFF-BD00-7F2B1A1821FF}"/>
              </a:ext>
            </a:extLst>
          </p:cNvPr>
          <p:cNvGrpSpPr/>
          <p:nvPr/>
        </p:nvGrpSpPr>
        <p:grpSpPr>
          <a:xfrm>
            <a:off x="2445556" y="4724158"/>
            <a:ext cx="3697010" cy="369332"/>
            <a:chOff x="2445556" y="2297586"/>
            <a:chExt cx="3697010" cy="36933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2E5FABB1-CE85-4FF7-939D-AF837AC007C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 flipV="1">
              <a:off x="2445556" y="2455734"/>
              <a:ext cx="2457882" cy="2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BE7D78F-28E5-4F9F-A8D2-6625E03EF2CE}"/>
                </a:ext>
              </a:extLst>
            </p:cNvPr>
            <p:cNvSpPr txBox="1"/>
            <p:nvPr/>
          </p:nvSpPr>
          <p:spPr>
            <a:xfrm>
              <a:off x="4914899" y="2297586"/>
              <a:ext cx="122766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Clou en fer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6B405C0-E8B4-48DB-B88B-27C1D733DF19}"/>
              </a:ext>
            </a:extLst>
          </p:cNvPr>
          <p:cNvGrpSpPr/>
          <p:nvPr/>
        </p:nvGrpSpPr>
        <p:grpSpPr>
          <a:xfrm>
            <a:off x="4336170" y="3829749"/>
            <a:ext cx="1817858" cy="369332"/>
            <a:chOff x="4947010" y="2233940"/>
            <a:chExt cx="1817858" cy="369332"/>
          </a:xfrm>
        </p:grpSpPr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5AD0BB2F-DF1E-4121-AA53-DB1601B9AC30}"/>
                </a:ext>
              </a:extLst>
            </p:cNvPr>
            <p:cNvCxnSpPr/>
            <p:nvPr/>
          </p:nvCxnSpPr>
          <p:spPr>
            <a:xfrm flipH="1">
              <a:off x="4947010" y="2429933"/>
              <a:ext cx="1250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27BA239-90E8-4D35-99A1-F405A0491B81}"/>
                </a:ext>
              </a:extLst>
            </p:cNvPr>
            <p:cNvSpPr txBox="1"/>
            <p:nvPr/>
          </p:nvSpPr>
          <p:spPr>
            <a:xfrm>
              <a:off x="6209062" y="2233940"/>
              <a:ext cx="55580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Eau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CDB9E0D-6EB3-4438-B188-92A63FC637C5}"/>
                  </a:ext>
                </a:extLst>
              </p:cNvPr>
              <p:cNvSpPr txBox="1"/>
              <p:nvPr/>
            </p:nvSpPr>
            <p:spPr>
              <a:xfrm>
                <a:off x="6889896" y="3268220"/>
                <a:ext cx="469959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Fe</m:t>
                      </m:r>
                      <m:d>
                        <m:d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</m:d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</m:t>
                      </m:r>
                      <m:d>
                        <m:d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</m:t>
                          </m:r>
                        </m:e>
                      </m:d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</m:t>
                      </m:r>
                      <m:sSup>
                        <m:sSup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</m:t>
                          </m:r>
                        </m:e>
                        <m:sup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2+</m:t>
                          </m:r>
                        </m:sup>
                      </m:sSup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fr-FR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g</m:t>
                      </m:r>
                      <m:r>
                        <a:rPr lang="fr-FR" sz="2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CDB9E0D-6EB3-4438-B188-92A63FC63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96" y="3268220"/>
                <a:ext cx="4699592" cy="461665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34F9107-C1D4-4D4A-AA51-0AE0D8ADB2A8}"/>
                  </a:ext>
                </a:extLst>
              </p:cNvPr>
              <p:cNvSpPr txBox="1"/>
              <p:nvPr/>
            </p:nvSpPr>
            <p:spPr>
              <a:xfrm>
                <a:off x="8051404" y="4025742"/>
                <a:ext cx="2376575" cy="3755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</m:t>
                          </m:r>
                        </m:e>
                        <m:sup>
                          <m:r>
                            <a:rPr lang="fr-FR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°</m:t>
                          </m:r>
                        </m:sup>
                      </m:sSup>
                      <m:d>
                        <m:dPr>
                          <m:ctrlPr>
                            <a:rPr lang="fr-FR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fr-FR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298 </m:t>
                          </m:r>
                          <m:r>
                            <m:rPr>
                              <m:sty m:val="p"/>
                            </m:rPr>
                            <a:rPr lang="fr-FR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</m:t>
                          </m:r>
                        </m:e>
                      </m:d>
                      <m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fr-FR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lang="fr-FR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8,2</m:t>
                          </m:r>
                        </m:sup>
                      </m:sSup>
                    </m:oMath>
                  </m:oMathPara>
                </a14:m>
                <a:endParaRPr lang="fr-FR" sz="18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34F9107-C1D4-4D4A-AA51-0AE0D8AD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404" y="4025742"/>
                <a:ext cx="2376575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r 367">
            <a:extLst>
              <a:ext uri="{FF2B5EF4-FFF2-40B4-BE49-F238E27FC236}">
                <a16:creationId xmlns:a16="http://schemas.microsoft.com/office/drawing/2014/main" id="{BC079BD0-EB93-4D86-9ECA-40D4F9EEEB9E}"/>
              </a:ext>
            </a:extLst>
          </p:cNvPr>
          <p:cNvGrpSpPr/>
          <p:nvPr/>
        </p:nvGrpSpPr>
        <p:grpSpPr>
          <a:xfrm>
            <a:off x="2714212" y="4323526"/>
            <a:ext cx="291465" cy="1112520"/>
            <a:chOff x="0" y="0"/>
            <a:chExt cx="291465" cy="1112520"/>
          </a:xfrm>
        </p:grpSpPr>
        <p:grpSp>
          <p:nvGrpSpPr>
            <p:cNvPr id="29" name="Grouper 364">
              <a:extLst>
                <a:ext uri="{FF2B5EF4-FFF2-40B4-BE49-F238E27FC236}">
                  <a16:creationId xmlns:a16="http://schemas.microsoft.com/office/drawing/2014/main" id="{59014530-0192-42E9-B3DE-418655F0DCE1}"/>
                </a:ext>
              </a:extLst>
            </p:cNvPr>
            <p:cNvGrpSpPr/>
            <p:nvPr/>
          </p:nvGrpSpPr>
          <p:grpSpPr>
            <a:xfrm>
              <a:off x="0" y="447675"/>
              <a:ext cx="291465" cy="664845"/>
              <a:chOff x="0" y="0"/>
              <a:chExt cx="291465" cy="664845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9F1CA46B-2CD6-4CFE-89D7-8C350B747439}"/>
                  </a:ext>
                </a:extLst>
              </p:cNvPr>
              <p:cNvSpPr/>
              <p:nvPr/>
            </p:nvSpPr>
            <p:spPr>
              <a:xfrm>
                <a:off x="0" y="3575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149FC33-9B8F-47E8-AD00-02D722387654}"/>
                  </a:ext>
                </a:extLst>
              </p:cNvPr>
              <p:cNvSpPr/>
              <p:nvPr/>
            </p:nvSpPr>
            <p:spPr>
              <a:xfrm>
                <a:off x="152400" y="509905"/>
                <a:ext cx="60325" cy="67946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460E323-D4FC-407F-9B77-7A805A667D44}"/>
                  </a:ext>
                </a:extLst>
              </p:cNvPr>
              <p:cNvSpPr/>
              <p:nvPr/>
            </p:nvSpPr>
            <p:spPr>
              <a:xfrm>
                <a:off x="29845" y="54991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BE76BF52-646A-4E00-98F2-219CFC0EC3E4}"/>
                  </a:ext>
                </a:extLst>
              </p:cNvPr>
              <p:cNvSpPr/>
              <p:nvPr/>
            </p:nvSpPr>
            <p:spPr>
              <a:xfrm>
                <a:off x="95885" y="400685"/>
                <a:ext cx="75565" cy="8890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8CCB398-4864-4B6D-8030-EE6FCCC0EAE2}"/>
                  </a:ext>
                </a:extLst>
              </p:cNvPr>
              <p:cNvSpPr/>
              <p:nvPr/>
            </p:nvSpPr>
            <p:spPr>
              <a:xfrm>
                <a:off x="167640" y="238760"/>
                <a:ext cx="76200" cy="90170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495F1D2-F43D-4B4D-8152-0AB758E22CCF}"/>
                  </a:ext>
                </a:extLst>
              </p:cNvPr>
              <p:cNvSpPr/>
              <p:nvPr/>
            </p:nvSpPr>
            <p:spPr>
              <a:xfrm>
                <a:off x="0" y="176530"/>
                <a:ext cx="88265" cy="971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347BA3F5-47E5-4710-81DF-D03813AA1EC0}"/>
                  </a:ext>
                </a:extLst>
              </p:cNvPr>
              <p:cNvSpPr/>
              <p:nvPr/>
            </p:nvSpPr>
            <p:spPr>
              <a:xfrm>
                <a:off x="152400" y="1346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49651FC-12E9-4378-B435-923879197BB1}"/>
                  </a:ext>
                </a:extLst>
              </p:cNvPr>
              <p:cNvSpPr/>
              <p:nvPr/>
            </p:nvSpPr>
            <p:spPr>
              <a:xfrm>
                <a:off x="95885" y="30099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8BAEE5E6-B4A3-4EDB-AD6A-DB058046CB97}"/>
                  </a:ext>
                </a:extLst>
              </p:cNvPr>
              <p:cNvSpPr/>
              <p:nvPr/>
            </p:nvSpPr>
            <p:spPr>
              <a:xfrm>
                <a:off x="29845" y="0"/>
                <a:ext cx="100965" cy="10985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F7689A3-C8E3-4476-95A5-931D2E18017D}"/>
                  </a:ext>
                </a:extLst>
              </p:cNvPr>
              <p:cNvSpPr/>
              <p:nvPr/>
            </p:nvSpPr>
            <p:spPr>
              <a:xfrm>
                <a:off x="231140" y="4394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9C40B9B6-B580-4386-B8E6-1FD3007ECF9E}"/>
                  </a:ext>
                </a:extLst>
              </p:cNvPr>
              <p:cNvSpPr/>
              <p:nvPr/>
            </p:nvSpPr>
            <p:spPr>
              <a:xfrm>
                <a:off x="107315" y="59690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41AD38B-779A-449B-8C43-AE60BCDC72FD}"/>
                  </a:ext>
                </a:extLst>
              </p:cNvPr>
              <p:cNvSpPr/>
              <p:nvPr/>
            </p:nvSpPr>
            <p:spPr>
              <a:xfrm>
                <a:off x="182245" y="375920"/>
                <a:ext cx="60325" cy="67945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1158D70-CEB1-4EA4-A049-3CC055FC842B}"/>
                </a:ext>
              </a:extLst>
            </p:cNvPr>
            <p:cNvSpPr/>
            <p:nvPr/>
          </p:nvSpPr>
          <p:spPr>
            <a:xfrm>
              <a:off x="142240" y="190500"/>
              <a:ext cx="100965" cy="10985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48C8551-F2F5-41EC-BFD4-F87F1409FD2F}"/>
                </a:ext>
              </a:extLst>
            </p:cNvPr>
            <p:cNvSpPr/>
            <p:nvPr/>
          </p:nvSpPr>
          <p:spPr>
            <a:xfrm>
              <a:off x="57785" y="0"/>
              <a:ext cx="64770" cy="67945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79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824FB-78CF-4E14-BF46-F388C964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Tracé d’une courbe courant-potentiel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911B23-D008-4F41-BBEF-89E220DDD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793" y="1846263"/>
            <a:ext cx="633473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D3ED3-3EF2-4FE7-93D6-A8447A00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Allure d’une courbe courant-potentiel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4B8966B-7080-415F-8EB4-C4806985A3C9}"/>
              </a:ext>
            </a:extLst>
          </p:cNvPr>
          <p:cNvGrpSpPr/>
          <p:nvPr/>
        </p:nvGrpSpPr>
        <p:grpSpPr>
          <a:xfrm>
            <a:off x="8489950" y="2162499"/>
            <a:ext cx="2735943" cy="369332"/>
            <a:chOff x="8509000" y="2118049"/>
            <a:chExt cx="2735943" cy="369332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91C855C-9EA2-4AEA-8100-A1E69C787923}"/>
                </a:ext>
              </a:extLst>
            </p:cNvPr>
            <p:cNvSpPr txBox="1"/>
            <p:nvPr/>
          </p:nvSpPr>
          <p:spPr>
            <a:xfrm>
              <a:off x="9276184" y="2118049"/>
              <a:ext cx="19687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Palier de diffusion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B6C3925D-B1B2-4E95-BCD0-D6A76F292DD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8509000" y="2302715"/>
              <a:ext cx="7671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0B3D456-A30D-4D62-A24B-7768341A2EFC}"/>
              </a:ext>
            </a:extLst>
          </p:cNvPr>
          <p:cNvGrpSpPr/>
          <p:nvPr/>
        </p:nvGrpSpPr>
        <p:grpSpPr>
          <a:xfrm>
            <a:off x="729861" y="5543290"/>
            <a:ext cx="2442547" cy="369332"/>
            <a:chOff x="9276184" y="2118049"/>
            <a:chExt cx="2442547" cy="369332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91030F3-1ACD-4C8E-8097-1C417EC9A7F6}"/>
                </a:ext>
              </a:extLst>
            </p:cNvPr>
            <p:cNvSpPr txBox="1"/>
            <p:nvPr/>
          </p:nvSpPr>
          <p:spPr>
            <a:xfrm>
              <a:off x="9276184" y="2118049"/>
              <a:ext cx="19687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Palier de diffusion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E8D87FFA-9B65-4758-B253-FE51B91785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44943" y="2302715"/>
              <a:ext cx="4737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2F3A319-C712-4C15-AA87-835B527A183F}"/>
              </a:ext>
            </a:extLst>
          </p:cNvPr>
          <p:cNvGrpSpPr/>
          <p:nvPr/>
        </p:nvGrpSpPr>
        <p:grpSpPr>
          <a:xfrm>
            <a:off x="8039358" y="2831585"/>
            <a:ext cx="1916405" cy="369332"/>
            <a:chOff x="8509000" y="2118049"/>
            <a:chExt cx="1916405" cy="369332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BECECB-E6A0-4147-A585-B085667964FD}"/>
                </a:ext>
              </a:extLst>
            </p:cNvPr>
            <p:cNvSpPr txBox="1"/>
            <p:nvPr/>
          </p:nvSpPr>
          <p:spPr>
            <a:xfrm>
              <a:off x="9276184" y="2118049"/>
              <a:ext cx="11492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Oxydation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99B8CB09-4065-4E5E-91BF-EAC813A53CB6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8509000" y="2302715"/>
              <a:ext cx="7671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0C9499D-6029-42BF-A636-7B6F6B36A541}"/>
              </a:ext>
            </a:extLst>
          </p:cNvPr>
          <p:cNvGrpSpPr/>
          <p:nvPr/>
        </p:nvGrpSpPr>
        <p:grpSpPr>
          <a:xfrm>
            <a:off x="1632857" y="4859889"/>
            <a:ext cx="1616269" cy="369332"/>
            <a:chOff x="10102462" y="2118049"/>
            <a:chExt cx="1616269" cy="369332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839C074-6A65-4050-B3F5-EA490285B485}"/>
                </a:ext>
              </a:extLst>
            </p:cNvPr>
            <p:cNvSpPr txBox="1"/>
            <p:nvPr/>
          </p:nvSpPr>
          <p:spPr>
            <a:xfrm>
              <a:off x="10102462" y="2118049"/>
              <a:ext cx="11424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Réduction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EEB0DE22-0912-418C-A51B-D95F315DCF2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4943" y="2302715"/>
              <a:ext cx="4737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91F2EB26-8C51-4285-BE11-C32A87A13EEF}"/>
              </a:ext>
            </a:extLst>
          </p:cNvPr>
          <p:cNvSpPr txBox="1"/>
          <p:nvPr/>
        </p:nvSpPr>
        <p:spPr>
          <a:xfrm>
            <a:off x="6761064" y="4982646"/>
            <a:ext cx="1278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Surtensions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C2173CCE-58AD-4306-842C-54A148D7C4D7}"/>
              </a:ext>
            </a:extLst>
          </p:cNvPr>
          <p:cNvSpPr/>
          <p:nvPr/>
        </p:nvSpPr>
        <p:spPr>
          <a:xfrm>
            <a:off x="6046237" y="4264089"/>
            <a:ext cx="714827" cy="1009537"/>
          </a:xfrm>
          <a:custGeom>
            <a:avLst/>
            <a:gdLst>
              <a:gd name="connsiteX0" fmla="*/ 541175 w 541175"/>
              <a:gd name="connsiteY0" fmla="*/ 877077 h 933778"/>
              <a:gd name="connsiteX1" fmla="*/ 279918 w 541175"/>
              <a:gd name="connsiteY1" fmla="*/ 839755 h 933778"/>
              <a:gd name="connsiteX2" fmla="*/ 0 w 541175"/>
              <a:gd name="connsiteY2" fmla="*/ 0 h 93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175" h="933778">
                <a:moveTo>
                  <a:pt x="541175" y="877077"/>
                </a:moveTo>
                <a:cubicBezTo>
                  <a:pt x="455644" y="931505"/>
                  <a:pt x="370114" y="985934"/>
                  <a:pt x="279918" y="839755"/>
                </a:cubicBezTo>
                <a:cubicBezTo>
                  <a:pt x="189722" y="693576"/>
                  <a:pt x="94861" y="346788"/>
                  <a:pt x="0" y="0"/>
                </a:cubicBezTo>
              </a:path>
            </a:pathLst>
          </a:custGeom>
          <a:ln w="127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9FBEE5B-D91E-4F24-9F7B-6CBCA391418E}"/>
              </a:ext>
            </a:extLst>
          </p:cNvPr>
          <p:cNvSpPr txBox="1"/>
          <p:nvPr/>
        </p:nvSpPr>
        <p:spPr>
          <a:xfrm>
            <a:off x="4528456" y="1977833"/>
            <a:ext cx="12782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Potentiel de Nernst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73E16A4-62C7-489C-A4E8-AFDDF5A1E7C2}"/>
              </a:ext>
            </a:extLst>
          </p:cNvPr>
          <p:cNvCxnSpPr/>
          <p:nvPr/>
        </p:nvCxnSpPr>
        <p:spPr>
          <a:xfrm>
            <a:off x="5381820" y="2624164"/>
            <a:ext cx="0" cy="9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7323023B-B3F8-4891-B129-D742D063D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460" y="1645126"/>
            <a:ext cx="5881404" cy="44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7F684-7161-475A-9CDE-35E73DDB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l’électrode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0C7C7D-4ECB-4E65-A906-131186E3A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690" y="1846263"/>
            <a:ext cx="618294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096D9-40AE-4982-A138-FFF7740D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Électrosynthèse de l’eau de Javel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701CF-4F47-43A1-92E6-0B883D57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83E47D-220D-4164-A6AE-47910CB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922767D-63E0-49F8-8D0C-717AC65F818C}"/>
              </a:ext>
            </a:extLst>
          </p:cNvPr>
          <p:cNvGrpSpPr/>
          <p:nvPr/>
        </p:nvGrpSpPr>
        <p:grpSpPr>
          <a:xfrm>
            <a:off x="49703" y="1737360"/>
            <a:ext cx="12092594" cy="4046198"/>
            <a:chOff x="64266" y="1123363"/>
            <a:chExt cx="12092594" cy="404619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FCD7857-F979-4EC2-BB38-BEA78E25BC9B}"/>
                </a:ext>
              </a:extLst>
            </p:cNvPr>
            <p:cNvGrpSpPr/>
            <p:nvPr/>
          </p:nvGrpSpPr>
          <p:grpSpPr>
            <a:xfrm>
              <a:off x="2013815" y="1123363"/>
              <a:ext cx="8225329" cy="4046198"/>
              <a:chOff x="466977" y="1236775"/>
              <a:chExt cx="8225329" cy="4046198"/>
            </a:xfrm>
          </p:grpSpPr>
          <p:grpSp>
            <p:nvGrpSpPr>
              <p:cNvPr id="14" name="Grouper 68">
                <a:extLst>
                  <a:ext uri="{FF2B5EF4-FFF2-40B4-BE49-F238E27FC236}">
                    <a16:creationId xmlns:a16="http://schemas.microsoft.com/office/drawing/2014/main" id="{40352CAA-B71B-4830-B4EA-649F52741662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15" name="Grouper 69">
                  <a:extLst>
                    <a:ext uri="{FF2B5EF4-FFF2-40B4-BE49-F238E27FC236}">
                      <a16:creationId xmlns:a16="http://schemas.microsoft.com/office/drawing/2014/main" id="{96081743-5FB9-4DAD-8C23-CA747114F3B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="" xmlns:ma14="http://schemas.microsoft.com/office/mac/drawingml/2011/main" val="1"/>
                  </a:ext>
                </a:extLst>
              </p:grpSpPr>
              <p:grpSp>
                <p:nvGrpSpPr>
                  <p:cNvPr id="17" name="Grouper 71">
                    <a:extLst>
                      <a:ext uri="{FF2B5EF4-FFF2-40B4-BE49-F238E27FC236}">
                        <a16:creationId xmlns:a16="http://schemas.microsoft.com/office/drawing/2014/main" id="{26D3EDCE-3D75-48BB-BCD5-7E23FCC7616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69" name="Grouper 123">
                      <a:extLst>
                        <a:ext uri="{FF2B5EF4-FFF2-40B4-BE49-F238E27FC236}">
                          <a16:creationId xmlns:a16="http://schemas.microsoft.com/office/drawing/2014/main" id="{51F5C2B4-3BA6-474B-8106-53558EE4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71" name="Grouper 125">
                        <a:extLst>
                          <a:ext uri="{FF2B5EF4-FFF2-40B4-BE49-F238E27FC236}">
                            <a16:creationId xmlns:a16="http://schemas.microsoft.com/office/drawing/2014/main" id="{1209F394-A69E-424B-B28C-1CEA7BD5D8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73" name="Arrondir un rectangle avec un coin du même côté 127">
                          <a:extLst>
                            <a:ext uri="{FF2B5EF4-FFF2-40B4-BE49-F238E27FC236}">
                              <a16:creationId xmlns:a16="http://schemas.microsoft.com/office/drawing/2014/main" id="{9CC54105-DBD7-485D-919A-9D6E2E463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74" name="Arrondir un rectangle avec un coin du même côté 128">
                          <a:extLst>
                            <a:ext uri="{FF2B5EF4-FFF2-40B4-BE49-F238E27FC236}">
                              <a16:creationId xmlns:a16="http://schemas.microsoft.com/office/drawing/2014/main" id="{E8455875-8ED2-4FDE-A812-0DA55E45EB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6B2A792-3C1D-410D-83CC-EE9AFA5BC57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C10C6FF-F8AC-4D17-BBC9-6D32B3AE86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8" name="Grouper 72">
                    <a:extLst>
                      <a:ext uri="{FF2B5EF4-FFF2-40B4-BE49-F238E27FC236}">
                        <a16:creationId xmlns:a16="http://schemas.microsoft.com/office/drawing/2014/main" id="{AA0FFDEF-FE93-4E25-9F69-1CD2B544BD9A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62" name="Arrondir un rectangle avec un coin du même côté 116">
                      <a:extLst>
                        <a:ext uri="{FF2B5EF4-FFF2-40B4-BE49-F238E27FC236}">
                          <a16:creationId xmlns:a16="http://schemas.microsoft.com/office/drawing/2014/main" id="{DD037935-193F-457E-9A74-2D1C6015ED66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Arrondir un rectangle avec un coin du même côté 117">
                      <a:extLst>
                        <a:ext uri="{FF2B5EF4-FFF2-40B4-BE49-F238E27FC236}">
                          <a16:creationId xmlns:a16="http://schemas.microsoft.com/office/drawing/2014/main" id="{CE6B6CCB-93D9-40A9-B2B9-0F46261D492E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F3B4FAE3-C823-49C7-981F-0F9C65BC226E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" name="Parallélogramme 64">
                      <a:extLst>
                        <a:ext uri="{FF2B5EF4-FFF2-40B4-BE49-F238E27FC236}">
                          <a16:creationId xmlns:a16="http://schemas.microsoft.com/office/drawing/2014/main" id="{CCB23121-7617-4EA9-B289-2D44CC43E9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" name="Parallélogramme 65">
                      <a:extLst>
                        <a:ext uri="{FF2B5EF4-FFF2-40B4-BE49-F238E27FC236}">
                          <a16:creationId xmlns:a16="http://schemas.microsoft.com/office/drawing/2014/main" id="{CDD2A60A-E059-4565-A8E3-9D63509BF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7" name="Connecteur droit 66">
                      <a:extLst>
                        <a:ext uri="{FF2B5EF4-FFF2-40B4-BE49-F238E27FC236}">
                          <a16:creationId xmlns:a16="http://schemas.microsoft.com/office/drawing/2014/main" id="{AF411BC3-A86B-4A5F-9DAF-9A687CA882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onnecteur droit 67">
                      <a:extLst>
                        <a:ext uri="{FF2B5EF4-FFF2-40B4-BE49-F238E27FC236}">
                          <a16:creationId xmlns:a16="http://schemas.microsoft.com/office/drawing/2014/main" id="{841FF250-B55F-4D70-BF44-D2DD43333D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er 73">
                    <a:extLst>
                      <a:ext uri="{FF2B5EF4-FFF2-40B4-BE49-F238E27FC236}">
                        <a16:creationId xmlns:a16="http://schemas.microsoft.com/office/drawing/2014/main" id="{7E0F2A28-B6AC-4B1A-9BE8-2703C34063FF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FA13F0A6-14B0-4342-B4A3-B9CC0481E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1" name="Ellipse 60">
                      <a:extLst>
                        <a:ext uri="{FF2B5EF4-FFF2-40B4-BE49-F238E27FC236}">
                          <a16:creationId xmlns:a16="http://schemas.microsoft.com/office/drawing/2014/main" id="{4DB04C9A-91AD-4490-86DD-2F28CC511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0" name="Grouper 74">
                    <a:extLst>
                      <a:ext uri="{FF2B5EF4-FFF2-40B4-BE49-F238E27FC236}">
                        <a16:creationId xmlns:a16="http://schemas.microsoft.com/office/drawing/2014/main" id="{F0965761-2E00-451E-BDCE-F9D0E5B81296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47" name="Grouper 101">
                      <a:extLst>
                        <a:ext uri="{FF2B5EF4-FFF2-40B4-BE49-F238E27FC236}">
                          <a16:creationId xmlns:a16="http://schemas.microsoft.com/office/drawing/2014/main" id="{F9EC72F1-04D7-42DD-8621-F5DECD18A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56" name="Ellipse 55">
                        <a:extLst>
                          <a:ext uri="{FF2B5EF4-FFF2-40B4-BE49-F238E27FC236}">
                            <a16:creationId xmlns:a16="http://schemas.microsoft.com/office/drawing/2014/main" id="{4DD5C452-7FFE-452B-9491-34AE14CF28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7" name="Zone de texte 941">
                        <a:extLst>
                          <a:ext uri="{FF2B5EF4-FFF2-40B4-BE49-F238E27FC236}">
                            <a16:creationId xmlns:a16="http://schemas.microsoft.com/office/drawing/2014/main" id="{EDE1631E-2625-49E1-AC75-A37414A156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58" name="Zone de texte 942">
                        <a:extLst>
                          <a:ext uri="{FF2B5EF4-FFF2-40B4-BE49-F238E27FC236}">
                            <a16:creationId xmlns:a16="http://schemas.microsoft.com/office/drawing/2014/main" id="{751399F5-7817-408F-887F-80309B0DEB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1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59" name="Zone de texte 900">
                        <a:extLst>
                          <a:ext uri="{FF2B5EF4-FFF2-40B4-BE49-F238E27FC236}">
                            <a16:creationId xmlns:a16="http://schemas.microsoft.com/office/drawing/2014/main" id="{5B87DF95-433A-493D-9AD7-C56AA5757C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8" name="Grouper 102">
                      <a:extLst>
                        <a:ext uri="{FF2B5EF4-FFF2-40B4-BE49-F238E27FC236}">
                          <a16:creationId xmlns:a16="http://schemas.microsoft.com/office/drawing/2014/main" id="{CD10D8B0-3F3A-428B-ADFB-7CD43137C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3" name="Connecteur droit 52">
                        <a:extLst>
                          <a:ext uri="{FF2B5EF4-FFF2-40B4-BE49-F238E27FC236}">
                            <a16:creationId xmlns:a16="http://schemas.microsoft.com/office/drawing/2014/main" id="{6CED5B28-251A-4695-9AC4-75ABE8322B8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necteur droit 53">
                        <a:extLst>
                          <a:ext uri="{FF2B5EF4-FFF2-40B4-BE49-F238E27FC236}">
                            <a16:creationId xmlns:a16="http://schemas.microsoft.com/office/drawing/2014/main" id="{AB459293-BB0A-4D9C-A290-FC7447FE24C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cteur droit 54">
                        <a:extLst>
                          <a:ext uri="{FF2B5EF4-FFF2-40B4-BE49-F238E27FC236}">
                            <a16:creationId xmlns:a16="http://schemas.microsoft.com/office/drawing/2014/main" id="{4BF11C18-05F0-4FDB-AE77-4D013016F52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ouper 103">
                      <a:extLst>
                        <a:ext uri="{FF2B5EF4-FFF2-40B4-BE49-F238E27FC236}">
                          <a16:creationId xmlns:a16="http://schemas.microsoft.com/office/drawing/2014/main" id="{2D2B29B8-AE04-4246-8062-EFF0E8D6628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:a16="http://schemas.microsoft.com/office/drawing/2014/main" id="{E8789211-76BC-4FBE-BE96-041CB645CE6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necteur droit 50">
                        <a:extLst>
                          <a:ext uri="{FF2B5EF4-FFF2-40B4-BE49-F238E27FC236}">
                            <a16:creationId xmlns:a16="http://schemas.microsoft.com/office/drawing/2014/main" id="{63CD0D8C-676C-481E-B9A5-F97E8CAD61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necteur droit 51">
                        <a:extLst>
                          <a:ext uri="{FF2B5EF4-FFF2-40B4-BE49-F238E27FC236}">
                            <a16:creationId xmlns:a16="http://schemas.microsoft.com/office/drawing/2014/main" id="{F7E8CC27-81C6-4C78-8D6B-BC5E2B57CF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1" name="Grouper 75">
                    <a:extLst>
                      <a:ext uri="{FF2B5EF4-FFF2-40B4-BE49-F238E27FC236}">
                        <a16:creationId xmlns:a16="http://schemas.microsoft.com/office/drawing/2014/main" id="{D5E24073-AF22-4C5B-AC88-760F8428CAAD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35" name="Grouper 89">
                      <a:extLst>
                        <a:ext uri="{FF2B5EF4-FFF2-40B4-BE49-F238E27FC236}">
                          <a16:creationId xmlns:a16="http://schemas.microsoft.com/office/drawing/2014/main" id="{1ED1AEE1-B7CF-4F0E-9454-7B87B28C2B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5" name="Connecteur droit 44">
                        <a:extLst>
                          <a:ext uri="{FF2B5EF4-FFF2-40B4-BE49-F238E27FC236}">
                            <a16:creationId xmlns:a16="http://schemas.microsoft.com/office/drawing/2014/main" id="{52DB56DC-F90B-45D1-B22E-CAE16CF14DD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cteur droit 45">
                        <a:extLst>
                          <a:ext uri="{FF2B5EF4-FFF2-40B4-BE49-F238E27FC236}">
                            <a16:creationId xmlns:a16="http://schemas.microsoft.com/office/drawing/2014/main" id="{CD4FCA04-C73F-403C-9F6E-DD1754BA8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Grouper 90">
                      <a:extLst>
                        <a:ext uri="{FF2B5EF4-FFF2-40B4-BE49-F238E27FC236}">
                          <a16:creationId xmlns:a16="http://schemas.microsoft.com/office/drawing/2014/main" id="{263D8CAB-9A0C-4705-AB09-C58128092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3" name="Connecteur droit 42">
                        <a:extLst>
                          <a:ext uri="{FF2B5EF4-FFF2-40B4-BE49-F238E27FC236}">
                            <a16:creationId xmlns:a16="http://schemas.microsoft.com/office/drawing/2014/main" id="{D312452A-8444-4E4F-97E0-069D38E44D3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necteur droit 43">
                        <a:extLst>
                          <a:ext uri="{FF2B5EF4-FFF2-40B4-BE49-F238E27FC236}">
                            <a16:creationId xmlns:a16="http://schemas.microsoft.com/office/drawing/2014/main" id="{03279640-78F8-45D4-95D1-3764663213E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7" name="Grouper 91">
                      <a:extLst>
                        <a:ext uri="{FF2B5EF4-FFF2-40B4-BE49-F238E27FC236}">
                          <a16:creationId xmlns:a16="http://schemas.microsoft.com/office/drawing/2014/main" id="{150A1D0A-A1C0-4009-86A9-EFC3111990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1" name="Connecteur droit 40">
                        <a:extLst>
                          <a:ext uri="{FF2B5EF4-FFF2-40B4-BE49-F238E27FC236}">
                            <a16:creationId xmlns:a16="http://schemas.microsoft.com/office/drawing/2014/main" id="{7CFA150A-4557-4613-92EF-76CEC0F9600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necteur droit 41">
                        <a:extLst>
                          <a:ext uri="{FF2B5EF4-FFF2-40B4-BE49-F238E27FC236}">
                            <a16:creationId xmlns:a16="http://schemas.microsoft.com/office/drawing/2014/main" id="{A8CB4CBF-10D5-4875-89BD-C50B9FC4F17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8" name="Grouper 92">
                      <a:extLst>
                        <a:ext uri="{FF2B5EF4-FFF2-40B4-BE49-F238E27FC236}">
                          <a16:creationId xmlns:a16="http://schemas.microsoft.com/office/drawing/2014/main" id="{940CB44A-AA17-4F31-80D5-E996884FF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9" name="Connecteur droit 38">
                        <a:extLst>
                          <a:ext uri="{FF2B5EF4-FFF2-40B4-BE49-F238E27FC236}">
                            <a16:creationId xmlns:a16="http://schemas.microsoft.com/office/drawing/2014/main" id="{F54EAE8D-B716-4952-A52C-A45018C6970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Connecteur droit 39">
                        <a:extLst>
                          <a:ext uri="{FF2B5EF4-FFF2-40B4-BE49-F238E27FC236}">
                            <a16:creationId xmlns:a16="http://schemas.microsoft.com/office/drawing/2014/main" id="{3E406D1E-88FB-4E78-BBBE-8976DB2A926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" name="Grouper 76">
                    <a:extLst>
                      <a:ext uri="{FF2B5EF4-FFF2-40B4-BE49-F238E27FC236}">
                        <a16:creationId xmlns:a16="http://schemas.microsoft.com/office/drawing/2014/main" id="{4D53651E-F881-40BB-9801-2D3A6DF799B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23" name="Grouper 77">
                      <a:extLst>
                        <a:ext uri="{FF2B5EF4-FFF2-40B4-BE49-F238E27FC236}">
                          <a16:creationId xmlns:a16="http://schemas.microsoft.com/office/drawing/2014/main" id="{01DE92F4-9AD9-43CF-BAB2-952257B0D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3" name="Connecteur droit 32">
                        <a:extLst>
                          <a:ext uri="{FF2B5EF4-FFF2-40B4-BE49-F238E27FC236}">
                            <a16:creationId xmlns:a16="http://schemas.microsoft.com/office/drawing/2014/main" id="{02A2D758-AF88-43F2-9D90-C06EB07E61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eur droit 33">
                        <a:extLst>
                          <a:ext uri="{FF2B5EF4-FFF2-40B4-BE49-F238E27FC236}">
                            <a16:creationId xmlns:a16="http://schemas.microsoft.com/office/drawing/2014/main" id="{7EFB4E84-7B79-441F-8972-96211A1EFB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" name="Grouper 78">
                      <a:extLst>
                        <a:ext uri="{FF2B5EF4-FFF2-40B4-BE49-F238E27FC236}">
                          <a16:creationId xmlns:a16="http://schemas.microsoft.com/office/drawing/2014/main" id="{A7B59A61-9DBD-4011-809E-FDED1C558C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1" name="Connecteur droit 30">
                        <a:extLst>
                          <a:ext uri="{FF2B5EF4-FFF2-40B4-BE49-F238E27FC236}">
                            <a16:creationId xmlns:a16="http://schemas.microsoft.com/office/drawing/2014/main" id="{F385CD89-8FA2-4B91-BC38-57972661F58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onnecteur droit 31">
                        <a:extLst>
                          <a:ext uri="{FF2B5EF4-FFF2-40B4-BE49-F238E27FC236}">
                            <a16:creationId xmlns:a16="http://schemas.microsoft.com/office/drawing/2014/main" id="{662E7E78-CBC5-4133-B9C4-5CA29E4D1B4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" name="Grouper 79">
                      <a:extLst>
                        <a:ext uri="{FF2B5EF4-FFF2-40B4-BE49-F238E27FC236}">
                          <a16:creationId xmlns:a16="http://schemas.microsoft.com/office/drawing/2014/main" id="{5D6FA5B0-581C-4DC2-B4B6-ACBD65D647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29" name="Connecteur droit 28">
                        <a:extLst>
                          <a:ext uri="{FF2B5EF4-FFF2-40B4-BE49-F238E27FC236}">
                            <a16:creationId xmlns:a16="http://schemas.microsoft.com/office/drawing/2014/main" id="{972D0AE5-13BA-49AA-9B74-8C3C8E0F77E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Connecteur droit 29">
                        <a:extLst>
                          <a:ext uri="{FF2B5EF4-FFF2-40B4-BE49-F238E27FC236}">
                            <a16:creationId xmlns:a16="http://schemas.microsoft.com/office/drawing/2014/main" id="{68363E9F-295B-464E-8180-7E7109DE2E9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6" name="Grouper 80">
                      <a:extLst>
                        <a:ext uri="{FF2B5EF4-FFF2-40B4-BE49-F238E27FC236}">
                          <a16:creationId xmlns:a16="http://schemas.microsoft.com/office/drawing/2014/main" id="{A94BFBEB-D11E-482C-9FA8-E6329D929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27" name="Connecteur droit 26">
                        <a:extLst>
                          <a:ext uri="{FF2B5EF4-FFF2-40B4-BE49-F238E27FC236}">
                            <a16:creationId xmlns:a16="http://schemas.microsoft.com/office/drawing/2014/main" id="{5683A197-B24F-409A-8B02-4CBCF86D468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Connecteur droit 27">
                        <a:extLst>
                          <a:ext uri="{FF2B5EF4-FFF2-40B4-BE49-F238E27FC236}">
                            <a16:creationId xmlns:a16="http://schemas.microsoft.com/office/drawing/2014/main" id="{B47D596A-4924-4DF5-90D6-0FEF52062A5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6" name="Rectangle à coins arrondis 70">
                  <a:extLst>
                    <a:ext uri="{FF2B5EF4-FFF2-40B4-BE49-F238E27FC236}">
                      <a16:creationId xmlns:a16="http://schemas.microsoft.com/office/drawing/2014/main" id="{5BFDB0C9-FA7C-4B5A-8E70-355D0CEA4EAF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2D3CA78A-133B-4B7E-95D7-277085679B66}"/>
                  </a:ext>
                </a:extLst>
              </p:cNvPr>
              <p:cNvSpPr txBox="1"/>
              <p:nvPr/>
            </p:nvSpPr>
            <p:spPr>
              <a:xfrm>
                <a:off x="6272240" y="4104879"/>
                <a:ext cx="24200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4100E4F-C25C-43F5-900D-2CF6DFF0AA7A}"/>
                  </a:ext>
                </a:extLst>
              </p:cNvPr>
              <p:cNvSpPr txBox="1"/>
              <p:nvPr/>
            </p:nvSpPr>
            <p:spPr>
              <a:xfrm>
                <a:off x="466977" y="4893706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AEAF1197-5FAE-4D74-84A5-8FA53524F64D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Solution de </a:t>
                </a:r>
                <a:r>
                  <a:rPr lang="fr-FR" dirty="0" err="1"/>
                  <a:t>NaCl</a:t>
                </a:r>
                <a:endParaRPr lang="fr-FR" dirty="0"/>
              </a:p>
              <a:p>
                <a:r>
                  <a:rPr lang="fr-FR" dirty="0"/>
                  <a:t>à 5 mol.L</a:t>
                </a:r>
                <a:r>
                  <a:rPr lang="fr-FR" baseline="30000" dirty="0"/>
                  <a:t>-1</a:t>
                </a:r>
              </a:p>
            </p:txBody>
          </p:sp>
          <p:sp>
            <p:nvSpPr>
              <p:cNvPr id="78" name="Flèche vers la droite 129">
                <a:extLst>
                  <a:ext uri="{FF2B5EF4-FFF2-40B4-BE49-F238E27FC236}">
                    <a16:creationId xmlns:a16="http://schemas.microsoft.com/office/drawing/2014/main" id="{2A27B422-EDCC-423C-97A1-0F89C3E46FC8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9" name="Flèche vers la droite 130">
                <a:extLst>
                  <a:ext uri="{FF2B5EF4-FFF2-40B4-BE49-F238E27FC236}">
                    <a16:creationId xmlns:a16="http://schemas.microsoft.com/office/drawing/2014/main" id="{DE535654-6DA4-491E-885F-393303F707AF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0" name="Flèche vers la droite 131">
                <a:extLst>
                  <a:ext uri="{FF2B5EF4-FFF2-40B4-BE49-F238E27FC236}">
                    <a16:creationId xmlns:a16="http://schemas.microsoft.com/office/drawing/2014/main" id="{F202C734-D73A-4305-B572-92726DF1E6A6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1" name="Flèche vers la droite 132">
                <a:extLst>
                  <a:ext uri="{FF2B5EF4-FFF2-40B4-BE49-F238E27FC236}">
                    <a16:creationId xmlns:a16="http://schemas.microsoft.com/office/drawing/2014/main" id="{F57D0BDA-50DA-4928-9540-9606334C0C69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C3116ACA-C02F-45D2-8653-AA73A66F8C71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1260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en graphite</a:t>
                </a:r>
              </a:p>
            </p:txBody>
          </p:sp>
          <p:sp>
            <p:nvSpPr>
              <p:cNvPr id="83" name="Flèche vers la droite 134">
                <a:extLst>
                  <a:ext uri="{FF2B5EF4-FFF2-40B4-BE49-F238E27FC236}">
                    <a16:creationId xmlns:a16="http://schemas.microsoft.com/office/drawing/2014/main" id="{1C16651C-6BB5-4AF5-A3D8-9AC0DCF4F750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F429A19-0C6C-4A63-BEE5-070599D6CA43}"/>
                  </a:ext>
                </a:extLst>
              </p:cNvPr>
              <p:cNvSpPr txBox="1"/>
              <p:nvPr/>
            </p:nvSpPr>
            <p:spPr>
              <a:xfrm>
                <a:off x="1384300" y="2380980"/>
                <a:ext cx="974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Cathode</a:t>
                </a:r>
              </a:p>
              <a:p>
                <a:r>
                  <a:rPr lang="fr-FR" dirty="0"/>
                  <a:t>en fer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74F78E3-FF56-41C3-BE88-37E0EAD2CE28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86" name="Flèche vers la droite 137">
                <a:extLst>
                  <a:ext uri="{FF2B5EF4-FFF2-40B4-BE49-F238E27FC236}">
                    <a16:creationId xmlns:a16="http://schemas.microsoft.com/office/drawing/2014/main" id="{73786084-AA87-4592-B31C-A130EB131365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2AD1845-005D-4D56-8DD3-7B8026BCC5A3}"/>
                    </a:ext>
                  </a:extLst>
                </p:cNvPr>
                <p:cNvSpPr txBox="1"/>
                <p:nvPr/>
              </p:nvSpPr>
              <p:spPr>
                <a:xfrm>
                  <a:off x="7601824" y="1540133"/>
                  <a:ext cx="4555036" cy="430887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2AD1845-005D-4D56-8DD3-7B8026BCC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824" y="1540133"/>
                  <a:ext cx="4555036" cy="430887"/>
                </a:xfrm>
                <a:prstGeom prst="rect">
                  <a:avLst/>
                </a:prstGeom>
                <a:blipFill>
                  <a:blip r:embed="rId2"/>
                  <a:stretch>
                    <a:fillRect b="-3947"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C48D939-3507-4A9C-A8B6-F2228E0EA63E}"/>
                    </a:ext>
                  </a:extLst>
                </p:cNvPr>
                <p:cNvSpPr txBox="1"/>
                <p:nvPr/>
              </p:nvSpPr>
              <p:spPr>
                <a:xfrm>
                  <a:off x="64266" y="1540133"/>
                  <a:ext cx="4901059" cy="43088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O</m:t>
                        </m:r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</m:e>
                        </m:d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+2 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HO</m:t>
                            </m:r>
                          </m:e>
                          <m:sup>
                            <m:r>
                              <a:rPr lang="fr-FR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aq</m:t>
                        </m:r>
                        <m:r>
                          <a:rPr lang="fr-FR" sz="2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C48D939-3507-4A9C-A8B6-F2228E0EA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6" y="1540133"/>
                  <a:ext cx="4901059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124" b="-105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77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F09E9935-CB7B-40F3-BF16-EB2F203F6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571" y="1846263"/>
            <a:ext cx="8123183" cy="40227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71D3C5-441D-4147-96B0-A56671BC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2E2A42-6FA1-422D-9066-22972DA3A262}"/>
              </a:ext>
            </a:extLst>
          </p:cNvPr>
          <p:cNvCxnSpPr>
            <a:cxnSpLocks/>
          </p:cNvCxnSpPr>
          <p:nvPr/>
        </p:nvCxnSpPr>
        <p:spPr>
          <a:xfrm>
            <a:off x="3938459" y="5287925"/>
            <a:ext cx="29939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E785C23-17D8-4714-83D2-445AE3181CFA}"/>
                  </a:ext>
                </a:extLst>
              </p:cNvPr>
              <p:cNvSpPr txBox="1"/>
              <p:nvPr/>
            </p:nvSpPr>
            <p:spPr>
              <a:xfrm>
                <a:off x="4796152" y="5287925"/>
                <a:ext cx="1750828" cy="62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appliqu</m:t>
                          </m:r>
                          <m: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E785C23-17D8-4714-83D2-445AE318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52" y="5287925"/>
                <a:ext cx="1750828" cy="628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709B83E-FD65-403B-AD2E-04818F60207F}"/>
                  </a:ext>
                </a:extLst>
              </p:cNvPr>
              <p:cNvSpPr txBox="1"/>
              <p:nvPr/>
            </p:nvSpPr>
            <p:spPr>
              <a:xfrm>
                <a:off x="2165547" y="4800037"/>
                <a:ext cx="15151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0" smtClean="0">
                          <a:solidFill>
                            <a:srgbClr val="111144"/>
                          </a:solidFill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rgbClr val="11114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rgbClr val="111144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709B83E-FD65-403B-AD2E-04818F60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47" y="4800037"/>
                <a:ext cx="151517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ACB81B-295A-4EDC-8D8F-6486FD0E02B8}"/>
                  </a:ext>
                </a:extLst>
              </p:cNvPr>
              <p:cNvSpPr/>
              <p:nvPr/>
            </p:nvSpPr>
            <p:spPr>
              <a:xfrm>
                <a:off x="3809036" y="4798923"/>
                <a:ext cx="16264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smtClean="0">
                          <a:solidFill>
                            <a:srgbClr val="111144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000">
                          <a:solidFill>
                            <a:srgbClr val="111144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000">
                          <a:solidFill>
                            <a:srgbClr val="111144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200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rgbClr val="111144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ACB81B-295A-4EDC-8D8F-6486FD0E0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036" y="4798923"/>
                <a:ext cx="162640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709F033-BD84-4428-986A-123421F26DD0}"/>
              </a:ext>
            </a:extLst>
          </p:cNvPr>
          <p:cNvCxnSpPr/>
          <p:nvPr/>
        </p:nvCxnSpPr>
        <p:spPr>
          <a:xfrm flipH="1">
            <a:off x="3446806" y="5007742"/>
            <a:ext cx="371176" cy="0"/>
          </a:xfrm>
          <a:prstGeom prst="straightConnector1">
            <a:avLst/>
          </a:prstGeom>
          <a:ln>
            <a:solidFill>
              <a:srgbClr val="1111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AA98CB8-F342-44F5-9677-AF25AE1422C4}"/>
                  </a:ext>
                </a:extLst>
              </p:cNvPr>
              <p:cNvSpPr txBox="1"/>
              <p:nvPr/>
            </p:nvSpPr>
            <p:spPr>
              <a:xfrm>
                <a:off x="3446806" y="4217861"/>
                <a:ext cx="182880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b="0" i="1" kern="1200" dirty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700" b="0" i="0" kern="1200" dirty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fr-FR" sz="1700" b="0" i="0" kern="1200" dirty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1700" b="0" i="0" kern="1200" dirty="0" smtClean="0">
                          <a:solidFill>
                            <a:srgbClr val="111144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</m:t>
                      </m:r>
                      <m:r>
                        <a:rPr lang="fr-FR" sz="1700" b="0" i="0" kern="1200" dirty="0" smtClean="0">
                          <a:solidFill>
                            <a:srgbClr val="111144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sSub>
                        <m:sSubPr>
                          <m:ctrlPr>
                            <a:rPr lang="fr-FR" sz="1700" b="0" i="1" kern="1200" dirty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700" b="0" i="0" kern="1200" dirty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fr-FR" sz="1700" b="0" i="0" kern="1200" dirty="0" smtClean="0">
                              <a:solidFill>
                                <a:srgbClr val="111144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700" kern="1200" dirty="0">
                  <a:solidFill>
                    <a:srgbClr val="111144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AA98CB8-F342-44F5-9677-AF25AE14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06" y="4217861"/>
                <a:ext cx="1828800" cy="353943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6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9BA5B-2561-4345-B750-77266854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de l’eau de Javel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463CC59-FB8C-44F5-9768-741F05877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pt-BR" sz="3200" dirty="0"/>
                  <a:t>Titrage indirect 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Cl</m:t>
                    </m:r>
                    <m:sSup>
                      <m:sSup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fr-FR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2 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fr-FR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aq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lvl="2">
                  <a:lnSpc>
                    <a:spcPct val="150000"/>
                  </a:lnSpc>
                </a:pPr>
                <a:r>
                  <a:rPr lang="pt-BR" sz="2400" dirty="0"/>
                  <a:t>À l’équivalence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FR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400" i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4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sz="2400" i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sz="2400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Cl</m:t>
                    </m:r>
                    <m:sSup>
                      <m:sSup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lvl="1">
                  <a:lnSpc>
                    <a:spcPct val="150000"/>
                  </a:lnSpc>
                </a:pPr>
                <a:r>
                  <a:rPr lang="pt-BR" sz="3200" dirty="0"/>
                  <a:t>Calcul du rendement 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m:rPr>
                        <m:nor/>
                      </m:rPr>
                      <a:rPr lang="fr-FR" sz="24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 dirty="0"/>
                          <m:t>n</m:t>
                        </m:r>
                        <m:r>
                          <m:rPr>
                            <m:sty m:val="p"/>
                          </m:rPr>
                          <a:rPr lang="fr-FR" sz="2400" b="0" i="0" baseline="-2500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400" dirty="0"/>
                          <m:t>n</m:t>
                        </m:r>
                        <m:r>
                          <m:rPr>
                            <m:nor/>
                          </m:rPr>
                          <a:rPr lang="pt-BR" sz="2400" baseline="-25000" dirty="0"/>
                          <m:t>max</m:t>
                        </m:r>
                      </m:den>
                    </m:f>
                  </m:oMath>
                </a14:m>
                <a:endParaRPr lang="pt-BR" sz="2400" baseline="-25000" dirty="0"/>
              </a:p>
              <a:p>
                <a:pPr lvl="2"/>
                <a:endParaRPr lang="pt-BR" sz="2000" dirty="0"/>
              </a:p>
              <a:p>
                <a:pPr lvl="1"/>
                <a:endParaRPr lang="pt-BR" sz="2800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463CC59-FB8C-44F5-9768-741F05877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507846-CBAF-40AB-8BEA-A8EF8BA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12DEE7-C444-4A4D-BACD-9862EF84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FD75981-2F3F-4C37-B612-A7785D840808}"/>
                  </a:ext>
                </a:extLst>
              </p:cNvPr>
              <p:cNvSpPr txBox="1"/>
              <p:nvPr/>
            </p:nvSpPr>
            <p:spPr>
              <a:xfrm>
                <a:off x="4132520" y="5052237"/>
                <a:ext cx="1635897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dirty="0"/>
                  <a:t>où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200" dirty="0"/>
                      <m:t>n</m:t>
                    </m:r>
                    <m:r>
                      <m:rPr>
                        <m:nor/>
                      </m:rPr>
                      <a:rPr lang="pt-BR" sz="2200" baseline="-25000" dirty="0"/>
                      <m:t>max</m:t>
                    </m:r>
                    <m:r>
                      <m:rPr>
                        <m:nor/>
                      </m:rPr>
                      <a:rPr lang="pt-BR" sz="2200" dirty="0"/>
                      <m:t>=</m:t>
                    </m:r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fr-F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fr-F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fr-FR" sz="22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den>
                    </m:f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FD75981-2F3F-4C37-B612-A7785D84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20" y="5052237"/>
                <a:ext cx="1635897" cy="584712"/>
              </a:xfrm>
              <a:prstGeom prst="rect">
                <a:avLst/>
              </a:prstGeom>
              <a:blipFill>
                <a:blip r:embed="rId3"/>
                <a:stretch>
                  <a:fillRect l="-485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8360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214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Rétrospective</vt:lpstr>
      <vt:lpstr>Cinétique électrochimique</vt:lpstr>
      <vt:lpstr>Oxydation du fer par l’eau</vt:lpstr>
      <vt:lpstr>Tracé d’une courbe courant-potentiel</vt:lpstr>
      <vt:lpstr>Allure d’une courbe courant-potentiel</vt:lpstr>
      <vt:lpstr>Influence de l’électrode</vt:lpstr>
      <vt:lpstr>Électrosynthèse de l’eau de Javel</vt:lpstr>
      <vt:lpstr>Synthèse de l’eau de Javel</vt:lpstr>
      <vt:lpstr>Dosage de l’eau de Javel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et couleur</dc:title>
  <dc:creator>Hugo Roussille</dc:creator>
  <cp:lastModifiedBy>Hugo Roussille</cp:lastModifiedBy>
  <cp:revision>60</cp:revision>
  <dcterms:created xsi:type="dcterms:W3CDTF">2019-03-27T15:07:39Z</dcterms:created>
  <dcterms:modified xsi:type="dcterms:W3CDTF">2019-06-25T21:04:08Z</dcterms:modified>
</cp:coreProperties>
</file>